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67" r:id="rId4"/>
    <p:sldId id="257" r:id="rId5"/>
    <p:sldId id="266" r:id="rId6"/>
    <p:sldId id="261" r:id="rId7"/>
    <p:sldId id="270" r:id="rId8"/>
    <p:sldId id="268" r:id="rId9"/>
    <p:sldId id="258" r:id="rId10"/>
    <p:sldId id="260" r:id="rId11"/>
    <p:sldId id="27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0074" autoAdjust="0"/>
    <p:restoredTop sz="94660"/>
  </p:normalViewPr>
  <p:slideViewPr>
    <p:cSldViewPr>
      <p:cViewPr varScale="1">
        <p:scale>
          <a:sx n="38" d="100"/>
          <a:sy n="38" d="100"/>
        </p:scale>
        <p:origin x="-1008" y="-114"/>
      </p:cViewPr>
      <p:guideLst>
        <p:guide orient="horz" pos="4176"/>
        <p:guide pos="52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F24F7-CA32-4CC0-997C-78E2666A2391}" type="datetimeFigureOut">
              <a:rPr lang="zh-CN" altLang="en-US" smtClean="0"/>
              <a:pPr/>
              <a:t>2013/9/21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40A85-330E-4460-8617-C6A054270A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4040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40A85-330E-4460-8617-C6A054270A99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40A85-330E-4460-8617-C6A054270A99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A9645-C6F5-4AEB-99BE-73DC7A9BA198}" type="datetimeFigureOut">
              <a:rPr lang="en-US"/>
              <a:pPr>
                <a:defRPr/>
              </a:pPr>
              <a:t>21/09/2013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7FC91-BFD2-429C-A311-F162F5C1C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13268-DCBA-4924-9EA9-72739DDF4C03}" type="datetimeFigureOut">
              <a:rPr lang="en-US"/>
              <a:pPr>
                <a:defRPr/>
              </a:pPr>
              <a:t>21/09/2013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D2844-9EFE-4194-B5E6-A2C146790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CED4A-3D6B-4C23-8790-71626064B5A4}" type="datetimeFigureOut">
              <a:rPr lang="en-US"/>
              <a:pPr>
                <a:defRPr/>
              </a:pPr>
              <a:t>21/09/2013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1229E-F65F-4629-8FB5-2C419F268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04921-E0BC-4703-B382-4D2CE543F394}" type="datetimeFigureOut">
              <a:rPr lang="en-US"/>
              <a:pPr>
                <a:defRPr/>
              </a:pPr>
              <a:t>21/09/2013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F9825-81B7-4AA4-AF98-2945C761A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62CF8-D83B-4109-B0BD-5F27B24622C9}" type="datetimeFigureOut">
              <a:rPr lang="en-US"/>
              <a:pPr>
                <a:defRPr/>
              </a:pPr>
              <a:t>21/09/2013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A1282-A3D4-4C9F-BD32-4381EECBA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161F2-B202-43ED-9230-3EE72E4BCD1C}" type="datetimeFigureOut">
              <a:rPr lang="en-US"/>
              <a:pPr>
                <a:defRPr/>
              </a:pPr>
              <a:t>21/09/2013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79F8C-82F1-4F8D-8186-5C2364507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1275F-9960-4B66-879E-937C302BB59B}" type="datetimeFigureOut">
              <a:rPr lang="en-US"/>
              <a:pPr>
                <a:defRPr/>
              </a:pPr>
              <a:t>21/09/2013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B6893-0F75-4650-B5C4-A06A94AB6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939D4-377C-4EC2-B281-74148704D5D3}" type="datetimeFigureOut">
              <a:rPr lang="en-US"/>
              <a:pPr>
                <a:defRPr/>
              </a:pPr>
              <a:t>21/09/2013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1C05E-68D0-415A-A042-6471569CA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277DC-B257-4FF6-9497-26D76D052693}" type="datetimeFigureOut">
              <a:rPr lang="en-US"/>
              <a:pPr>
                <a:defRPr/>
              </a:pPr>
              <a:t>21/09/2013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5FF93-8702-4E12-95FA-0A0F84252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13D9F-7AF6-4286-A996-728C0CE5C88B}" type="datetimeFigureOut">
              <a:rPr lang="en-US"/>
              <a:pPr>
                <a:defRPr/>
              </a:pPr>
              <a:t>21/09/2013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53CBA-E0CF-4D61-A9A9-8B6FEA5E2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2E507-09CC-40B1-A836-FF4244F798F4}" type="datetimeFigureOut">
              <a:rPr lang="en-US"/>
              <a:pPr>
                <a:defRPr/>
              </a:pPr>
              <a:t>21/09/2013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F0CBF-6CBC-48CF-935C-FAE25C38C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983024E-5384-4C36-BEEF-18BDD8B69A01}" type="datetimeFigureOut">
              <a:rPr lang="en-US"/>
              <a:pPr>
                <a:defRPr/>
              </a:pPr>
              <a:t>21/09/2013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A11086-C5B2-4681-BA04-441D12DF1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8686800" y="6400800"/>
            <a:ext cx="3810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ea typeface="+mn-ea"/>
              </a:rPr>
              <a:t>pj</a:t>
            </a:r>
            <a:endParaRPr lang="en-US" dirty="0"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eoffcjames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future.csiro.a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future.csiro.a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sz="4000" b="1" smtClean="0"/>
              <a:t/>
            </a:r>
            <a:br>
              <a:rPr lang="en-US" altLang="zh-CN" sz="4000" b="1" smtClean="0"/>
            </a:br>
            <a:r>
              <a:rPr lang="zh-CN" altLang="en-US" sz="4000" b="1" smtClean="0"/>
              <a:t>澳大利亚风电并网概况</a:t>
            </a:r>
            <a:endParaRPr lang="zh-CN" altLang="en-US" sz="4000" smtClean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CN" altLang="en-US" sz="2000" b="1" smtClean="0">
                <a:solidFill>
                  <a:srgbClr val="898989"/>
                </a:solidFill>
              </a:rPr>
              <a:t>亚洲开发银行风电并网研讨会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b="1" smtClean="0">
                <a:solidFill>
                  <a:srgbClr val="898989"/>
                </a:solidFill>
              </a:rPr>
              <a:t>2013</a:t>
            </a:r>
            <a:r>
              <a:rPr lang="zh-CN" altLang="en-US" sz="2000" b="1" smtClean="0">
                <a:solidFill>
                  <a:srgbClr val="898989"/>
                </a:solidFill>
              </a:rPr>
              <a:t>年</a:t>
            </a:r>
            <a:r>
              <a:rPr lang="en-US" altLang="zh-CN" sz="2000" b="1" smtClean="0">
                <a:solidFill>
                  <a:srgbClr val="898989"/>
                </a:solidFill>
              </a:rPr>
              <a:t>9</a:t>
            </a:r>
            <a:r>
              <a:rPr lang="zh-CN" altLang="en-US" sz="2000" b="1" smtClean="0">
                <a:solidFill>
                  <a:srgbClr val="898989"/>
                </a:solidFill>
              </a:rPr>
              <a:t>月</a:t>
            </a:r>
            <a:r>
              <a:rPr lang="en-US" altLang="zh-CN" sz="2000" b="1" smtClean="0">
                <a:solidFill>
                  <a:srgbClr val="898989"/>
                </a:solidFill>
              </a:rPr>
              <a:t>23</a:t>
            </a:r>
            <a:r>
              <a:rPr lang="zh-CN" altLang="en-US" sz="2000" b="1" smtClean="0">
                <a:solidFill>
                  <a:srgbClr val="898989"/>
                </a:solidFill>
              </a:rPr>
              <a:t>日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b="1" smtClean="0">
                <a:solidFill>
                  <a:srgbClr val="898989"/>
                </a:solidFill>
              </a:rPr>
              <a:t>Geoff James</a:t>
            </a:r>
            <a:r>
              <a:rPr lang="zh-CN" altLang="en-US" sz="2000" b="1" smtClean="0">
                <a:solidFill>
                  <a:srgbClr val="898989"/>
                </a:solidFill>
              </a:rPr>
              <a:t>博士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b="1" smtClean="0">
                <a:solidFill>
                  <a:srgbClr val="898989"/>
                </a:solidFill>
              </a:rPr>
              <a:t>可再生能源并网和能源存储专家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b="1" smtClean="0">
                <a:solidFill>
                  <a:srgbClr val="898989"/>
                </a:solidFill>
                <a:hlinkClick r:id="rId2"/>
              </a:rPr>
              <a:t>geoffcjames@gmail.com</a:t>
            </a:r>
            <a:endParaRPr lang="en-US" altLang="zh-CN" sz="20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CN" altLang="en-US" sz="4000" smtClean="0"/>
              <a:t>电网运行</a:t>
            </a:r>
            <a:r>
              <a:rPr lang="en-US" altLang="zh-CN" sz="4000" smtClean="0"/>
              <a:t>/</a:t>
            </a:r>
            <a:r>
              <a:rPr lang="zh-CN" altLang="en-US" sz="4000" smtClean="0"/>
              <a:t>风电调配</a:t>
            </a:r>
            <a:endParaRPr lang="en-US" altLang="zh-CN" sz="4000" smtClean="0"/>
          </a:p>
        </p:txBody>
      </p:sp>
      <p:graphicFrame>
        <p:nvGraphicFramePr>
          <p:cNvPr id="22580" name="Group 5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74745"/>
        </p:xfrm>
        <a:graphic>
          <a:graphicData uri="http://schemas.openxmlformats.org/drawingml/2006/table">
            <a:tbl>
              <a:tblPr/>
              <a:tblGrid>
                <a:gridCol w="2895600"/>
                <a:gridCol w="5334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调度计划时间表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澳大利亚东部各州运行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5-</a:t>
                      </a: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分钟调配，是具有吸引力的风电并网市场。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弃风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出现网络限制型弃风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风电峰值供应阶段，哪种电力来源缩减？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短期：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</a:t>
                      </a: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燃气发电与水力发电（若有）是平衡的资源。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长期：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</a:t>
                      </a: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燃气发电证明是不经济的，即将面临退役或减少至季节性运行。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是否需要风能预测？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是的，使用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适用于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5-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分钟调配的欧洲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ANEMOS 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系统， 结果证明很成功。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如何管理风电快速增加和递减？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燃气和水力发电是传统方式，而能源存储越来越多地被系统集成商和其它发电商所使用。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并网成本是什么？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还未量化。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风力预测精确度</a:t>
            </a:r>
            <a:endParaRPr lang="en-US" altLang="zh-CN" smtClean="0"/>
          </a:p>
        </p:txBody>
      </p:sp>
      <p:pic>
        <p:nvPicPr>
          <p:cNvPr id="2355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371600"/>
            <a:ext cx="7048500" cy="485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124200" y="1447800"/>
            <a:ext cx="434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altLang="zh-CN" sz="1200" b="1" dirty="0"/>
              <a:t>NEM</a:t>
            </a:r>
            <a:r>
              <a:rPr lang="zh-CN" altLang="en-US" sz="1200" b="1" dirty="0"/>
              <a:t>范围内性能精确度：</a:t>
            </a:r>
            <a:r>
              <a:rPr lang="en-US" altLang="zh-CN" sz="1200" b="1" dirty="0"/>
              <a:t>2008</a:t>
            </a:r>
            <a:r>
              <a:rPr lang="zh-CN" altLang="en-US" sz="1200" b="1" dirty="0"/>
              <a:t>年</a:t>
            </a:r>
            <a:r>
              <a:rPr lang="en-US" altLang="zh-CN" sz="1200" b="1" dirty="0"/>
              <a:t>10</a:t>
            </a:r>
            <a:r>
              <a:rPr lang="zh-CN" altLang="en-US" sz="1200" b="1" dirty="0"/>
              <a:t>月</a:t>
            </a:r>
            <a:r>
              <a:rPr lang="en-US" altLang="zh-CN" sz="1200" b="1" dirty="0"/>
              <a:t>-2010</a:t>
            </a:r>
            <a:r>
              <a:rPr lang="zh-CN" altLang="en-US" sz="1200" b="1" dirty="0"/>
              <a:t>年</a:t>
            </a:r>
            <a:r>
              <a:rPr lang="en-US" altLang="zh-CN" sz="1200" b="1" dirty="0"/>
              <a:t>5</a:t>
            </a:r>
            <a:r>
              <a:rPr lang="zh-CN" altLang="en-US" sz="1200" b="1" dirty="0"/>
              <a:t>月</a:t>
            </a:r>
          </a:p>
          <a:p>
            <a:pPr algn="ctr">
              <a:spcBef>
                <a:spcPts val="0"/>
              </a:spcBef>
            </a:pPr>
            <a:r>
              <a:rPr lang="zh-CN" altLang="en-US" sz="1200" b="1" dirty="0"/>
              <a:t>正常化平均绝对误差（</a:t>
            </a:r>
            <a:r>
              <a:rPr lang="en-US" altLang="zh-CN" sz="1200" b="1" dirty="0"/>
              <a:t>NMAE</a:t>
            </a:r>
            <a:r>
              <a:rPr lang="zh-CN" altLang="en-US" sz="1200" b="1" dirty="0"/>
              <a:t>）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170000" y="2667000"/>
            <a:ext cx="246221" cy="1600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vert270"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600" b="1" dirty="0"/>
              <a:t>预测精确度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057400" y="6019800"/>
            <a:ext cx="59436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>
              <a:spcBef>
                <a:spcPct val="50000"/>
              </a:spcBef>
            </a:pPr>
            <a:r>
              <a:rPr lang="zh-CN" altLang="en-US" sz="1200" b="1" dirty="0"/>
              <a:t>备注：对</a:t>
            </a:r>
            <a:r>
              <a:rPr lang="en-US" altLang="zh-CN" sz="1200" b="1" dirty="0"/>
              <a:t>NEM</a:t>
            </a:r>
            <a:r>
              <a:rPr lang="zh-CN" altLang="en-US" sz="1200" b="1" dirty="0"/>
              <a:t>范围内的风电场总装机容量进行了正常化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728000" y="5562600"/>
            <a:ext cx="11430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>
              <a:spcBef>
                <a:spcPct val="50000"/>
              </a:spcBef>
            </a:pPr>
            <a:r>
              <a:rPr lang="zh-CN" altLang="en-US" sz="1100" dirty="0" smtClean="0"/>
              <a:t>前</a:t>
            </a:r>
            <a:r>
              <a:rPr lang="en-US" altLang="zh-CN" sz="1100" dirty="0" smtClean="0"/>
              <a:t>5</a:t>
            </a:r>
            <a:r>
              <a:rPr lang="zh-CN" altLang="en-US" sz="1100" dirty="0" smtClean="0"/>
              <a:t>分钟</a:t>
            </a:r>
            <a:endParaRPr lang="zh-CN" altLang="en-US" sz="1100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429000" y="5562600"/>
            <a:ext cx="11430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>
              <a:spcBef>
                <a:spcPct val="50000"/>
              </a:spcBef>
            </a:pPr>
            <a:r>
              <a:rPr lang="zh-CN" altLang="en-US" sz="1100" dirty="0" smtClean="0"/>
              <a:t>前</a:t>
            </a:r>
            <a:r>
              <a:rPr lang="en-US" altLang="zh-CN" sz="1100" dirty="0" smtClean="0"/>
              <a:t>1</a:t>
            </a:r>
            <a:r>
              <a:rPr lang="zh-CN" altLang="en-US" sz="1100" dirty="0" smtClean="0"/>
              <a:t>小时</a:t>
            </a:r>
            <a:endParaRPr lang="zh-CN" altLang="en-US" sz="11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105400" y="5562600"/>
            <a:ext cx="11430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>
              <a:spcBef>
                <a:spcPct val="50000"/>
              </a:spcBef>
            </a:pPr>
            <a:r>
              <a:rPr lang="zh-CN" altLang="en-US" sz="1100" dirty="0" smtClean="0"/>
              <a:t>前</a:t>
            </a:r>
            <a:r>
              <a:rPr lang="en-US" altLang="zh-CN" sz="1100" dirty="0" smtClean="0"/>
              <a:t>4</a:t>
            </a:r>
            <a:r>
              <a:rPr lang="zh-CN" altLang="en-US" sz="1100" dirty="0" smtClean="0"/>
              <a:t>小时</a:t>
            </a:r>
            <a:endParaRPr lang="zh-CN" altLang="en-US" sz="11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781800" y="5562600"/>
            <a:ext cx="11430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>
              <a:spcBef>
                <a:spcPct val="50000"/>
              </a:spcBef>
            </a:pPr>
            <a:r>
              <a:rPr lang="zh-CN" altLang="en-US" sz="1100" dirty="0" smtClean="0"/>
              <a:t>前</a:t>
            </a:r>
            <a:r>
              <a:rPr lang="en-US" altLang="zh-CN" sz="1100" dirty="0" smtClean="0"/>
              <a:t>12</a:t>
            </a:r>
            <a:r>
              <a:rPr lang="zh-CN" altLang="en-US" sz="1100" dirty="0" smtClean="0"/>
              <a:t>小时</a:t>
            </a:r>
            <a:endParaRPr lang="zh-CN" altLang="en-US" sz="11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728000" y="5791200"/>
            <a:ext cx="11430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>
              <a:spcBef>
                <a:spcPct val="50000"/>
              </a:spcBef>
            </a:pPr>
            <a:r>
              <a:rPr lang="zh-CN" altLang="en-US" sz="1100" dirty="0" smtClean="0"/>
              <a:t>前</a:t>
            </a:r>
            <a:r>
              <a:rPr lang="en-US" altLang="zh-CN" sz="1100" dirty="0" smtClean="0"/>
              <a:t>24</a:t>
            </a:r>
            <a:r>
              <a:rPr lang="zh-CN" altLang="en-US" sz="1100" dirty="0" smtClean="0"/>
              <a:t>小时</a:t>
            </a:r>
            <a:endParaRPr lang="zh-CN" altLang="en-US" sz="1100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429000" y="5791200"/>
            <a:ext cx="11430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>
              <a:spcBef>
                <a:spcPct val="50000"/>
              </a:spcBef>
            </a:pPr>
            <a:r>
              <a:rPr lang="zh-CN" altLang="en-US" sz="1100" dirty="0" smtClean="0"/>
              <a:t>前</a:t>
            </a:r>
            <a:r>
              <a:rPr lang="en-US" altLang="zh-CN" sz="1100" dirty="0" smtClean="0"/>
              <a:t>40</a:t>
            </a:r>
            <a:r>
              <a:rPr lang="zh-CN" altLang="en-US" sz="1100" dirty="0" smtClean="0"/>
              <a:t>小时</a:t>
            </a:r>
            <a:endParaRPr lang="zh-CN" altLang="en-US" sz="1100" dirty="0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5105400" y="5791200"/>
            <a:ext cx="11430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>
              <a:spcBef>
                <a:spcPct val="50000"/>
              </a:spcBef>
            </a:pPr>
            <a:r>
              <a:rPr lang="zh-CN" altLang="en-US" sz="1100" dirty="0" smtClean="0"/>
              <a:t>前</a:t>
            </a:r>
            <a:r>
              <a:rPr lang="en-US" altLang="zh-CN" sz="1100" dirty="0" smtClean="0"/>
              <a:t>6</a:t>
            </a:r>
            <a:r>
              <a:rPr lang="zh-CN" altLang="en-US" sz="1100" dirty="0" smtClean="0"/>
              <a:t>天</a:t>
            </a:r>
            <a:endParaRPr lang="zh-CN" altLang="en-US" sz="1100" dirty="0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 rot="-2700000">
            <a:off x="1526708" y="5255092"/>
            <a:ext cx="5334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000" dirty="0" smtClean="0"/>
              <a:t>10</a:t>
            </a:r>
            <a:r>
              <a:rPr lang="zh-CN" altLang="en-US" sz="1000" dirty="0" smtClean="0"/>
              <a:t>月</a:t>
            </a:r>
            <a:r>
              <a:rPr lang="en-US" altLang="zh-CN" sz="1000" dirty="0" smtClean="0"/>
              <a:t>8</a:t>
            </a:r>
            <a:r>
              <a:rPr lang="zh-CN" altLang="en-US" sz="1000" dirty="0" smtClean="0"/>
              <a:t>日</a:t>
            </a:r>
            <a:endParaRPr lang="zh-CN" altLang="en-US" sz="1000" dirty="0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 rot="-2700000">
            <a:off x="1825928" y="5257403"/>
            <a:ext cx="539938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000" dirty="0" smtClean="0"/>
              <a:t>11</a:t>
            </a:r>
            <a:r>
              <a:rPr lang="zh-CN" altLang="en-US" sz="1000" dirty="0" smtClean="0"/>
              <a:t>月</a:t>
            </a:r>
            <a:r>
              <a:rPr lang="en-US" altLang="zh-CN" sz="1000" dirty="0" smtClean="0"/>
              <a:t>8</a:t>
            </a:r>
            <a:r>
              <a:rPr lang="zh-CN" altLang="en-US" sz="1000" dirty="0" smtClean="0"/>
              <a:t>日</a:t>
            </a:r>
            <a:endParaRPr lang="zh-CN" altLang="en-US" sz="1000" dirty="0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 rot="-2700000">
            <a:off x="2125311" y="5262820"/>
            <a:ext cx="539938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000" dirty="0" smtClean="0"/>
              <a:t>12</a:t>
            </a:r>
            <a:r>
              <a:rPr lang="zh-CN" altLang="en-US" sz="1000" dirty="0" smtClean="0"/>
              <a:t>月</a:t>
            </a:r>
            <a:r>
              <a:rPr lang="en-US" altLang="zh-CN" sz="1000" dirty="0" smtClean="0"/>
              <a:t>8</a:t>
            </a:r>
            <a:r>
              <a:rPr lang="zh-CN" altLang="en-US" sz="1000" dirty="0" smtClean="0"/>
              <a:t>日</a:t>
            </a:r>
            <a:endParaRPr lang="zh-CN" altLang="en-US" sz="1000" dirty="0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 rot="-2700000">
            <a:off x="2430111" y="5262820"/>
            <a:ext cx="539938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000" dirty="0" smtClean="0"/>
              <a:t>1</a:t>
            </a:r>
            <a:r>
              <a:rPr lang="zh-CN" altLang="en-US" sz="1000" dirty="0" smtClean="0"/>
              <a:t>月</a:t>
            </a:r>
            <a:r>
              <a:rPr lang="en-US" altLang="zh-CN" sz="1000" dirty="0" smtClean="0"/>
              <a:t>9</a:t>
            </a:r>
            <a:r>
              <a:rPr lang="zh-CN" altLang="en-US" sz="1000" dirty="0" smtClean="0"/>
              <a:t>日</a:t>
            </a:r>
            <a:endParaRPr lang="zh-CN" altLang="en-US" sz="1000" dirty="0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-2700000">
            <a:off x="2744951" y="5262819"/>
            <a:ext cx="539938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000" dirty="0" smtClean="0"/>
              <a:t>2</a:t>
            </a:r>
            <a:r>
              <a:rPr lang="zh-CN" altLang="en-US" sz="1000" dirty="0" smtClean="0"/>
              <a:t>月</a:t>
            </a:r>
            <a:r>
              <a:rPr lang="en-US" altLang="zh-CN" sz="1000" dirty="0" smtClean="0"/>
              <a:t>9</a:t>
            </a:r>
            <a:r>
              <a:rPr lang="zh-CN" altLang="en-US" sz="1000" dirty="0" smtClean="0"/>
              <a:t>日</a:t>
            </a:r>
            <a:endParaRPr lang="zh-CN" altLang="en-US" sz="1000" dirty="0"/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 rot="-2700000">
            <a:off x="3115911" y="5252780"/>
            <a:ext cx="539938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000" dirty="0" smtClean="0"/>
              <a:t>3</a:t>
            </a:r>
            <a:r>
              <a:rPr lang="zh-CN" altLang="en-US" sz="1000" dirty="0" smtClean="0"/>
              <a:t>月</a:t>
            </a:r>
            <a:r>
              <a:rPr lang="en-US" altLang="zh-CN" sz="1000" dirty="0" smtClean="0"/>
              <a:t>9</a:t>
            </a:r>
            <a:r>
              <a:rPr lang="zh-CN" altLang="en-US" sz="1000" dirty="0" smtClean="0"/>
              <a:t>日</a:t>
            </a:r>
            <a:endParaRPr lang="zh-CN" altLang="en-US" sz="1000" dirty="0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 rot="-2700000">
            <a:off x="3473240" y="5241062"/>
            <a:ext cx="478396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000" dirty="0" smtClean="0"/>
              <a:t>4</a:t>
            </a:r>
            <a:r>
              <a:rPr lang="zh-CN" altLang="en-US" sz="1000" dirty="0" smtClean="0"/>
              <a:t>月</a:t>
            </a:r>
            <a:r>
              <a:rPr lang="en-US" altLang="zh-CN" sz="1000" dirty="0" smtClean="0"/>
              <a:t>9</a:t>
            </a:r>
            <a:r>
              <a:rPr lang="zh-CN" altLang="en-US" sz="1000" dirty="0" smtClean="0"/>
              <a:t>日</a:t>
            </a:r>
            <a:endParaRPr lang="zh-CN" altLang="en-US" sz="1000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 rot="-2700000">
            <a:off x="3824031" y="5222012"/>
            <a:ext cx="424514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000" dirty="0" smtClean="0"/>
              <a:t>5</a:t>
            </a:r>
            <a:r>
              <a:rPr lang="zh-CN" altLang="en-US" sz="1000" dirty="0" smtClean="0"/>
              <a:t>月</a:t>
            </a:r>
            <a:r>
              <a:rPr lang="en-US" altLang="zh-CN" sz="1000" dirty="0" smtClean="0"/>
              <a:t>9</a:t>
            </a:r>
            <a:r>
              <a:rPr lang="zh-CN" altLang="en-US" sz="1000" dirty="0" smtClean="0"/>
              <a:t>日</a:t>
            </a:r>
            <a:endParaRPr lang="zh-CN" altLang="en-US" sz="1000" dirty="0"/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 rot="-2700000">
            <a:off x="4133454" y="5222011"/>
            <a:ext cx="424514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000" dirty="0" smtClean="0"/>
              <a:t>6</a:t>
            </a:r>
            <a:r>
              <a:rPr lang="zh-CN" altLang="en-US" sz="1000" dirty="0" smtClean="0"/>
              <a:t>月</a:t>
            </a:r>
            <a:r>
              <a:rPr lang="en-US" altLang="zh-CN" sz="1000" dirty="0" smtClean="0"/>
              <a:t>9</a:t>
            </a:r>
            <a:r>
              <a:rPr lang="zh-CN" altLang="en-US" sz="1000" dirty="0" smtClean="0"/>
              <a:t>日</a:t>
            </a:r>
            <a:endParaRPr lang="zh-CN" altLang="en-US" sz="1000" dirty="0"/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 rot="-2700000">
            <a:off x="4433632" y="5222011"/>
            <a:ext cx="424514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000" dirty="0" smtClean="0"/>
              <a:t>7</a:t>
            </a:r>
            <a:r>
              <a:rPr lang="zh-CN" altLang="en-US" sz="1000" dirty="0" smtClean="0"/>
              <a:t>月</a:t>
            </a:r>
            <a:r>
              <a:rPr lang="en-US" altLang="zh-CN" sz="1000" dirty="0" smtClean="0"/>
              <a:t>9</a:t>
            </a:r>
            <a:r>
              <a:rPr lang="zh-CN" altLang="en-US" sz="1000" dirty="0" smtClean="0"/>
              <a:t>日</a:t>
            </a:r>
            <a:endParaRPr lang="zh-CN" altLang="en-US" sz="1000" dirty="0"/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 rot="-2700000">
            <a:off x="4738432" y="5222011"/>
            <a:ext cx="424514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000" dirty="0" smtClean="0"/>
              <a:t>8</a:t>
            </a:r>
            <a:r>
              <a:rPr lang="zh-CN" altLang="en-US" sz="1000" dirty="0" smtClean="0"/>
              <a:t>月</a:t>
            </a:r>
            <a:r>
              <a:rPr lang="en-US" altLang="zh-CN" sz="1000" dirty="0" smtClean="0"/>
              <a:t>9</a:t>
            </a:r>
            <a:r>
              <a:rPr lang="zh-CN" altLang="en-US" sz="1000" dirty="0" smtClean="0"/>
              <a:t>日</a:t>
            </a:r>
            <a:endParaRPr lang="zh-CN" altLang="en-US" sz="1000" dirty="0"/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 rot="-2700000">
            <a:off x="5047854" y="5222011"/>
            <a:ext cx="424514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000" dirty="0" smtClean="0"/>
              <a:t>9</a:t>
            </a:r>
            <a:r>
              <a:rPr lang="zh-CN" altLang="en-US" sz="1000" dirty="0" smtClean="0"/>
              <a:t>月</a:t>
            </a:r>
            <a:r>
              <a:rPr lang="en-US" altLang="zh-CN" sz="1000" dirty="0" smtClean="0"/>
              <a:t>9</a:t>
            </a:r>
            <a:r>
              <a:rPr lang="zh-CN" altLang="en-US" sz="1000" dirty="0" smtClean="0"/>
              <a:t>日</a:t>
            </a:r>
            <a:endParaRPr lang="zh-CN" altLang="en-US" sz="1000" dirty="0"/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 rot="-2700000">
            <a:off x="5260194" y="5254333"/>
            <a:ext cx="535546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000" dirty="0" smtClean="0"/>
              <a:t>10</a:t>
            </a:r>
            <a:r>
              <a:rPr lang="zh-CN" altLang="en-US" sz="1000" dirty="0" smtClean="0"/>
              <a:t>月</a:t>
            </a:r>
            <a:r>
              <a:rPr lang="en-US" altLang="zh-CN" sz="1000" dirty="0" smtClean="0"/>
              <a:t>9</a:t>
            </a:r>
            <a:r>
              <a:rPr lang="zh-CN" altLang="en-US" sz="1000" dirty="0" smtClean="0"/>
              <a:t>日</a:t>
            </a:r>
            <a:endParaRPr lang="zh-CN" altLang="en-US" sz="1000" dirty="0"/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 rot="-2700000">
            <a:off x="5634260" y="5254333"/>
            <a:ext cx="535546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000" dirty="0" smtClean="0"/>
              <a:t>11</a:t>
            </a:r>
            <a:r>
              <a:rPr lang="zh-CN" altLang="en-US" sz="1000" dirty="0" smtClean="0"/>
              <a:t>月</a:t>
            </a:r>
            <a:r>
              <a:rPr lang="en-US" altLang="zh-CN" sz="1000" dirty="0" smtClean="0"/>
              <a:t>9</a:t>
            </a:r>
            <a:r>
              <a:rPr lang="zh-CN" altLang="en-US" sz="1000" dirty="0" smtClean="0"/>
              <a:t>日</a:t>
            </a:r>
            <a:endParaRPr lang="zh-CN" altLang="en-US" sz="1000" dirty="0"/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 rot="-2700000">
            <a:off x="5939060" y="5254333"/>
            <a:ext cx="535546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000" dirty="0" smtClean="0"/>
              <a:t>12</a:t>
            </a:r>
            <a:r>
              <a:rPr lang="zh-CN" altLang="en-US" sz="1000" dirty="0" smtClean="0"/>
              <a:t>月</a:t>
            </a:r>
            <a:r>
              <a:rPr lang="en-US" altLang="zh-CN" sz="1000" dirty="0" smtClean="0"/>
              <a:t>9</a:t>
            </a:r>
            <a:r>
              <a:rPr lang="zh-CN" altLang="en-US" sz="1000" dirty="0" smtClean="0"/>
              <a:t>日</a:t>
            </a:r>
            <a:endParaRPr lang="zh-CN" altLang="en-US" sz="1000" dirty="0"/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 rot="-2700000">
            <a:off x="6250794" y="5261267"/>
            <a:ext cx="535546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000" dirty="0" smtClean="0"/>
              <a:t>1</a:t>
            </a:r>
            <a:r>
              <a:rPr lang="zh-CN" altLang="en-US" sz="1000" dirty="0" smtClean="0"/>
              <a:t>月</a:t>
            </a:r>
            <a:r>
              <a:rPr lang="en-US" altLang="zh-CN" sz="1000" dirty="0" smtClean="0"/>
              <a:t>10</a:t>
            </a:r>
            <a:r>
              <a:rPr lang="zh-CN" altLang="en-US" sz="1000" dirty="0" smtClean="0"/>
              <a:t>日</a:t>
            </a:r>
            <a:endParaRPr lang="zh-CN" altLang="en-US" sz="1000" dirty="0"/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 rot="-2700000">
            <a:off x="6554951" y="5252780"/>
            <a:ext cx="539938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000" dirty="0" smtClean="0"/>
              <a:t>2</a:t>
            </a:r>
            <a:r>
              <a:rPr lang="zh-CN" altLang="en-US" sz="1000" dirty="0" smtClean="0"/>
              <a:t>月</a:t>
            </a:r>
            <a:r>
              <a:rPr lang="en-US" altLang="zh-CN" sz="1000" dirty="0" smtClean="0"/>
              <a:t>10</a:t>
            </a:r>
            <a:r>
              <a:rPr lang="zh-CN" altLang="en-US" sz="1000" dirty="0" smtClean="0"/>
              <a:t>日</a:t>
            </a:r>
            <a:endParaRPr lang="zh-CN" altLang="en-US" sz="1000" dirty="0"/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 rot="-2700000">
            <a:off x="6859751" y="5252780"/>
            <a:ext cx="539938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000" dirty="0" smtClean="0"/>
              <a:t>3</a:t>
            </a:r>
            <a:r>
              <a:rPr lang="zh-CN" altLang="en-US" sz="1000" dirty="0" smtClean="0"/>
              <a:t>月</a:t>
            </a:r>
            <a:r>
              <a:rPr lang="en-US" altLang="zh-CN" sz="1000" dirty="0" smtClean="0"/>
              <a:t>10</a:t>
            </a:r>
            <a:r>
              <a:rPr lang="zh-CN" altLang="en-US" sz="1000" dirty="0" smtClean="0"/>
              <a:t>日</a:t>
            </a:r>
            <a:endParaRPr lang="zh-CN" altLang="en-US" sz="1000" dirty="0"/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 rot="-2700000">
            <a:off x="7164551" y="5262820"/>
            <a:ext cx="539938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000" dirty="0" smtClean="0"/>
              <a:t>4</a:t>
            </a:r>
            <a:r>
              <a:rPr lang="zh-CN" altLang="en-US" sz="1000" dirty="0" smtClean="0"/>
              <a:t>月</a:t>
            </a:r>
            <a:r>
              <a:rPr lang="en-US" altLang="zh-CN" sz="1000" dirty="0" smtClean="0"/>
              <a:t>10</a:t>
            </a:r>
            <a:r>
              <a:rPr lang="zh-CN" altLang="en-US" sz="1000" dirty="0" smtClean="0"/>
              <a:t>日</a:t>
            </a:r>
            <a:endParaRPr lang="zh-CN" altLang="en-US" sz="1000" dirty="0"/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 rot="-2700000">
            <a:off x="7535511" y="5262820"/>
            <a:ext cx="539938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000" dirty="0" smtClean="0"/>
              <a:t>5</a:t>
            </a:r>
            <a:r>
              <a:rPr lang="zh-CN" altLang="en-US" sz="1000" dirty="0" smtClean="0"/>
              <a:t>月</a:t>
            </a:r>
            <a:r>
              <a:rPr lang="en-US" altLang="zh-CN" sz="1000" dirty="0" smtClean="0"/>
              <a:t>10</a:t>
            </a:r>
            <a:r>
              <a:rPr lang="zh-CN" altLang="en-US" sz="1000" dirty="0" smtClean="0"/>
              <a:t>日</a:t>
            </a:r>
            <a:endParaRPr lang="zh-CN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/>
              <a:t>2050</a:t>
            </a:r>
            <a:r>
              <a:rPr lang="zh-CN" altLang="en-US" sz="4000" smtClean="0"/>
              <a:t>年预测能源结构</a:t>
            </a:r>
            <a:br>
              <a:rPr lang="zh-CN" altLang="en-US" sz="4000" smtClean="0"/>
            </a:br>
            <a:r>
              <a:rPr lang="en-US" altLang="zh-CN" sz="2400" smtClean="0"/>
              <a:t>CSIRO</a:t>
            </a:r>
            <a:r>
              <a:rPr lang="zh-CN" altLang="en-US" sz="2400" smtClean="0"/>
              <a:t>（澳大利亚联邦科工组织）</a:t>
            </a:r>
            <a:r>
              <a:rPr lang="en-US" altLang="zh-CN" sz="2400" smtClean="0">
                <a:hlinkClick r:id="rId2"/>
              </a:rPr>
              <a:t>http://efuture.csiro.au</a:t>
            </a:r>
            <a:endParaRPr lang="en-US" altLang="zh-CN" sz="2400" smtClean="0"/>
          </a:p>
        </p:txBody>
      </p:sp>
      <p:pic>
        <p:nvPicPr>
          <p:cNvPr id="14338" name="Content Placeholder 3" descr="ElectricityGenerationByTechnology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-19354" r="-19354"/>
          <a:stretch>
            <a:fillRect/>
          </a:stretch>
        </p:blipFill>
        <p:spPr>
          <a:xfrm>
            <a:off x="914400" y="1752600"/>
            <a:ext cx="8229600" cy="4449763"/>
          </a:xfrm>
        </p:spPr>
      </p:pic>
      <p:sp>
        <p:nvSpPr>
          <p:cNvPr id="5" name="Line Callout 1 4"/>
          <p:cNvSpPr/>
          <p:nvPr/>
        </p:nvSpPr>
        <p:spPr>
          <a:xfrm>
            <a:off x="7239000" y="4114800"/>
            <a:ext cx="1219200" cy="609600"/>
          </a:xfrm>
          <a:prstGeom prst="borderCallout1">
            <a:avLst>
              <a:gd name="adj1" fmla="val 18750"/>
              <a:gd name="adj2" fmla="val -8333"/>
              <a:gd name="adj3" fmla="val -47749"/>
              <a:gd name="adj4" fmla="val -18829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>
                <a:solidFill>
                  <a:srgbClr val="FFFFFF"/>
                </a:solidFill>
              </a:rPr>
              <a:t>陆上风能</a:t>
            </a:r>
          </a:p>
        </p:txBody>
      </p:sp>
      <p:sp>
        <p:nvSpPr>
          <p:cNvPr id="6" name="Line Callout 1 5"/>
          <p:cNvSpPr/>
          <p:nvPr/>
        </p:nvSpPr>
        <p:spPr>
          <a:xfrm flipH="1">
            <a:off x="609600" y="2209800"/>
            <a:ext cx="1219200" cy="609600"/>
          </a:xfrm>
          <a:prstGeom prst="borderCallout1">
            <a:avLst>
              <a:gd name="adj1" fmla="val 18750"/>
              <a:gd name="adj2" fmla="val -8333"/>
              <a:gd name="adj3" fmla="val 213057"/>
              <a:gd name="adj4" fmla="val -22491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dirty="0">
                <a:solidFill>
                  <a:srgbClr val="FFFFFF"/>
                </a:solidFill>
              </a:rPr>
              <a:t>屋顶太阳能光</a:t>
            </a:r>
            <a:r>
              <a:rPr lang="zh-CN" altLang="en-US" dirty="0" smtClean="0">
                <a:solidFill>
                  <a:srgbClr val="FFFFFF"/>
                </a:solidFill>
              </a:rPr>
              <a:t>伏</a:t>
            </a:r>
            <a:endParaRPr lang="en-US" altLang="zh-CN" dirty="0">
              <a:solidFill>
                <a:srgbClr val="FFFFFF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 flipH="1">
            <a:off x="609600" y="4648200"/>
            <a:ext cx="1219200" cy="609600"/>
          </a:xfrm>
          <a:prstGeom prst="borderCallout1">
            <a:avLst>
              <a:gd name="adj1" fmla="val 18750"/>
              <a:gd name="adj2" fmla="val -8333"/>
              <a:gd name="adj3" fmla="val -126032"/>
              <a:gd name="adj4" fmla="val -6757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>
                <a:solidFill>
                  <a:srgbClr val="FFFFFF"/>
                </a:solidFill>
              </a:rPr>
              <a:t>需求减少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657600" y="1600200"/>
            <a:ext cx="28194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 dirty="0" smtClean="0"/>
              <a:t>各种发电技术</a:t>
            </a:r>
            <a:endParaRPr lang="zh-CN" altLang="en-US" b="1" dirty="0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912000" y="1962000"/>
            <a:ext cx="1600200" cy="161582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</a:pPr>
            <a:r>
              <a:rPr lang="zh-CN" altLang="en-US" sz="700" dirty="0"/>
              <a:t>其它分布式发电</a:t>
            </a:r>
          </a:p>
          <a:p>
            <a:pPr>
              <a:spcBef>
                <a:spcPts val="0"/>
              </a:spcBef>
            </a:pPr>
            <a:r>
              <a:rPr lang="zh-CN" altLang="en-US" sz="700" dirty="0"/>
              <a:t>屋顶太阳能光伏</a:t>
            </a:r>
          </a:p>
          <a:p>
            <a:pPr>
              <a:spcBef>
                <a:spcPts val="0"/>
              </a:spcBef>
            </a:pPr>
            <a:r>
              <a:rPr lang="zh-CN" altLang="en-US" sz="700" dirty="0"/>
              <a:t>大型光伏</a:t>
            </a:r>
          </a:p>
          <a:p>
            <a:pPr>
              <a:spcBef>
                <a:spcPts val="0"/>
              </a:spcBef>
            </a:pPr>
            <a:r>
              <a:rPr lang="zh-CN" altLang="en-US" sz="700" dirty="0"/>
              <a:t>太阳能存储</a:t>
            </a:r>
          </a:p>
          <a:p>
            <a:pPr>
              <a:spcBef>
                <a:spcPts val="0"/>
              </a:spcBef>
            </a:pPr>
            <a:r>
              <a:rPr lang="zh-CN" altLang="en-US" sz="700" dirty="0"/>
              <a:t>地热能</a:t>
            </a:r>
          </a:p>
          <a:p>
            <a:pPr>
              <a:spcBef>
                <a:spcPts val="0"/>
              </a:spcBef>
            </a:pPr>
            <a:r>
              <a:rPr lang="zh-CN" altLang="en-US" sz="700" dirty="0"/>
              <a:t>陆上风机</a:t>
            </a:r>
          </a:p>
          <a:p>
            <a:pPr>
              <a:spcBef>
                <a:spcPts val="0"/>
              </a:spcBef>
            </a:pPr>
            <a:r>
              <a:rPr lang="zh-CN" altLang="en-US" sz="700" dirty="0"/>
              <a:t>水电</a:t>
            </a:r>
          </a:p>
          <a:p>
            <a:pPr>
              <a:spcBef>
                <a:spcPts val="0"/>
              </a:spcBef>
            </a:pPr>
            <a:r>
              <a:rPr lang="zh-CN" altLang="en-US" sz="700" dirty="0"/>
              <a:t>生物质能</a:t>
            </a:r>
          </a:p>
          <a:p>
            <a:pPr>
              <a:spcBef>
                <a:spcPts val="0"/>
              </a:spcBef>
            </a:pPr>
            <a:r>
              <a:rPr lang="zh-CN" altLang="en-US" sz="700" dirty="0"/>
              <a:t>天然气开式循环</a:t>
            </a:r>
          </a:p>
          <a:p>
            <a:pPr>
              <a:spcBef>
                <a:spcPts val="0"/>
              </a:spcBef>
            </a:pPr>
            <a:r>
              <a:rPr lang="zh-CN" altLang="en-US" sz="700" dirty="0"/>
              <a:t>天然气碳捕获</a:t>
            </a:r>
          </a:p>
          <a:p>
            <a:pPr>
              <a:spcBef>
                <a:spcPts val="0"/>
              </a:spcBef>
            </a:pPr>
            <a:r>
              <a:rPr lang="zh-CN" altLang="en-US" sz="700" dirty="0"/>
              <a:t>天然气复合循环</a:t>
            </a:r>
          </a:p>
          <a:p>
            <a:pPr>
              <a:spcBef>
                <a:spcPts val="0"/>
              </a:spcBef>
            </a:pPr>
            <a:r>
              <a:rPr lang="zh-CN" altLang="en-US" sz="700" dirty="0"/>
              <a:t>核能</a:t>
            </a:r>
          </a:p>
          <a:p>
            <a:pPr>
              <a:spcBef>
                <a:spcPts val="0"/>
              </a:spcBef>
            </a:pPr>
            <a:r>
              <a:rPr lang="zh-CN" altLang="en-US" sz="700" dirty="0"/>
              <a:t>黑煤</a:t>
            </a:r>
          </a:p>
          <a:p>
            <a:pPr>
              <a:spcBef>
                <a:spcPts val="0"/>
              </a:spcBef>
            </a:pPr>
            <a:r>
              <a:rPr lang="zh-CN" altLang="en-US" sz="700" dirty="0"/>
              <a:t>直接注入煤粉发动机</a:t>
            </a:r>
          </a:p>
          <a:p>
            <a:pPr>
              <a:spcBef>
                <a:spcPts val="0"/>
              </a:spcBef>
            </a:pPr>
            <a:r>
              <a:rPr lang="zh-CN" altLang="en-US" sz="700" dirty="0"/>
              <a:t>褐煤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438400" y="5715000"/>
            <a:ext cx="4419600" cy="704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noAutofit/>
          </a:bodyPr>
          <a:lstStyle/>
          <a:p>
            <a:pPr>
              <a:spcBef>
                <a:spcPct val="50000"/>
              </a:spcBef>
            </a:pPr>
            <a:r>
              <a:rPr lang="zh-CN" altLang="en-US" sz="800" dirty="0"/>
              <a:t>来源：</a:t>
            </a:r>
            <a:r>
              <a:rPr lang="en-US" altLang="zh-CN" sz="800" dirty="0"/>
              <a:t>CSIRO2012</a:t>
            </a:r>
            <a:r>
              <a:rPr lang="zh-CN" altLang="en-US" sz="800" dirty="0"/>
              <a:t>年版权所有</a:t>
            </a:r>
          </a:p>
          <a:p>
            <a:pPr>
              <a:spcBef>
                <a:spcPct val="50000"/>
              </a:spcBef>
            </a:pPr>
            <a:r>
              <a:rPr lang="zh-CN" altLang="en-US" sz="800" dirty="0"/>
              <a:t>图表基于用户部分假设，通过</a:t>
            </a:r>
            <a:r>
              <a:rPr lang="en-US" altLang="zh-CN" sz="800" dirty="0"/>
              <a:t>CSIRO </a:t>
            </a:r>
            <a:r>
              <a:rPr lang="en-US" altLang="zh-CN" sz="800" dirty="0" err="1"/>
              <a:t>eFuture</a:t>
            </a:r>
            <a:r>
              <a:rPr lang="zh-CN" altLang="en-US" sz="800" dirty="0"/>
              <a:t>工具</a:t>
            </a:r>
            <a:r>
              <a:rPr lang="en-US" altLang="zh-CN" sz="800" dirty="0"/>
              <a:t>2240</a:t>
            </a:r>
            <a:r>
              <a:rPr lang="zh-CN" altLang="en-US" sz="800" dirty="0"/>
              <a:t>号电力模拟模型制成。使用条件请见</a:t>
            </a:r>
            <a:r>
              <a:rPr lang="en-US" altLang="zh-CN" sz="800" dirty="0">
                <a:hlinkClick r:id="rId4"/>
              </a:rPr>
              <a:t>www.efuture.csiro.au</a:t>
            </a:r>
            <a:r>
              <a:rPr lang="zh-CN" altLang="en-US" sz="800" dirty="0"/>
              <a:t>（背景）。</a:t>
            </a:r>
          </a:p>
          <a:p>
            <a:pPr>
              <a:spcBef>
                <a:spcPct val="50000"/>
              </a:spcBef>
            </a:pPr>
            <a:r>
              <a:rPr lang="en-US" altLang="zh-CN" sz="800" dirty="0"/>
              <a:t>Med</a:t>
            </a:r>
            <a:r>
              <a:rPr lang="zh-CN" altLang="en-US" sz="800" dirty="0"/>
              <a:t>需求，</a:t>
            </a:r>
            <a:r>
              <a:rPr lang="en-US" altLang="zh-CN" sz="800" dirty="0"/>
              <a:t>Med</a:t>
            </a:r>
            <a:r>
              <a:rPr lang="zh-CN" altLang="en-US" sz="800" dirty="0"/>
              <a:t>燃料成本，核能：无，峰值  备用，</a:t>
            </a:r>
            <a:r>
              <a:rPr lang="en-US" altLang="zh-CN" sz="800" dirty="0"/>
              <a:t>Med</a:t>
            </a:r>
            <a:r>
              <a:rPr lang="zh-CN" altLang="en-US" sz="800" dirty="0"/>
              <a:t>成本所有技术；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smtClean="0"/>
              <a:t>风能资源</a:t>
            </a:r>
            <a:br>
              <a:rPr lang="zh-CN" altLang="en-US" sz="4000" smtClean="0"/>
            </a:br>
            <a:r>
              <a:rPr lang="zh-CN" altLang="en-US" sz="2400" smtClean="0"/>
              <a:t>环境部（</a:t>
            </a:r>
            <a:r>
              <a:rPr lang="en-US" altLang="zh-CN" sz="2400" smtClean="0"/>
              <a:t>2008</a:t>
            </a:r>
            <a:r>
              <a:rPr lang="zh-CN" altLang="en-US" sz="2400" smtClean="0"/>
              <a:t>年）可再生能源地图集</a:t>
            </a:r>
            <a:br>
              <a:rPr lang="zh-CN" altLang="en-US" sz="2400" smtClean="0"/>
            </a:br>
            <a:r>
              <a:rPr lang="zh-CN" altLang="en-US" sz="2400" smtClean="0"/>
              <a:t/>
            </a:r>
            <a:br>
              <a:rPr lang="zh-CN" altLang="en-US" sz="2400" smtClean="0"/>
            </a:br>
            <a:endParaRPr lang="en-US" altLang="zh-CN" sz="2400" smtClean="0"/>
          </a:p>
        </p:txBody>
      </p:sp>
      <p:pic>
        <p:nvPicPr>
          <p:cNvPr id="15362" name="Content Placeholder 3" descr="WindResourceO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21170" r="-21170"/>
          <a:stretch>
            <a:fillRect/>
          </a:stretch>
        </p:blipFill>
        <p:spPr/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733800" y="2054423"/>
            <a:ext cx="1219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400" b="1" dirty="0"/>
              <a:t>达尔文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133600" y="4495800"/>
            <a:ext cx="914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400" b="1" dirty="0"/>
              <a:t>珀斯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724400" y="4492823"/>
            <a:ext cx="1219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400" b="1" dirty="0">
                <a:solidFill>
                  <a:srgbClr val="000000"/>
                </a:solidFill>
              </a:rPr>
              <a:t>阿德莱德</a:t>
            </a:r>
            <a:r>
              <a:rPr lang="zh-CN" altLang="en-US" sz="1400" b="1" dirty="0"/>
              <a:t> 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257800" y="5026223"/>
            <a:ext cx="1066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400" b="1" dirty="0"/>
              <a:t>墨尔本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791200" y="5486400"/>
            <a:ext cx="914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400" b="1" dirty="0">
                <a:solidFill>
                  <a:srgbClr val="000000"/>
                </a:solidFill>
              </a:rPr>
              <a:t>霍巴特</a:t>
            </a:r>
            <a:r>
              <a:rPr lang="zh-CN" altLang="en-US" sz="1400" b="1" dirty="0"/>
              <a:t> 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943600" y="3276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019800" y="3733800"/>
            <a:ext cx="1143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400" b="1" dirty="0">
                <a:solidFill>
                  <a:srgbClr val="000000"/>
                </a:solidFill>
              </a:rPr>
              <a:t>布里斯班</a:t>
            </a:r>
            <a:r>
              <a:rPr lang="zh-CN" altLang="en-US" sz="1400" b="1" dirty="0"/>
              <a:t> 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6172200" y="4492823"/>
            <a:ext cx="838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400" b="1" dirty="0"/>
              <a:t>悉尼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6019800" y="4419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5791200" y="4721423"/>
            <a:ext cx="990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400" b="1" dirty="0"/>
              <a:t>堪培拉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dirty="0" smtClean="0"/>
              <a:t>风能现状</a:t>
            </a:r>
            <a:br>
              <a:rPr lang="zh-CN" altLang="en-US" sz="4000" dirty="0" smtClean="0"/>
            </a:br>
            <a:r>
              <a:rPr lang="zh-CN" altLang="en-US" sz="2000" dirty="0" smtClean="0"/>
              <a:t>资源与能源经济局（</a:t>
            </a:r>
            <a:r>
              <a:rPr lang="en-US" altLang="zh-CN" sz="2000" dirty="0" smtClean="0"/>
              <a:t>BREE</a:t>
            </a:r>
            <a:r>
              <a:rPr lang="zh-CN" altLang="en-US" sz="2000" dirty="0" smtClean="0"/>
              <a:t>）（</a:t>
            </a:r>
            <a:r>
              <a:rPr lang="en-US" altLang="zh-CN" sz="2000" dirty="0" smtClean="0"/>
              <a:t>2013</a:t>
            </a:r>
            <a:r>
              <a:rPr lang="zh-CN" altLang="en-US" sz="2000" dirty="0" smtClean="0"/>
              <a:t>年）澳大利亚能源，澳洲能源市场运营机构（</a:t>
            </a:r>
            <a:r>
              <a:rPr lang="en-US" altLang="zh-CN" sz="2000" dirty="0" smtClean="0"/>
              <a:t>AEMO </a:t>
            </a:r>
            <a:r>
              <a:rPr lang="zh-CN" altLang="en-US" sz="2000" dirty="0" smtClean="0"/>
              <a:t>）（</a:t>
            </a:r>
            <a:r>
              <a:rPr lang="en-US" altLang="zh-CN" sz="2000" dirty="0" smtClean="0"/>
              <a:t>2012</a:t>
            </a:r>
            <a:r>
              <a:rPr lang="zh-CN" altLang="en-US" sz="2000" dirty="0" smtClean="0"/>
              <a:t>年）</a:t>
            </a:r>
            <a:r>
              <a:rPr lang="en-US" altLang="zh-CN" sz="2000" dirty="0" smtClean="0"/>
              <a:t> 100%</a:t>
            </a:r>
            <a:r>
              <a:rPr lang="zh-CN" altLang="en-US" sz="2000" dirty="0" smtClean="0"/>
              <a:t>可再生能源研究，在线说明</a:t>
            </a:r>
            <a:endParaRPr lang="en-US" altLang="zh-CN" sz="2400" dirty="0" smtClean="0"/>
          </a:p>
        </p:txBody>
      </p:sp>
      <p:graphicFrame>
        <p:nvGraphicFramePr>
          <p:cNvPr id="16428" name="Group 44"/>
          <p:cNvGraphicFramePr>
            <a:graphicFrameLocks noGrp="1"/>
          </p:cNvGraphicFramePr>
          <p:nvPr>
            <p:ph idx="1"/>
          </p:nvPr>
        </p:nvGraphicFramePr>
        <p:xfrm>
          <a:off x="533400" y="1981200"/>
          <a:ext cx="8001000" cy="3968433"/>
        </p:xfrm>
        <a:graphic>
          <a:graphicData uri="http://schemas.openxmlformats.org/drawingml/2006/table">
            <a:tbl>
              <a:tblPr/>
              <a:tblGrid>
                <a:gridCol w="3810000"/>
                <a:gridCol w="2133600"/>
                <a:gridCol w="2057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陆地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海上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国家</a:t>
                      </a: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风能潜势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880 GW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（东部各州，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CF &gt; 35%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660 GW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（东部各州，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CF &gt; 50%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截止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2012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年风电装机量（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MW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2,127 MW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截止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2012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年电网中风电占比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2.4% 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能源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4.1% 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容量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风电</a:t>
                      </a:r>
                      <a:r>
                        <a:rPr kumimoji="0" lang="zh-CN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电价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（范围）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批发：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40-70 $/MWh 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，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2012/13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年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双边合同：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90-100 $/MWh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风电奖励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可再生能源证书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40 $/MWh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风电在电网中的最大占比（若已有研究）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南澳大利亚已观测到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47%</a:t>
                      </a: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的风能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2011-12</a:t>
                      </a: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年风能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26%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CN" altLang="en-US" sz="4000" smtClean="0"/>
              <a:t>南澳大利亚需求和风能</a:t>
            </a:r>
            <a:br>
              <a:rPr lang="zh-CN" altLang="en-US" sz="4000" smtClean="0"/>
            </a:br>
            <a:r>
              <a:rPr lang="en-US" altLang="zh-CN" sz="2400" smtClean="0"/>
              <a:t>AEMO MMS</a:t>
            </a:r>
            <a:r>
              <a:rPr lang="zh-CN" altLang="en-US" sz="2400" smtClean="0"/>
              <a:t>数据库，</a:t>
            </a:r>
            <a:r>
              <a:rPr lang="en-US" altLang="zh-CN" sz="2400" smtClean="0"/>
              <a:t>2013</a:t>
            </a:r>
            <a:r>
              <a:rPr lang="zh-CN" altLang="en-US" sz="2400" smtClean="0"/>
              <a:t>年</a:t>
            </a:r>
            <a:r>
              <a:rPr lang="en-US" altLang="zh-CN" sz="2400" smtClean="0"/>
              <a:t>8</a:t>
            </a:r>
            <a:r>
              <a:rPr lang="zh-CN" altLang="en-US" sz="2400" smtClean="0"/>
              <a:t>月</a:t>
            </a:r>
            <a:r>
              <a:rPr lang="en-US" altLang="zh-CN" sz="2400" smtClean="0"/>
              <a:t>10-16</a:t>
            </a:r>
            <a:r>
              <a:rPr lang="zh-CN" altLang="en-US" sz="2400" smtClean="0"/>
              <a:t>日</a:t>
            </a:r>
          </a:p>
        </p:txBody>
      </p:sp>
      <p:pic>
        <p:nvPicPr>
          <p:cNvPr id="17410" name="Content Placeholder 3" descr="Chart_2_600p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2245" b="12245"/>
          <a:stretch>
            <a:fillRect/>
          </a:stretch>
        </p:blipFill>
        <p:spPr/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066800" y="2667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33400" y="2438400"/>
            <a:ext cx="461665" cy="2209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vert270" wrap="square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 dirty="0"/>
              <a:t>功率（</a:t>
            </a:r>
            <a:r>
              <a:rPr lang="en-US" altLang="zh-CN" sz="2000" b="1" dirty="0"/>
              <a:t>MW</a:t>
            </a:r>
            <a:r>
              <a:rPr lang="zh-CN" altLang="en-US" sz="2000" b="1" dirty="0"/>
              <a:t>）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543800" y="1371600"/>
            <a:ext cx="11430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 b="1" dirty="0"/>
              <a:t>容量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sz="4000" smtClean="0"/>
              <a:t>各区风能普及率</a:t>
            </a:r>
            <a:r>
              <a:rPr lang="zh-CN" altLang="en-US" sz="3200" smtClean="0"/>
              <a:t/>
            </a:r>
            <a:br>
              <a:rPr lang="zh-CN" altLang="en-US" sz="3200" smtClean="0"/>
            </a:br>
            <a:r>
              <a:rPr lang="en-US" altLang="zh-CN" sz="2400" smtClean="0"/>
              <a:t>BREE </a:t>
            </a:r>
            <a:r>
              <a:rPr lang="zh-CN" altLang="en-US" sz="2400" smtClean="0"/>
              <a:t>（</a:t>
            </a:r>
            <a:r>
              <a:rPr lang="en-US" altLang="zh-CN" sz="2400" smtClean="0"/>
              <a:t>2013</a:t>
            </a:r>
            <a:r>
              <a:rPr lang="zh-CN" altLang="en-US" sz="2400" smtClean="0"/>
              <a:t>年） 澳大利亚风能</a:t>
            </a:r>
          </a:p>
        </p:txBody>
      </p:sp>
      <p:graphicFrame>
        <p:nvGraphicFramePr>
          <p:cNvPr id="18464" name="Group 32"/>
          <p:cNvGraphicFramePr>
            <a:graphicFrameLocks noGrp="1"/>
          </p:cNvGraphicFramePr>
          <p:nvPr>
            <p:ph idx="1"/>
          </p:nvPr>
        </p:nvGraphicFramePr>
        <p:xfrm>
          <a:off x="1600200" y="1752600"/>
          <a:ext cx="6019800" cy="2971800"/>
        </p:xfrm>
        <a:graphic>
          <a:graphicData uri="http://schemas.openxmlformats.org/drawingml/2006/table">
            <a:tbl>
              <a:tblPr/>
              <a:tblGrid>
                <a:gridCol w="3009900"/>
                <a:gridCol w="30099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2012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年容量 （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MW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新南威尔士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&amp; 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188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维多利亚州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428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昆士兰州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12.5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南澳大利亚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1,152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西澳大利亚州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205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塔斯马尼亚岛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澳北区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smtClean="0"/>
              <a:t>各区风能普及率</a:t>
            </a:r>
            <a:br>
              <a:rPr lang="zh-CN" altLang="en-US" sz="4000" smtClean="0"/>
            </a:br>
            <a:r>
              <a:rPr lang="en-US" altLang="zh-CN" sz="2400" smtClean="0"/>
              <a:t>Jackson </a:t>
            </a:r>
            <a:r>
              <a:rPr lang="zh-CN" altLang="en-US" sz="2400" smtClean="0"/>
              <a:t>（</a:t>
            </a:r>
            <a:r>
              <a:rPr lang="en-US" altLang="zh-CN" sz="2400" smtClean="0"/>
              <a:t>2012</a:t>
            </a:r>
            <a:r>
              <a:rPr lang="zh-CN" altLang="en-US" sz="2400" smtClean="0"/>
              <a:t>年） </a:t>
            </a:r>
            <a:r>
              <a:rPr lang="en-US" altLang="zh-CN" sz="2400" smtClean="0"/>
              <a:t>NEM</a:t>
            </a:r>
            <a:r>
              <a:rPr lang="zh-CN" altLang="en-US" sz="2400" smtClean="0"/>
              <a:t>风能</a:t>
            </a:r>
            <a:endParaRPr lang="zh-CN" altLang="en-US" sz="4000" smtClean="0"/>
          </a:p>
        </p:txBody>
      </p:sp>
      <p:graphicFrame>
        <p:nvGraphicFramePr>
          <p:cNvPr id="19531" name="Group 75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2600325"/>
        </p:xfrm>
        <a:graphic>
          <a:graphicData uri="http://schemas.openxmlformats.org/drawingml/2006/table">
            <a:tbl>
              <a:tblPr/>
              <a:tblGrid>
                <a:gridCol w="1524000"/>
                <a:gridCol w="1676400"/>
                <a:gridCol w="914400"/>
                <a:gridCol w="1295400"/>
                <a:gridCol w="1143000"/>
                <a:gridCol w="1676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装机容量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拟议容量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 </a:t>
                      </a: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计划 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&amp; </a:t>
                      </a: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半计划 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非计划 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总计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承诺值 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公布（约）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新南威尔士 </a:t>
                      </a:r>
                      <a:r>
                        <a:rPr kumimoji="0" lang="pl-PL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95 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186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281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0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4,635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南澳大利亚 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388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815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1203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0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2,215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塔斯马尼亚岛 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0 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140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140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168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330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维多利亚州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432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67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499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440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3,518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昆士兰州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0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12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12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0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MT"/>
                          <a:ea typeface="宋体" charset="-122"/>
                        </a:rPr>
                        <a:t>1,129 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smtClean="0"/>
              <a:t>南澳大利亚发电结构</a:t>
            </a:r>
            <a:br>
              <a:rPr lang="zh-CN" altLang="en-US" sz="4000" smtClean="0"/>
            </a:br>
            <a:r>
              <a:rPr lang="en-US" altLang="zh-CN" sz="2400" smtClean="0"/>
              <a:t>Parkinson </a:t>
            </a:r>
            <a:r>
              <a:rPr lang="zh-CN" altLang="en-US" sz="2400" smtClean="0"/>
              <a:t>（</a:t>
            </a:r>
            <a:r>
              <a:rPr lang="en-US" altLang="zh-CN" sz="2400" smtClean="0"/>
              <a:t>2013</a:t>
            </a:r>
            <a:r>
              <a:rPr lang="zh-CN" altLang="en-US" sz="2400" smtClean="0"/>
              <a:t>年）南澳大利亚变化的能源结构</a:t>
            </a:r>
            <a:endParaRPr lang="en-US" altLang="zh-CN" sz="4000" smtClean="0"/>
          </a:p>
        </p:txBody>
      </p:sp>
      <p:pic>
        <p:nvPicPr>
          <p:cNvPr id="20482" name="Picture 3" descr="Screen-Shot-2013-08-01-at-5.06.17-P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676400"/>
            <a:ext cx="5753100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752600" y="1600200"/>
            <a:ext cx="4114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no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 b="1" dirty="0"/>
              <a:t>图</a:t>
            </a:r>
            <a:r>
              <a:rPr lang="en-US" altLang="zh-CN" sz="1600" b="1" dirty="0" smtClean="0"/>
              <a:t>2-1   </a:t>
            </a:r>
            <a:r>
              <a:rPr lang="zh-CN" altLang="en-US" sz="1600" b="1" dirty="0" smtClean="0"/>
              <a:t>南</a:t>
            </a:r>
            <a:r>
              <a:rPr lang="zh-CN" altLang="en-US" sz="1600" b="1" dirty="0"/>
              <a:t>澳大利亚各种燃料发电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828800" y="3200400"/>
            <a:ext cx="304800" cy="1190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vert270" lIns="36000" tIns="36000" rIns="36000" bIns="36000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400" b="1" dirty="0"/>
              <a:t>技术份额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19600" y="5715000"/>
            <a:ext cx="990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400" b="1" dirty="0"/>
              <a:t>财年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429000" y="62484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672000" y="5943600"/>
            <a:ext cx="3048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>
            <a:noAutofit/>
          </a:bodyPr>
          <a:lstStyle/>
          <a:p>
            <a:pPr>
              <a:spcBef>
                <a:spcPct val="50000"/>
              </a:spcBef>
            </a:pPr>
            <a:r>
              <a:rPr lang="zh-CN" altLang="en-US" sz="1100" dirty="0" smtClean="0"/>
              <a:t>煤炭</a:t>
            </a:r>
            <a:endParaRPr lang="zh-CN" altLang="en-US" sz="11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068000" y="5943600"/>
            <a:ext cx="3048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>
            <a:noAutofit/>
          </a:bodyPr>
          <a:lstStyle/>
          <a:p>
            <a:pPr>
              <a:spcBef>
                <a:spcPct val="50000"/>
              </a:spcBef>
            </a:pPr>
            <a:r>
              <a:rPr lang="zh-CN" altLang="en-US" sz="1100" dirty="0" smtClean="0"/>
              <a:t>燃气</a:t>
            </a:r>
            <a:endParaRPr lang="zh-CN" altLang="en-US" sz="11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419600" y="5943600"/>
            <a:ext cx="3048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>
            <a:noAutofit/>
          </a:bodyPr>
          <a:lstStyle/>
          <a:p>
            <a:pPr>
              <a:spcBef>
                <a:spcPct val="50000"/>
              </a:spcBef>
            </a:pPr>
            <a:r>
              <a:rPr lang="zh-CN" altLang="en-US" sz="1100" dirty="0" smtClean="0"/>
              <a:t>风能</a:t>
            </a:r>
            <a:endParaRPr lang="zh-CN" altLang="en-US" sz="11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860000" y="5943600"/>
            <a:ext cx="6858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>
            <a:noAutofit/>
          </a:bodyPr>
          <a:lstStyle/>
          <a:p>
            <a:pPr>
              <a:spcBef>
                <a:spcPct val="50000"/>
              </a:spcBef>
            </a:pPr>
            <a:r>
              <a:rPr lang="zh-CN" altLang="en-US" sz="1100" dirty="0" smtClean="0"/>
              <a:t>联网线路</a:t>
            </a:r>
            <a:endParaRPr lang="zh-CN" altLang="en-US" sz="1100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715000" y="5943600"/>
            <a:ext cx="6096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 anchor="ctr">
            <a:noAutofit/>
          </a:bodyPr>
          <a:lstStyle/>
          <a:p>
            <a:pPr>
              <a:spcBef>
                <a:spcPct val="50000"/>
              </a:spcBef>
            </a:pPr>
            <a:r>
              <a:rPr lang="en-US" altLang="zh-CN" sz="800" dirty="0" smtClean="0"/>
              <a:t>Roc/top</a:t>
            </a:r>
            <a:r>
              <a:rPr lang="zh-CN" altLang="en-US" sz="800" dirty="0" smtClean="0"/>
              <a:t>光伏</a:t>
            </a:r>
            <a:endParaRPr lang="zh-CN" altLang="en-US" sz="800" dirty="0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6408000" y="5943600"/>
            <a:ext cx="6858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36000" rIns="0" bIns="36000">
            <a:noAutofit/>
          </a:bodyPr>
          <a:lstStyle/>
          <a:p>
            <a:pPr>
              <a:spcBef>
                <a:spcPct val="50000"/>
              </a:spcBef>
            </a:pPr>
            <a:r>
              <a:rPr lang="zh-CN" altLang="en-US" sz="1100" dirty="0" smtClean="0"/>
              <a:t>其它</a:t>
            </a:r>
            <a:endParaRPr lang="zh-CN" altLang="en-US" sz="1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smtClean="0"/>
              <a:t>电网并网问题</a:t>
            </a:r>
            <a:endParaRPr lang="en-US" altLang="zh-CN" sz="4000" smtClean="0"/>
          </a:p>
        </p:txBody>
      </p:sp>
      <p:graphicFrame>
        <p:nvGraphicFramePr>
          <p:cNvPr id="21546" name="Group 4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52875"/>
        </p:xfrm>
        <a:graphic>
          <a:graphicData uri="http://schemas.openxmlformats.org/drawingml/2006/table">
            <a:tbl>
              <a:tblPr/>
              <a:tblGrid>
                <a:gridCol w="3009900"/>
                <a:gridCol w="52197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问题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解释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28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缺乏输电线路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国家综合规划允许改变发电结构，但政策不确定性限制了风电和相关输电方面的投资。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缺乏旋转备用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燃气发电方面的投资导致缺乏旋转备用，能源存储作为一种替代灵活资源正在推进当中。考虑</a:t>
                      </a: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惯性或快速的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FCAS</a:t>
                      </a: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市场。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非高峰时段需求低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联网线路和其它网络组建可限制疾风和低需求时段的风力，这导致南澳大利亚价格暴跌。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当前发电灵活性差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燃气和水力提供灵活性。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需求缺乏灵活性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需求响应项目仍未得到广泛推广但处在平稳推进当中。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1213</Words>
  <Application>Microsoft Office PowerPoint</Application>
  <PresentationFormat>On-screen Show (4:3)</PresentationFormat>
  <Paragraphs>190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澳大利亚风电并网概况</vt:lpstr>
      <vt:lpstr>2050年预测能源结构 CSIRO（澳大利亚联邦科工组织）http://efuture.csiro.au</vt:lpstr>
      <vt:lpstr>风能资源 环境部（2008年）可再生能源地图集  </vt:lpstr>
      <vt:lpstr>风能现状 资源与能源经济局（BREE）（2013年）澳大利亚能源，澳洲能源市场运营机构（AEMO ）（2012年） 100%可再生能源研究，在线说明</vt:lpstr>
      <vt:lpstr>南澳大利亚需求和风能 AEMO MMS数据库，2013年8月10-16日</vt:lpstr>
      <vt:lpstr>各区风能普及率 BREE （2013年） 澳大利亚风能</vt:lpstr>
      <vt:lpstr>各区风能普及率 Jackson （2012年） NEM风能</vt:lpstr>
      <vt:lpstr>南澳大利亚发电结构 Parkinson （2013年）南澳大利亚变化的能源结构</vt:lpstr>
      <vt:lpstr>电网并网问题</vt:lpstr>
      <vt:lpstr>电网运行/风电调配</vt:lpstr>
      <vt:lpstr>风力预测精确度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Wind Energy Grid Integration in {USA}</dc:title>
  <dc:creator>pramod</dc:creator>
  <cp:lastModifiedBy>Pradeep Perera</cp:lastModifiedBy>
  <cp:revision>92</cp:revision>
  <dcterms:created xsi:type="dcterms:W3CDTF">2013-09-09T23:26:04Z</dcterms:created>
  <dcterms:modified xsi:type="dcterms:W3CDTF">2013-09-21T04:17:46Z</dcterms:modified>
</cp:coreProperties>
</file>