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handoutMasterIdLst>
    <p:handoutMasterId r:id="rId20"/>
  </p:handoutMasterIdLst>
  <p:sldIdLst>
    <p:sldId id="272" r:id="rId3"/>
    <p:sldId id="259" r:id="rId4"/>
    <p:sldId id="260" r:id="rId5"/>
    <p:sldId id="261" r:id="rId6"/>
    <p:sldId id="273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644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EE03E-3966-4B1C-A720-47F54028C185}" type="datetimeFigureOut">
              <a:rPr lang="en-US" smtClean="0"/>
              <a:t>6/17/2011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ED803-F67A-426A-9A11-B70DC5E9A4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27228-69BD-44DA-BF47-9C649BFF5F48}" type="datetimeFigureOut">
              <a:rPr lang="en-US"/>
              <a:pPr>
                <a:defRPr/>
              </a:pPr>
              <a:t>6/17/2011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FF6D95C-FD6D-4F87-ADF9-9AD8EE3A5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 noChangeArrowheads="1"/>
          </p:cNvSpPr>
          <p:nvPr/>
        </p:nvSpPr>
        <p:spPr bwMode="auto">
          <a:xfrm>
            <a:off x="3921125" y="8701088"/>
            <a:ext cx="29241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996" tIns="43000" rIns="85996" bIns="43000" anchor="b"/>
          <a:lstStyle/>
          <a:p>
            <a:pPr algn="r" defTabSz="860425" eaLnBrk="0" hangingPunct="0"/>
            <a:fld id="{A0905BFB-AF9A-4EF6-AD32-3323DEA0DB2B}" type="slidenum">
              <a:rPr lang="ar-SA" sz="1100">
                <a:solidFill>
                  <a:srgbClr val="000000"/>
                </a:solidFill>
              </a:rPr>
              <a:pPr algn="r" defTabSz="860425" eaLnBrk="0" hangingPunct="0"/>
              <a:t>1</a:t>
            </a:fld>
            <a:endParaRPr lang="en-GB" sz="110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1375" y="455613"/>
            <a:ext cx="5175250" cy="38830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724400"/>
            <a:ext cx="5943600" cy="3963988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 wrap="square" lIns="85996" tIns="43000" rIns="85996" bIns="43000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spcBef>
                <a:spcPct val="50000"/>
              </a:spcBef>
              <a:spcAft>
                <a:spcPts val="1175"/>
              </a:spcAft>
            </a:pPr>
            <a:endParaRPr lang="en-US" sz="10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6126DF-106E-4743-9670-827D9C86C92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DB22B4-88DA-4254-A739-F574B1F8F10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C3D101-F379-4568-B325-35DDA15CF24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2144B4-8A98-4631-ABCE-C4099EB5F39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4A8D47-77F4-4BD5-B6C6-4180033243B3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190000"/>
              </a:lnSpc>
              <a:spcBef>
                <a:spcPct val="75000"/>
              </a:spcBef>
              <a:buFontTx/>
              <a:buChar char="•"/>
              <a:defRPr/>
            </a:pPr>
            <a:r>
              <a:rPr lang="en-US" sz="1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Pakistan has a 1,046 Km coastline in the South</a:t>
            </a:r>
          </a:p>
          <a:p>
            <a:pPr algn="just" eaLnBrk="1" hangingPunct="1">
              <a:lnSpc>
                <a:spcPct val="190000"/>
              </a:lnSpc>
              <a:spcBef>
                <a:spcPct val="75000"/>
              </a:spcBef>
              <a:buFontTx/>
              <a:buChar char="•"/>
              <a:defRPr/>
            </a:pPr>
            <a:r>
              <a:rPr lang="en-US" sz="1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Average wind speed more than 7 m/s in Gharo Wind Corridor</a:t>
            </a:r>
          </a:p>
          <a:p>
            <a:pPr algn="just" eaLnBrk="1" hangingPunct="1">
              <a:lnSpc>
                <a:spcPct val="190000"/>
              </a:lnSpc>
              <a:spcBef>
                <a:spcPct val="75000"/>
              </a:spcBef>
              <a:buFontTx/>
              <a:buChar char="•"/>
              <a:defRPr/>
            </a:pPr>
            <a:r>
              <a:rPr lang="en-US" sz="1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Estimated wind potential more than 50,000 MW</a:t>
            </a:r>
          </a:p>
          <a:p>
            <a:pPr algn="just" eaLnBrk="1" hangingPunct="1">
              <a:lnSpc>
                <a:spcPct val="190000"/>
              </a:lnSpc>
              <a:spcBef>
                <a:spcPct val="75000"/>
              </a:spcBef>
              <a:buFontTx/>
              <a:buChar char="•"/>
              <a:defRPr/>
            </a:pPr>
            <a:r>
              <a:rPr lang="en-US" sz="1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Other sites in Balochistan and Northern Areas being identified</a:t>
            </a:r>
          </a:p>
          <a:p>
            <a:pPr eaLnBrk="1" hangingPunct="1">
              <a:lnSpc>
                <a:spcPct val="190000"/>
              </a:lnSpc>
              <a:buFontTx/>
              <a:buChar char="•"/>
              <a:defRPr/>
            </a:pPr>
            <a:endParaRPr lang="en-US" sz="14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1D16AB-D633-4EDD-A188-CB5D81626C9D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391301-5A06-4C71-B7B6-B90394C1E7C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BC9627-B3DC-46CA-B42E-5BE8769C91D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00013"/>
            <a:ext cx="2095500" cy="5222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00013"/>
            <a:ext cx="6134100" cy="5222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31888"/>
            <a:ext cx="411321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31888"/>
            <a:ext cx="4114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00013"/>
            <a:ext cx="2095500" cy="5222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00013"/>
            <a:ext cx="6134100" cy="5222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0013"/>
            <a:ext cx="83820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131888"/>
            <a:ext cx="8380413" cy="41910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ransition spd="med">
    <p:randomBa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100013"/>
            <a:ext cx="8382000" cy="5222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0013"/>
            <a:ext cx="83820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1131888"/>
            <a:ext cx="8380413" cy="41910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ransition spd="med">
    <p:randomBa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82E5D-D22B-45A0-B2B7-18A10FA36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31888"/>
            <a:ext cx="411321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31888"/>
            <a:ext cx="4114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00013"/>
            <a:ext cx="8382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58723" name="Rectangle 3"/>
          <p:cNvSpPr>
            <a:spLocks noChangeArrowheads="1"/>
          </p:cNvSpPr>
          <p:nvPr userDrawn="1"/>
        </p:nvSpPr>
        <p:spPr bwMode="auto">
          <a:xfrm>
            <a:off x="381000" y="903288"/>
            <a:ext cx="8382000" cy="5715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DDDDDD"/>
              </a:gs>
              <a:gs pos="100000">
                <a:srgbClr val="00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rgbClr val="6666FF"/>
              </a:buClr>
              <a:buSzPct val="150000"/>
              <a:buFontTx/>
              <a:buChar char="•"/>
              <a:defRPr/>
            </a:pPr>
            <a:endParaRPr lang="en-US" sz="1300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31888"/>
            <a:ext cx="83804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158725" name="Line 5"/>
          <p:cNvSpPr>
            <a:spLocks noChangeShapeType="1"/>
          </p:cNvSpPr>
          <p:nvPr/>
        </p:nvSpPr>
        <p:spPr bwMode="auto">
          <a:xfrm>
            <a:off x="509588" y="0"/>
            <a:ext cx="0" cy="644525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rgbClr val="6666FF"/>
              </a:buClr>
              <a:buSzPct val="150000"/>
              <a:buFontTx/>
              <a:buChar char="•"/>
              <a:defRPr/>
            </a:pPr>
            <a:endParaRPr lang="en-US" sz="1300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8728" name="Rectangle 8"/>
          <p:cNvSpPr>
            <a:spLocks noChangeArrowheads="1"/>
          </p:cNvSpPr>
          <p:nvPr userDrawn="1"/>
        </p:nvSpPr>
        <p:spPr bwMode="auto">
          <a:xfrm>
            <a:off x="3890963" y="3248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6666FF"/>
              </a:buClr>
              <a:buSzPct val="150000"/>
              <a:buFontTx/>
              <a:buChar char="•"/>
              <a:defRPr/>
            </a:pPr>
            <a:endParaRPr lang="en-US" sz="1300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8734" name="Text Box 14"/>
          <p:cNvSpPr txBox="1">
            <a:spLocks noChangeArrowheads="1"/>
          </p:cNvSpPr>
          <p:nvPr userDrawn="1"/>
        </p:nvSpPr>
        <p:spPr bwMode="auto">
          <a:xfrm>
            <a:off x="4389438" y="6600825"/>
            <a:ext cx="3079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6666FF"/>
              </a:buClr>
              <a:buSzPct val="150000"/>
              <a:defRPr/>
            </a:pPr>
            <a:fld id="{8E1C03B9-BF84-4388-8211-364C7334B64B}" type="slidenum">
              <a:rPr lang="ar-SA" sz="800" b="1">
                <a:solidFill>
                  <a:srgbClr val="FFFFFF"/>
                </a:solidFill>
                <a:latin typeface="+mn-lt"/>
                <a:cs typeface="Arial" charset="0"/>
              </a:rPr>
              <a:pPr eaLnBrk="0" hangingPunct="0">
                <a:spcBef>
                  <a:spcPct val="50000"/>
                </a:spcBef>
                <a:buClr>
                  <a:srgbClr val="6666FF"/>
                </a:buClr>
                <a:buSzPct val="150000"/>
                <a:defRPr/>
              </a:pPr>
              <a:t>‹#›</a:t>
            </a:fld>
            <a:endParaRPr lang="es-ES" sz="800" b="1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1032" name="Picture 22" descr="bosco 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59775" y="5959475"/>
            <a:ext cx="722313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randomBar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5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500">
          <a:solidFill>
            <a:schemeClr val="hlink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500">
          <a:solidFill>
            <a:schemeClr val="hlink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500">
          <a:solidFill>
            <a:schemeClr val="hlink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500">
          <a:solidFill>
            <a:schemeClr val="hlink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500">
          <a:solidFill>
            <a:schemeClr val="hlink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500">
          <a:solidFill>
            <a:schemeClr val="hlink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500">
          <a:solidFill>
            <a:schemeClr val="hlink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500">
          <a:solidFill>
            <a:schemeClr val="hlink"/>
          </a:solidFill>
          <a:latin typeface="Arial Black" pitchFamily="34" charset="0"/>
        </a:defRPr>
      </a:lvl9pPr>
    </p:titleStyle>
    <p:bodyStyle>
      <a:lvl1pPr marL="339725" indent="-339725" algn="l" defTabSz="965200" rtl="0" eaLnBrk="0" fontAlgn="base" hangingPunct="0">
        <a:spcBef>
          <a:spcPct val="30000"/>
        </a:spcBef>
        <a:spcAft>
          <a:spcPct val="0"/>
        </a:spcAft>
        <a:buClr>
          <a:srgbClr val="FFFF99"/>
        </a:buClr>
        <a:buFont typeface="Wingdings" pitchFamily="2" charset="2"/>
        <a:buChar char="u"/>
        <a:defRPr kumimoji="1" sz="2200">
          <a:solidFill>
            <a:schemeClr val="bg1"/>
          </a:solidFill>
          <a:latin typeface="+mn-lt"/>
          <a:ea typeface="+mn-ea"/>
          <a:cs typeface="+mn-cs"/>
        </a:defRPr>
      </a:lvl1pPr>
      <a:lvl2pPr marL="676275" indent="-323850" algn="l" defTabSz="965200" rtl="0" eaLnBrk="0" fontAlgn="base" hangingPunct="0">
        <a:spcBef>
          <a:spcPct val="30000"/>
        </a:spcBef>
        <a:spcAft>
          <a:spcPct val="0"/>
        </a:spcAft>
        <a:buClr>
          <a:srgbClr val="FFFF99"/>
        </a:buClr>
        <a:buFont typeface="Symbol" pitchFamily="18" charset="2"/>
        <a:buChar char="·"/>
        <a:defRPr kumimoji="1" sz="2200">
          <a:solidFill>
            <a:schemeClr val="bg1"/>
          </a:solidFill>
          <a:latin typeface="+mn-lt"/>
        </a:defRPr>
      </a:lvl2pPr>
      <a:lvl3pPr marL="1014413" indent="-325438" algn="l" defTabSz="965200" rtl="0" eaLnBrk="0" fontAlgn="base" hangingPunct="0">
        <a:spcBef>
          <a:spcPct val="30000"/>
        </a:spcBef>
        <a:spcAft>
          <a:spcPct val="0"/>
        </a:spcAft>
        <a:buClr>
          <a:srgbClr val="FFFF99"/>
        </a:buClr>
        <a:buChar char="–"/>
        <a:defRPr kumimoji="1" sz="2200">
          <a:solidFill>
            <a:schemeClr val="bg1"/>
          </a:solidFill>
          <a:latin typeface="+mn-lt"/>
        </a:defRPr>
      </a:lvl3pPr>
      <a:lvl4pPr marL="1363663" indent="-280988" algn="l" defTabSz="965200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Symbol" pitchFamily="18" charset="2"/>
        <a:buChar char="–"/>
        <a:defRPr kumimoji="1" sz="2200">
          <a:solidFill>
            <a:schemeClr val="tx1"/>
          </a:solidFill>
          <a:latin typeface="+mn-lt"/>
        </a:defRPr>
      </a:lvl4pPr>
      <a:lvl5pPr marL="1709738" indent="-327025" algn="l" defTabSz="965200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–"/>
        <a:defRPr kumimoji="1" sz="2200">
          <a:solidFill>
            <a:schemeClr val="tx1"/>
          </a:solidFill>
          <a:latin typeface="+mn-lt"/>
        </a:defRPr>
      </a:lvl5pPr>
      <a:lvl6pPr marL="2166938" indent="-327025" algn="l" defTabSz="965200" rtl="0" fontAlgn="base">
        <a:spcBef>
          <a:spcPct val="30000"/>
        </a:spcBef>
        <a:spcAft>
          <a:spcPct val="0"/>
        </a:spcAft>
        <a:buClr>
          <a:schemeClr val="tx2"/>
        </a:buClr>
        <a:buChar char="–"/>
        <a:defRPr kumimoji="1" sz="2200">
          <a:solidFill>
            <a:schemeClr val="tx1"/>
          </a:solidFill>
          <a:latin typeface="+mn-lt"/>
        </a:defRPr>
      </a:lvl6pPr>
      <a:lvl7pPr marL="2624138" indent="-327025" algn="l" defTabSz="965200" rtl="0" fontAlgn="base">
        <a:spcBef>
          <a:spcPct val="30000"/>
        </a:spcBef>
        <a:spcAft>
          <a:spcPct val="0"/>
        </a:spcAft>
        <a:buClr>
          <a:schemeClr val="tx2"/>
        </a:buClr>
        <a:buChar char="–"/>
        <a:defRPr kumimoji="1" sz="2200">
          <a:solidFill>
            <a:schemeClr val="tx1"/>
          </a:solidFill>
          <a:latin typeface="+mn-lt"/>
        </a:defRPr>
      </a:lvl7pPr>
      <a:lvl8pPr marL="3081338" indent="-327025" algn="l" defTabSz="965200" rtl="0" fontAlgn="base">
        <a:spcBef>
          <a:spcPct val="30000"/>
        </a:spcBef>
        <a:spcAft>
          <a:spcPct val="0"/>
        </a:spcAft>
        <a:buClr>
          <a:schemeClr val="tx2"/>
        </a:buClr>
        <a:buChar char="–"/>
        <a:defRPr kumimoji="1" sz="2200">
          <a:solidFill>
            <a:schemeClr val="tx1"/>
          </a:solidFill>
          <a:latin typeface="+mn-lt"/>
        </a:defRPr>
      </a:lvl8pPr>
      <a:lvl9pPr marL="3538538" indent="-327025" algn="l" defTabSz="965200" rtl="0" fontAlgn="base">
        <a:spcBef>
          <a:spcPct val="30000"/>
        </a:spcBef>
        <a:spcAft>
          <a:spcPct val="0"/>
        </a:spcAft>
        <a:buClr>
          <a:schemeClr val="tx2"/>
        </a:buClr>
        <a:buChar char="–"/>
        <a:defRPr kumimoji="1"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00013"/>
            <a:ext cx="8382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58723" name="Rectangle 3"/>
          <p:cNvSpPr>
            <a:spLocks noChangeArrowheads="1"/>
          </p:cNvSpPr>
          <p:nvPr userDrawn="1"/>
        </p:nvSpPr>
        <p:spPr bwMode="auto">
          <a:xfrm>
            <a:off x="381000" y="903288"/>
            <a:ext cx="8382000" cy="57150"/>
          </a:xfrm>
          <a:prstGeom prst="rect">
            <a:avLst/>
          </a:prstGeom>
          <a:gradFill rotWithShape="0">
            <a:gsLst>
              <a:gs pos="0">
                <a:srgbClr val="003300"/>
              </a:gs>
              <a:gs pos="50000">
                <a:srgbClr val="DDDDDD"/>
              </a:gs>
              <a:gs pos="100000">
                <a:srgbClr val="00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rgbClr val="6666FF"/>
              </a:buClr>
              <a:buSzPct val="150000"/>
              <a:buFontTx/>
              <a:buChar char="•"/>
              <a:defRPr/>
            </a:pPr>
            <a:endParaRPr lang="en-US" sz="1300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31888"/>
            <a:ext cx="83804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158725" name="Line 5"/>
          <p:cNvSpPr>
            <a:spLocks noChangeShapeType="1"/>
          </p:cNvSpPr>
          <p:nvPr/>
        </p:nvSpPr>
        <p:spPr bwMode="auto">
          <a:xfrm>
            <a:off x="509588" y="0"/>
            <a:ext cx="0" cy="644525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rgbClr val="6666FF"/>
              </a:buClr>
              <a:buSzPct val="150000"/>
              <a:buFontTx/>
              <a:buChar char="•"/>
              <a:defRPr/>
            </a:pPr>
            <a:endParaRPr lang="en-US" sz="1300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8728" name="Rectangle 8"/>
          <p:cNvSpPr>
            <a:spLocks noChangeArrowheads="1"/>
          </p:cNvSpPr>
          <p:nvPr userDrawn="1"/>
        </p:nvSpPr>
        <p:spPr bwMode="auto">
          <a:xfrm>
            <a:off x="3890963" y="3248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6666FF"/>
              </a:buClr>
              <a:buSzPct val="150000"/>
              <a:buFontTx/>
              <a:buChar char="•"/>
              <a:defRPr/>
            </a:pPr>
            <a:endParaRPr lang="en-US" sz="1300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8734" name="Text Box 14"/>
          <p:cNvSpPr txBox="1">
            <a:spLocks noChangeArrowheads="1"/>
          </p:cNvSpPr>
          <p:nvPr userDrawn="1"/>
        </p:nvSpPr>
        <p:spPr bwMode="auto">
          <a:xfrm>
            <a:off x="4389438" y="6600825"/>
            <a:ext cx="3079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6666FF"/>
              </a:buClr>
              <a:buSzPct val="150000"/>
              <a:defRPr/>
            </a:pPr>
            <a:fld id="{CD4A448B-F056-4DF7-B090-1666391F0EB2}" type="slidenum">
              <a:rPr lang="ar-SA" sz="800" b="1">
                <a:solidFill>
                  <a:srgbClr val="FFFFFF"/>
                </a:solidFill>
                <a:latin typeface="+mn-lt"/>
                <a:cs typeface="Arial" charset="0"/>
              </a:rPr>
              <a:pPr eaLnBrk="0" hangingPunct="0">
                <a:spcBef>
                  <a:spcPct val="50000"/>
                </a:spcBef>
                <a:buClr>
                  <a:srgbClr val="6666FF"/>
                </a:buClr>
                <a:buSzPct val="150000"/>
                <a:defRPr/>
              </a:pPr>
              <a:t>‹#›</a:t>
            </a:fld>
            <a:endParaRPr lang="es-ES" sz="800" b="1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2056" name="Picture 22" descr="bosco logo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359775" y="5959475"/>
            <a:ext cx="722313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transition spd="med">
    <p:randomBar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5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500">
          <a:solidFill>
            <a:schemeClr val="hlink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500">
          <a:solidFill>
            <a:schemeClr val="hlink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500">
          <a:solidFill>
            <a:schemeClr val="hlink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500">
          <a:solidFill>
            <a:schemeClr val="hlink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500">
          <a:solidFill>
            <a:schemeClr val="hlink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500">
          <a:solidFill>
            <a:schemeClr val="hlink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500">
          <a:solidFill>
            <a:schemeClr val="hlink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500">
          <a:solidFill>
            <a:schemeClr val="hlink"/>
          </a:solidFill>
          <a:latin typeface="Arial Black" pitchFamily="34" charset="0"/>
        </a:defRPr>
      </a:lvl9pPr>
    </p:titleStyle>
    <p:bodyStyle>
      <a:lvl1pPr marL="339725" indent="-339725" algn="l" defTabSz="965200" rtl="0" eaLnBrk="0" fontAlgn="base" hangingPunct="0">
        <a:spcBef>
          <a:spcPct val="30000"/>
        </a:spcBef>
        <a:spcAft>
          <a:spcPct val="0"/>
        </a:spcAft>
        <a:buClr>
          <a:srgbClr val="FFFF99"/>
        </a:buClr>
        <a:buFont typeface="Wingdings" pitchFamily="2" charset="2"/>
        <a:buChar char="u"/>
        <a:defRPr kumimoji="1" sz="2200">
          <a:solidFill>
            <a:schemeClr val="bg1"/>
          </a:solidFill>
          <a:latin typeface="+mn-lt"/>
          <a:ea typeface="+mn-ea"/>
          <a:cs typeface="+mn-cs"/>
        </a:defRPr>
      </a:lvl1pPr>
      <a:lvl2pPr marL="676275" indent="-323850" algn="l" defTabSz="965200" rtl="0" eaLnBrk="0" fontAlgn="base" hangingPunct="0">
        <a:spcBef>
          <a:spcPct val="30000"/>
        </a:spcBef>
        <a:spcAft>
          <a:spcPct val="0"/>
        </a:spcAft>
        <a:buClr>
          <a:srgbClr val="FFFF99"/>
        </a:buClr>
        <a:buFont typeface="Symbol" pitchFamily="18" charset="2"/>
        <a:buChar char="·"/>
        <a:defRPr kumimoji="1" sz="2200">
          <a:solidFill>
            <a:schemeClr val="bg1"/>
          </a:solidFill>
          <a:latin typeface="+mn-lt"/>
        </a:defRPr>
      </a:lvl2pPr>
      <a:lvl3pPr marL="1014413" indent="-325438" algn="l" defTabSz="965200" rtl="0" eaLnBrk="0" fontAlgn="base" hangingPunct="0">
        <a:spcBef>
          <a:spcPct val="30000"/>
        </a:spcBef>
        <a:spcAft>
          <a:spcPct val="0"/>
        </a:spcAft>
        <a:buClr>
          <a:srgbClr val="FFFF99"/>
        </a:buClr>
        <a:buChar char="–"/>
        <a:defRPr kumimoji="1" sz="2200">
          <a:solidFill>
            <a:schemeClr val="bg1"/>
          </a:solidFill>
          <a:latin typeface="+mn-lt"/>
        </a:defRPr>
      </a:lvl3pPr>
      <a:lvl4pPr marL="1363663" indent="-280988" algn="l" defTabSz="965200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Symbol" pitchFamily="18" charset="2"/>
        <a:buChar char="–"/>
        <a:defRPr kumimoji="1" sz="2200">
          <a:solidFill>
            <a:schemeClr val="tx1"/>
          </a:solidFill>
          <a:latin typeface="+mn-lt"/>
        </a:defRPr>
      </a:lvl4pPr>
      <a:lvl5pPr marL="1709738" indent="-327025" algn="l" defTabSz="965200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–"/>
        <a:defRPr kumimoji="1" sz="2200">
          <a:solidFill>
            <a:schemeClr val="tx1"/>
          </a:solidFill>
          <a:latin typeface="+mn-lt"/>
        </a:defRPr>
      </a:lvl5pPr>
      <a:lvl6pPr marL="2166938" indent="-327025" algn="l" defTabSz="965200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–"/>
        <a:defRPr kumimoji="1" sz="2200">
          <a:solidFill>
            <a:schemeClr val="tx1"/>
          </a:solidFill>
          <a:latin typeface="+mn-lt"/>
        </a:defRPr>
      </a:lvl6pPr>
      <a:lvl7pPr marL="2624138" indent="-327025" algn="l" defTabSz="965200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–"/>
        <a:defRPr kumimoji="1" sz="2200">
          <a:solidFill>
            <a:schemeClr val="tx1"/>
          </a:solidFill>
          <a:latin typeface="+mn-lt"/>
        </a:defRPr>
      </a:lvl7pPr>
      <a:lvl8pPr marL="3081338" indent="-327025" algn="l" defTabSz="965200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–"/>
        <a:defRPr kumimoji="1" sz="2200">
          <a:solidFill>
            <a:schemeClr val="tx1"/>
          </a:solidFill>
          <a:latin typeface="+mn-lt"/>
        </a:defRPr>
      </a:lvl8pPr>
      <a:lvl9pPr marL="3538538" indent="-327025" algn="l" defTabSz="965200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–"/>
        <a:defRPr kumimoji="1"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7" name="Text Box 1031"/>
          <p:cNvSpPr txBox="1">
            <a:spLocks noChangeArrowheads="1"/>
          </p:cNvSpPr>
          <p:nvPr/>
        </p:nvSpPr>
        <p:spPr bwMode="invGray">
          <a:xfrm>
            <a:off x="257175" y="621018"/>
            <a:ext cx="8655050" cy="346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0083" tIns="40083" rIns="40083" bIns="40083" anchor="ctr">
            <a:spAutoFit/>
          </a:bodyPr>
          <a:lstStyle/>
          <a:p>
            <a:pPr defTabSz="801688">
              <a:defRPr/>
            </a:pPr>
            <a:r>
              <a:rPr kumimoji="1" lang="en-US" altLang="zh-CN" sz="2800" b="1" i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SimSun"/>
                <a:cs typeface="SimSun"/>
              </a:rPr>
              <a:t/>
            </a:r>
            <a:br>
              <a:rPr kumimoji="1" lang="en-US" altLang="zh-CN" sz="2800" b="1" i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SimSun"/>
                <a:cs typeface="SimSun"/>
              </a:rPr>
            </a:br>
            <a:r>
              <a:rPr kumimoji="1" lang="en-US" altLang="zh-CN" sz="2800" b="1" i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SimSun"/>
                <a:cs typeface="SimSun"/>
              </a:rPr>
              <a:t/>
            </a:r>
            <a:br>
              <a:rPr kumimoji="1" lang="en-US" altLang="zh-CN" sz="2800" b="1" i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SimSun"/>
                <a:cs typeface="SimSun"/>
              </a:rPr>
            </a:br>
            <a:endParaRPr kumimoji="1" lang="en-US" altLang="zh-CN" sz="2800" b="1" i="1" dirty="0" smtClean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ea typeface="SimSun"/>
              <a:cs typeface="SimSun"/>
            </a:endParaRPr>
          </a:p>
          <a:p>
            <a:pPr defTabSz="801688">
              <a:defRPr/>
            </a:pPr>
            <a:r>
              <a:rPr lang="en-US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WIND ENRGY STATUS : PAKISTAN</a:t>
            </a:r>
          </a:p>
          <a:p>
            <a:pPr defTabSz="801688">
              <a:defRPr/>
            </a:pPr>
            <a:endParaRPr lang="en-US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801688">
              <a:defRPr/>
            </a:pP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ASIAN CLEAN ENERGY FORUM 2011</a:t>
            </a:r>
          </a:p>
          <a:p>
            <a:pPr defTabSz="801688">
              <a:defRPr/>
            </a:pP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ADB  Quantum Leap in Wind Conference</a:t>
            </a:r>
          </a:p>
        </p:txBody>
      </p:sp>
      <p:sp>
        <p:nvSpPr>
          <p:cNvPr id="3075" name="Text Box 1033"/>
          <p:cNvSpPr txBox="1">
            <a:spLocks noChangeArrowheads="1"/>
          </p:cNvSpPr>
          <p:nvPr/>
        </p:nvSpPr>
        <p:spPr bwMode="auto">
          <a:xfrm>
            <a:off x="909638" y="1839913"/>
            <a:ext cx="2730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6666FF"/>
              </a:buClr>
              <a:buSzPct val="150000"/>
              <a:buFontTx/>
              <a:buChar char="•"/>
            </a:pPr>
            <a:endParaRPr lang="en-US" sz="1300" b="1">
              <a:solidFill>
                <a:srgbClr val="000000"/>
              </a:solidFill>
            </a:endParaRPr>
          </a:p>
        </p:txBody>
      </p:sp>
      <p:sp>
        <p:nvSpPr>
          <p:cNvPr id="3076" name="Text Box 14"/>
          <p:cNvSpPr txBox="1">
            <a:spLocks noChangeArrowheads="1"/>
          </p:cNvSpPr>
          <p:nvPr/>
        </p:nvSpPr>
        <p:spPr bwMode="auto">
          <a:xfrm>
            <a:off x="354013" y="5757863"/>
            <a:ext cx="59832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6666FF"/>
              </a:buClr>
              <a:buSzPct val="150000"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>
              <a:buClr>
                <a:srgbClr val="6666FF"/>
              </a:buClr>
              <a:buSzPct val="150000"/>
            </a:pPr>
            <a:r>
              <a:rPr lang="en-US" sz="2000" b="1" dirty="0" smtClean="0">
                <a:solidFill>
                  <a:schemeClr val="bg1"/>
                </a:solidFill>
              </a:rPr>
              <a:t>GOVERNMENT OF PAKISTAN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77" name="Text Box 15"/>
          <p:cNvSpPr txBox="1">
            <a:spLocks noChangeArrowheads="1"/>
          </p:cNvSpPr>
          <p:nvPr/>
        </p:nvSpPr>
        <p:spPr bwMode="auto">
          <a:xfrm>
            <a:off x="6229350" y="6034088"/>
            <a:ext cx="2616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6666FF"/>
              </a:buClr>
              <a:buSzPct val="150000"/>
            </a:pPr>
            <a:r>
              <a:rPr lang="en-US" sz="2000" b="1" dirty="0" smtClean="0">
                <a:solidFill>
                  <a:srgbClr val="FFFFFF"/>
                </a:solidFill>
              </a:rPr>
              <a:t>June 20 , </a:t>
            </a:r>
            <a:r>
              <a:rPr lang="en-US" sz="2000" b="1" dirty="0">
                <a:solidFill>
                  <a:srgbClr val="FFFFFF"/>
                </a:solidFill>
              </a:rPr>
              <a:t>2011</a:t>
            </a:r>
          </a:p>
        </p:txBody>
      </p:sp>
    </p:spTree>
    <p:custDataLst>
      <p:tags r:id="rId1"/>
    </p:custData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229600" cy="609601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C000"/>
                </a:solidFill>
                <a:latin typeface="+mn-lt"/>
              </a:rPr>
              <a:t>Wind Resource Potential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4800600" cy="49530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70,000 </a:t>
            </a:r>
            <a:r>
              <a:rPr lang="en-US" sz="2400" dirty="0" smtClean="0"/>
              <a:t>– 80,000MW </a:t>
            </a:r>
            <a:r>
              <a:rPr lang="en-US" sz="2400" dirty="0" err="1" smtClean="0"/>
              <a:t>harnessable</a:t>
            </a:r>
            <a:r>
              <a:rPr lang="en-US" sz="2400" dirty="0" smtClean="0"/>
              <a:t> potential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50,000 MW in </a:t>
            </a:r>
            <a:r>
              <a:rPr lang="en-US" sz="2400" dirty="0" err="1" smtClean="0"/>
              <a:t>Gharo-Keti</a:t>
            </a:r>
            <a:r>
              <a:rPr lang="en-US" sz="2400" dirty="0" smtClean="0"/>
              <a:t> Bandar and </a:t>
            </a:r>
            <a:r>
              <a:rPr lang="en-US" sz="2400" dirty="0" err="1" smtClean="0"/>
              <a:t>Jhampir</a:t>
            </a:r>
            <a:r>
              <a:rPr lang="en-US" sz="2400" dirty="0" smtClean="0"/>
              <a:t>  corridors.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Average Wind Speed 7 + meters / sec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At  60 m height 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sz="1700" dirty="0" smtClean="0"/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Sites in Baluchistan, Punjab and Northern Areas being identified </a:t>
            </a:r>
          </a:p>
        </p:txBody>
      </p:sp>
      <p:pic>
        <p:nvPicPr>
          <p:cNvPr id="11268" name="Picture 4" descr="pk-1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67325" y="1600200"/>
            <a:ext cx="3571875" cy="4038600"/>
          </a:xfrm>
        </p:spPr>
      </p:pic>
      <p:sp>
        <p:nvSpPr>
          <p:cNvPr id="11270" name="Line 5"/>
          <p:cNvSpPr>
            <a:spLocks noChangeShapeType="1"/>
          </p:cNvSpPr>
          <p:nvPr/>
        </p:nvSpPr>
        <p:spPr bwMode="auto">
          <a:xfrm flipV="1">
            <a:off x="6248400" y="4800600"/>
            <a:ext cx="762000" cy="6096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9910" name="Text Box 6"/>
          <p:cNvSpPr txBox="1">
            <a:spLocks noChangeArrowheads="1"/>
          </p:cNvSpPr>
          <p:nvPr/>
        </p:nvSpPr>
        <p:spPr bwMode="auto">
          <a:xfrm rot="13893261">
            <a:off x="5218083" y="4965050"/>
            <a:ext cx="40011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l">
              <a:defRPr/>
            </a:pPr>
            <a:r>
              <a:rPr lang="en-US" sz="1400" b="1" dirty="0" err="1">
                <a:solidFill>
                  <a:srgbClr val="FF0000"/>
                </a:solidFill>
                <a:latin typeface="Verdana" pitchFamily="34" charset="0"/>
              </a:rPr>
              <a:t>Gharo</a:t>
            </a:r>
            <a:r>
              <a:rPr lang="en-US" sz="1400" b="1" dirty="0">
                <a:solidFill>
                  <a:srgbClr val="FF0000"/>
                </a:solidFill>
                <a:latin typeface="Verdana" pitchFamily="34" charset="0"/>
              </a:rPr>
              <a:t> Wind Corridor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18767D83-025B-4CF3-AF68-46D366D154D0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4925"/>
            <a:ext cx="9144000" cy="6770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533400" y="304800"/>
            <a:ext cx="28956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/>
              <a:t>Pakistan Wind Map </a:t>
            </a:r>
          </a:p>
          <a:p>
            <a:r>
              <a:rPr lang="en-US"/>
              <a:t>Developed by National Renewable Energy Laboratory, USA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5791200" y="838200"/>
            <a:ext cx="1295400" cy="8382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50000"/>
              <a:buFontTx/>
              <a:buChar char="•"/>
              <a:tabLst/>
            </a:pPr>
            <a:endParaRPr kumimoji="0" lang="en-US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334000" y="304800"/>
            <a:ext cx="1752600" cy="9144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50000"/>
              <a:buFontTx/>
              <a:buChar char="•"/>
              <a:tabLst/>
            </a:pPr>
            <a:endParaRPr kumimoji="0" lang="en-US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467600" y="533400"/>
            <a:ext cx="914400" cy="9144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50000"/>
              <a:buFontTx/>
              <a:buChar char="•"/>
              <a:tabLst/>
            </a:pPr>
            <a:endParaRPr kumimoji="0" lang="en-US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rot="16200000" flipH="1">
            <a:off x="6934200" y="457200"/>
            <a:ext cx="304800" cy="3048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 flipH="1" flipV="1">
            <a:off x="5791200" y="838200"/>
            <a:ext cx="68580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248400" y="457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30,000MW</a:t>
            </a:r>
            <a:endParaRPr lang="en-US" sz="1200" b="1" dirty="0"/>
          </a:p>
        </p:txBody>
      </p:sp>
      <p:sp>
        <p:nvSpPr>
          <p:cNvPr id="16" name="Oval 15"/>
          <p:cNvSpPr/>
          <p:nvPr/>
        </p:nvSpPr>
        <p:spPr bwMode="auto">
          <a:xfrm>
            <a:off x="3505200" y="1676400"/>
            <a:ext cx="2057400" cy="6096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50000"/>
              <a:buFontTx/>
              <a:buChar char="•"/>
              <a:tabLst/>
            </a:pPr>
            <a:endParaRPr kumimoji="0" lang="en-US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581400" y="1676400"/>
            <a:ext cx="1905000" cy="5334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50000"/>
              <a:buFontTx/>
              <a:buChar char="•"/>
              <a:tabLst/>
            </a:pPr>
            <a:endParaRPr kumimoji="0" lang="en-US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3429000" y="5791200"/>
            <a:ext cx="685800" cy="609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191000" y="62484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50,000MW</a:t>
            </a:r>
            <a:endParaRPr lang="en-US" sz="1200" b="1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 rot="5400000">
            <a:off x="1447800" y="5334000"/>
            <a:ext cx="68580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81000" y="60198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        40,000MW</a:t>
            </a:r>
            <a:endParaRPr lang="en-US" sz="1200" b="1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 rot="10800000">
            <a:off x="3810000" y="1447800"/>
            <a:ext cx="106680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3505200" y="11430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30,000MW</a:t>
            </a:r>
            <a:endParaRPr lang="en-US" sz="1200" b="1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 rot="16200000" flipV="1">
            <a:off x="2590800" y="2895600"/>
            <a:ext cx="609600" cy="609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1524000" y="25908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        30,000MW</a:t>
            </a:r>
            <a:endParaRPr lang="en-US" sz="1200" b="1" dirty="0"/>
          </a:p>
        </p:txBody>
      </p:sp>
      <p:cxnSp>
        <p:nvCxnSpPr>
          <p:cNvPr id="33" name="Straight Arrow Connector 32"/>
          <p:cNvCxnSpPr/>
          <p:nvPr/>
        </p:nvCxnSpPr>
        <p:spPr bwMode="auto">
          <a:xfrm rot="16200000" flipV="1">
            <a:off x="647700" y="3695700"/>
            <a:ext cx="838200" cy="152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304800" y="30480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180,000MW</a:t>
            </a:r>
            <a:endParaRPr lang="en-US" sz="1200" b="1" dirty="0"/>
          </a:p>
        </p:txBody>
      </p:sp>
      <p:cxnSp>
        <p:nvCxnSpPr>
          <p:cNvPr id="36" name="Straight Arrow Connector 35"/>
          <p:cNvCxnSpPr/>
          <p:nvPr/>
        </p:nvCxnSpPr>
        <p:spPr bwMode="auto">
          <a:xfrm>
            <a:off x="4038600" y="3962400"/>
            <a:ext cx="91440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5029200" y="4572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3,000MW</a:t>
            </a:r>
            <a:endParaRPr lang="en-US" sz="1200" b="1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15584678-2FDD-4BC2-9691-4C9BC722E530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13317" name="Picture 4" descr="201_9401"/>
          <p:cNvPicPr>
            <a:picLocks noChangeAspect="1" noChangeArrowheads="1"/>
          </p:cNvPicPr>
          <p:nvPr/>
        </p:nvPicPr>
        <p:blipFill>
          <a:blip r:embed="rId3" cstate="print">
            <a:lum bright="-24000" contrast="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5867400"/>
            <a:ext cx="3886200" cy="646113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First Wind </a:t>
            </a:r>
            <a:r>
              <a:rPr lang="en-US" dirty="0" err="1"/>
              <a:t>TurbineIinstalled</a:t>
            </a:r>
            <a:r>
              <a:rPr lang="en-US" dirty="0"/>
              <a:t> by M/s </a:t>
            </a:r>
            <a:r>
              <a:rPr lang="en-US" dirty="0" err="1"/>
              <a:t>Zorlu</a:t>
            </a:r>
            <a:r>
              <a:rPr lang="en-US" dirty="0"/>
              <a:t> </a:t>
            </a:r>
            <a:r>
              <a:rPr lang="en-US" dirty="0" err="1"/>
              <a:t>Enerji</a:t>
            </a:r>
            <a:r>
              <a:rPr lang="en-US" dirty="0"/>
              <a:t> at </a:t>
            </a:r>
            <a:r>
              <a:rPr lang="en-US" dirty="0" err="1"/>
              <a:t>Jhampir</a:t>
            </a:r>
            <a:r>
              <a:rPr lang="en-US" dirty="0"/>
              <a:t>, </a:t>
            </a:r>
            <a:r>
              <a:rPr lang="en-US" dirty="0" err="1"/>
              <a:t>Thatta</a:t>
            </a:r>
            <a:endParaRPr lang="en-US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B0E05F14-BA07-4341-B100-B0F5418B5880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828800" y="381000"/>
            <a:ext cx="5562600" cy="646113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06 MW Wind Power Project (Phase-1) by M/s </a:t>
            </a:r>
            <a:r>
              <a:rPr lang="en-US" dirty="0" err="1"/>
              <a:t>Zorlu</a:t>
            </a:r>
            <a:r>
              <a:rPr lang="en-US" dirty="0"/>
              <a:t> </a:t>
            </a:r>
            <a:r>
              <a:rPr lang="en-US" dirty="0" err="1"/>
              <a:t>Enerji</a:t>
            </a:r>
            <a:r>
              <a:rPr lang="en-US" dirty="0"/>
              <a:t> at </a:t>
            </a:r>
            <a:r>
              <a:rPr lang="en-US" dirty="0" err="1"/>
              <a:t>Jhampir</a:t>
            </a:r>
            <a:r>
              <a:rPr lang="en-US" dirty="0"/>
              <a:t>, </a:t>
            </a:r>
            <a:r>
              <a:rPr lang="en-US" dirty="0" err="1"/>
              <a:t>Thatta</a:t>
            </a:r>
            <a:endParaRPr lang="en-US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715962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C000"/>
                </a:solidFill>
                <a:latin typeface="+mn-lt"/>
              </a:rPr>
              <a:t>Next Steps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05800" cy="5638800"/>
          </a:xfrm>
        </p:spPr>
        <p:txBody>
          <a:bodyPr/>
          <a:lstStyle/>
          <a:p>
            <a:pPr lvl="2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endParaRPr lang="en-US" sz="1600" dirty="0" smtClean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400" dirty="0" smtClean="0"/>
              <a:t>Detailed Resource Mapping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2400" dirty="0" smtClean="0"/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dirty="0" smtClean="0"/>
              <a:t>In order to develop potential areas, detailed wind resource assessment is required.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endParaRPr lang="en-US" sz="1800" dirty="0" smtClean="0"/>
          </a:p>
          <a:p>
            <a:pPr lvl="1" algn="just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	</a:t>
            </a:r>
            <a:r>
              <a:rPr lang="en-US" sz="2000" dirty="0" smtClean="0">
                <a:solidFill>
                  <a:srgbClr val="FFC000"/>
                </a:solidFill>
              </a:rPr>
              <a:t>Wind measuring masts being installed in potential areas. More wind measuring masts need to be installed all over Pakistan in order to establish detailed wind resource of Pakistan.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2400" dirty="0" smtClean="0"/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2400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400" dirty="0" smtClean="0"/>
              <a:t>LAND (Availability &amp; Security)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2400" dirty="0" smtClean="0"/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sz="1800" dirty="0" smtClean="0"/>
              <a:t>Several project proposals can be encouraged by availability of land.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endParaRPr lang="en-US" sz="1800" dirty="0" smtClean="0"/>
          </a:p>
          <a:p>
            <a:pPr lvl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2000" dirty="0" smtClean="0"/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1800" dirty="0" smtClean="0"/>
          </a:p>
          <a:p>
            <a:endParaRPr lang="en-US" dirty="0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en-US" sz="2400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400" dirty="0" smtClean="0"/>
              <a:t>Tariff by NEPRA</a:t>
            </a: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endParaRPr lang="en-US" sz="2400" dirty="0" smtClean="0"/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dirty="0" smtClean="0"/>
              <a:t>Cumbersome cost-plus tariff determination process – Requires firm turbine and EPC contracts as well as Lenders’ term sheet prior to submissions.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dirty="0" smtClean="0"/>
              <a:t>Sometimes extends beyond validity of the Equipment, EPC and lender contract validities. </a:t>
            </a:r>
          </a:p>
          <a:p>
            <a:pPr lvl="2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endParaRPr lang="en-US" sz="1800" dirty="0" smtClean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	</a:t>
            </a:r>
          </a:p>
          <a:p>
            <a:pPr lvl="1" indent="-47625" algn="just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8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>
                <a:solidFill>
                  <a:srgbClr val="FFC000"/>
                </a:solidFill>
              </a:rPr>
              <a:t>Feed-in-Tariffs /Upfront  tariffs being recommended in the draft RE policy to reduce project development time by up to </a:t>
            </a:r>
            <a:r>
              <a:rPr lang="en-US" sz="2000" b="1" dirty="0" smtClean="0">
                <a:solidFill>
                  <a:srgbClr val="FFC000"/>
                </a:solidFill>
              </a:rPr>
              <a:t>10 months</a:t>
            </a:r>
            <a:r>
              <a:rPr lang="en-US" sz="2000" dirty="0" smtClean="0">
                <a:solidFill>
                  <a:srgbClr val="FFC000"/>
                </a:solidFill>
              </a:rPr>
              <a:t>, and attract more foreign investors.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endParaRPr lang="en-US" sz="1800" dirty="0" smtClean="0"/>
          </a:p>
        </p:txBody>
      </p:sp>
      <p:sp>
        <p:nvSpPr>
          <p:cNvPr id="1638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C000"/>
                </a:solidFill>
                <a:latin typeface="+mn-lt"/>
              </a:rPr>
              <a:t>Next Steps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 smtClean="0">
                <a:latin typeface="+mn-lt"/>
              </a:rPr>
              <a:t>Thank YOU</a:t>
            </a:r>
            <a:endParaRPr lang="en-US" b="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C000"/>
                </a:solidFill>
                <a:latin typeface="+mn-lt"/>
              </a:rPr>
              <a:t>ENERGY SCENARIO: PAKISTAN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1752600"/>
            <a:ext cx="8272462" cy="426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dirty="0" smtClean="0"/>
              <a:t>Electrical Energy Sector Overview:</a:t>
            </a:r>
          </a:p>
          <a:p>
            <a:pPr eaLnBrk="1" hangingPunct="1">
              <a:buFont typeface="Wingdings" pitchFamily="2" charset="2"/>
              <a:buNone/>
            </a:pPr>
            <a:endParaRPr lang="en-US" sz="1800" dirty="0" smtClean="0"/>
          </a:p>
          <a:p>
            <a:pPr eaLnBrk="1" hangingPunct="1"/>
            <a:r>
              <a:rPr lang="en-US" sz="2400" dirty="0" smtClean="0"/>
              <a:t>Total Installed Electricity Generation 		19,420 MW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	Capacity</a:t>
            </a:r>
            <a:r>
              <a:rPr lang="en-US" sz="2000" dirty="0" smtClean="0"/>
              <a:t>		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000" dirty="0" smtClean="0"/>
              <a:t>Thermal (fossil-fuels): 12,487 MW (64% share)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000" dirty="0" err="1" smtClean="0"/>
              <a:t>Hydel</a:t>
            </a:r>
            <a:r>
              <a:rPr lang="en-US" sz="2000" dirty="0" smtClean="0"/>
              <a:t>:  6,480 MW (33% share)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000" dirty="0" smtClean="0"/>
              <a:t>Nuclear: 462 MW  (2% share)</a:t>
            </a:r>
          </a:p>
        </p:txBody>
      </p:sp>
      <p:sp>
        <p:nvSpPr>
          <p:cNvPr id="5125" name="Right Arrow 4"/>
          <p:cNvSpPr>
            <a:spLocks noChangeArrowheads="1"/>
          </p:cNvSpPr>
          <p:nvPr/>
        </p:nvSpPr>
        <p:spPr bwMode="auto">
          <a:xfrm>
            <a:off x="6172200" y="2743200"/>
            <a:ext cx="6858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9144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C000"/>
                </a:solidFill>
                <a:latin typeface="+mn-lt"/>
              </a:rPr>
              <a:t>    ENERGY SCENARIO: PAKISTAN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43000"/>
            <a:ext cx="7696200" cy="50291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C000"/>
                </a:solidFill>
                <a:latin typeface="+mn-lt"/>
              </a:rPr>
              <a:t>Energy Sector Overview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9530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800" dirty="0" smtClean="0"/>
              <a:t>Population:			</a:t>
            </a:r>
            <a:r>
              <a:rPr lang="en-US" sz="2800" dirty="0" smtClean="0"/>
              <a:t>            176.34 </a:t>
            </a:r>
            <a:r>
              <a:rPr lang="en-US" sz="2800" dirty="0" smtClean="0"/>
              <a:t>million</a:t>
            </a:r>
          </a:p>
          <a:p>
            <a:pPr>
              <a:lnSpc>
                <a:spcPct val="200000"/>
              </a:lnSpc>
            </a:pPr>
            <a:r>
              <a:rPr lang="en-US" sz="2800" dirty="0" smtClean="0"/>
              <a:t>Electrification Rate:		</a:t>
            </a:r>
            <a:r>
              <a:rPr lang="en-US" sz="2800" dirty="0" smtClean="0"/>
              <a:t>             62.4</a:t>
            </a:r>
            <a:r>
              <a:rPr lang="en-US" sz="2800" dirty="0" smtClean="0"/>
              <a:t>%</a:t>
            </a:r>
          </a:p>
          <a:p>
            <a:pPr>
              <a:lnSpc>
                <a:spcPct val="200000"/>
              </a:lnSpc>
            </a:pPr>
            <a:r>
              <a:rPr lang="en-US" sz="2800" dirty="0" smtClean="0"/>
              <a:t>Population Connected to Gird:	</a:t>
            </a:r>
            <a:r>
              <a:rPr lang="en-US" sz="2800" dirty="0" smtClean="0"/>
              <a:t>  102.6 </a:t>
            </a:r>
            <a:r>
              <a:rPr lang="en-US" sz="2800" dirty="0" smtClean="0"/>
              <a:t>million</a:t>
            </a:r>
          </a:p>
          <a:p>
            <a:pPr>
              <a:lnSpc>
                <a:spcPct val="200000"/>
              </a:lnSpc>
              <a:buNone/>
            </a:pPr>
            <a:r>
              <a:rPr lang="en-US" sz="2800" dirty="0" smtClean="0"/>
              <a:t>			</a:t>
            </a:r>
          </a:p>
        </p:txBody>
      </p:sp>
    </p:spTree>
  </p:cSld>
  <p:clrMapOvr>
    <a:masterClrMapping/>
  </p:clrMapOvr>
  <p:transition spd="med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C000"/>
                </a:solidFill>
                <a:latin typeface="+mn-lt"/>
              </a:rPr>
              <a:t>Energy Sector Overview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486400"/>
          </a:xfrm>
        </p:spPr>
        <p:txBody>
          <a:bodyPr/>
          <a:lstStyle/>
          <a:p>
            <a:r>
              <a:rPr lang="en-US" sz="2400" dirty="0" smtClean="0"/>
              <a:t>Energy Stakeholders:	</a:t>
            </a:r>
            <a:r>
              <a:rPr lang="en-US" sz="2800" dirty="0" smtClean="0"/>
              <a:t>	</a:t>
            </a:r>
          </a:p>
          <a:p>
            <a:pPr marL="892175" indent="-530225">
              <a:buFont typeface="Wingdings" pitchFamily="2" charset="2"/>
              <a:buChar char="v"/>
            </a:pPr>
            <a:r>
              <a:rPr lang="en-US" sz="2000" dirty="0" smtClean="0"/>
              <a:t>Ministry of Water and Power</a:t>
            </a:r>
          </a:p>
          <a:p>
            <a:pPr marL="892175" indent="-530225">
              <a:buFont typeface="Wingdings" pitchFamily="2" charset="2"/>
              <a:buChar char="v"/>
            </a:pPr>
            <a:r>
              <a:rPr lang="en-US" sz="2000" dirty="0" smtClean="0"/>
              <a:t>Ministry of Petroleum and Natural Resources</a:t>
            </a:r>
          </a:p>
          <a:p>
            <a:pPr marL="895350" indent="-533400">
              <a:buFont typeface="Wingdings" pitchFamily="2" charset="2"/>
              <a:buChar char="v"/>
            </a:pPr>
            <a:r>
              <a:rPr lang="en-US" sz="2000" dirty="0" smtClean="0"/>
              <a:t>Water and Power Development Authority (WAPDA)</a:t>
            </a:r>
          </a:p>
          <a:p>
            <a:pPr marL="895350" indent="-533400">
              <a:buFont typeface="Wingdings" pitchFamily="2" charset="2"/>
              <a:buChar char="v"/>
            </a:pPr>
            <a:r>
              <a:rPr lang="en-US" sz="2000" dirty="0" smtClean="0"/>
              <a:t>National Electric Power Regulatory Authority (NEPRA)</a:t>
            </a:r>
          </a:p>
          <a:p>
            <a:pPr marL="895350" indent="-533400">
              <a:buFont typeface="Wingdings" pitchFamily="2" charset="2"/>
              <a:buChar char="v"/>
            </a:pPr>
            <a:r>
              <a:rPr lang="en-US" sz="2000" dirty="0" smtClean="0"/>
              <a:t>National Transmission and </a:t>
            </a:r>
            <a:r>
              <a:rPr lang="en-US" sz="2000" dirty="0" err="1" smtClean="0"/>
              <a:t>Despatch</a:t>
            </a:r>
            <a:r>
              <a:rPr lang="en-US" sz="2000" dirty="0" smtClean="0"/>
              <a:t> Company  (NTDC) </a:t>
            </a:r>
          </a:p>
          <a:p>
            <a:pPr marL="895350" indent="-533400">
              <a:buFont typeface="Wingdings" pitchFamily="2" charset="2"/>
              <a:buChar char="v"/>
            </a:pPr>
            <a:r>
              <a:rPr lang="en-US" sz="2000" dirty="0" smtClean="0"/>
              <a:t>Private Power and Infrastructure Board (PPIB)</a:t>
            </a:r>
          </a:p>
          <a:p>
            <a:pPr marL="895350" indent="-533400">
              <a:buFont typeface="Wingdings" pitchFamily="2" charset="2"/>
              <a:buChar char="v"/>
            </a:pPr>
            <a:r>
              <a:rPr lang="en-US" sz="2000" dirty="0" smtClean="0"/>
              <a:t>Alternate Energy Development Board (AEDB)</a:t>
            </a:r>
          </a:p>
          <a:p>
            <a:pPr marL="895350" indent="-533400">
              <a:buFont typeface="Wingdings" pitchFamily="2" charset="2"/>
              <a:buChar char="v"/>
            </a:pPr>
            <a:r>
              <a:rPr lang="en-US" sz="2000" dirty="0" smtClean="0"/>
              <a:t>Pakistan Atomic Energy Commission  (PAEC) </a:t>
            </a:r>
            <a:r>
              <a:rPr lang="en-US" sz="2400" dirty="0" smtClean="0"/>
              <a:t>		</a:t>
            </a:r>
            <a:endParaRPr lang="en-US" sz="2000" dirty="0" smtClean="0"/>
          </a:p>
          <a:p>
            <a:pPr marL="800100" indent="-438150">
              <a:buFont typeface="Wingdings" pitchFamily="2" charset="2"/>
              <a:buChar char="v"/>
            </a:pPr>
            <a:r>
              <a:rPr lang="en-US" sz="2000" dirty="0" smtClean="0"/>
              <a:t>Oil </a:t>
            </a:r>
            <a:r>
              <a:rPr lang="en-US" sz="2000" dirty="0" smtClean="0"/>
              <a:t>and Gas Regulatory Authority (OGRA)</a:t>
            </a:r>
          </a:p>
          <a:p>
            <a:pPr marL="800100" indent="-438150">
              <a:buFont typeface="Wingdings" pitchFamily="2" charset="2"/>
              <a:buChar char="v"/>
            </a:pPr>
            <a:r>
              <a:rPr lang="en-US" sz="2000" dirty="0" smtClean="0"/>
              <a:t> Oil and Gas Development Company Limited (OGDCL)</a:t>
            </a:r>
          </a:p>
          <a:p>
            <a:pPr marL="800100" indent="-438150">
              <a:buFont typeface="Wingdings" pitchFamily="2" charset="2"/>
              <a:buChar char="v"/>
            </a:pPr>
            <a:r>
              <a:rPr lang="en-US" sz="2000" dirty="0" smtClean="0"/>
              <a:t>Oil Marketing Companies (OMCs)</a:t>
            </a:r>
          </a:p>
          <a:p>
            <a:pPr marL="800100" indent="-438150">
              <a:buFont typeface="Wingdings" pitchFamily="2" charset="2"/>
              <a:buChar char="v"/>
            </a:pPr>
            <a:r>
              <a:rPr lang="en-US" sz="2000" dirty="0" smtClean="0"/>
              <a:t>Provincial organizations</a:t>
            </a:r>
          </a:p>
        </p:txBody>
      </p:sp>
    </p:spTree>
  </p:cSld>
  <p:clrMapOvr>
    <a:masterClrMapping/>
  </p:clrMapOvr>
  <p:transition spd="med"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6858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C000"/>
                </a:solidFill>
                <a:latin typeface="+mn-lt"/>
              </a:rPr>
              <a:t>Renewable Energy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534400" cy="4876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600" dirty="0" smtClean="0"/>
              <a:t>Yearly increase in Energy Demand	 </a:t>
            </a:r>
            <a:r>
              <a:rPr lang="en-US" sz="2600" b="1" dirty="0" smtClean="0"/>
              <a:t>7-10%</a:t>
            </a:r>
          </a:p>
          <a:p>
            <a:pPr eaLnBrk="1" hangingPunct="1">
              <a:lnSpc>
                <a:spcPct val="150000"/>
              </a:lnSpc>
            </a:pPr>
            <a:r>
              <a:rPr lang="en-US" sz="2600" dirty="0" smtClean="0"/>
              <a:t>Current Total Installed Capacity	</a:t>
            </a:r>
            <a:r>
              <a:rPr lang="en-US" sz="2600" b="1" dirty="0" smtClean="0"/>
              <a:t>19,420 MW</a:t>
            </a:r>
          </a:p>
          <a:p>
            <a:pPr eaLnBrk="1" hangingPunct="1">
              <a:lnSpc>
                <a:spcPct val="150000"/>
              </a:lnSpc>
            </a:pPr>
            <a:r>
              <a:rPr lang="en-US" sz="2600" dirty="0" smtClean="0"/>
              <a:t>Projected Demand by 2030		</a:t>
            </a:r>
            <a:r>
              <a:rPr lang="en-US" sz="2600" b="1" dirty="0" smtClean="0"/>
              <a:t>162,590 MW</a:t>
            </a:r>
          </a:p>
          <a:p>
            <a:pPr eaLnBrk="1" hangingPunct="1">
              <a:lnSpc>
                <a:spcPct val="150000"/>
              </a:lnSpc>
            </a:pPr>
            <a:r>
              <a:rPr lang="en-US" sz="2600" dirty="0" smtClean="0"/>
              <a:t>Share of </a:t>
            </a:r>
            <a:r>
              <a:rPr lang="en-US" sz="2600" dirty="0" err="1" smtClean="0"/>
              <a:t>Renewables</a:t>
            </a:r>
            <a:r>
              <a:rPr lang="en-US" sz="2600" dirty="0" smtClean="0"/>
              <a:t> by 2030		 </a:t>
            </a:r>
            <a:r>
              <a:rPr lang="en-US" sz="2600" b="1" dirty="0" smtClean="0"/>
              <a:t>9700 MW</a:t>
            </a:r>
            <a:r>
              <a:rPr lang="en-US" sz="2600" dirty="0" smtClean="0"/>
              <a:t> 							*</a:t>
            </a:r>
            <a:r>
              <a:rPr lang="en-US" sz="2000" dirty="0" smtClean="0"/>
              <a:t>(i.e. at least 5% share)</a:t>
            </a:r>
          </a:p>
          <a:p>
            <a:pPr eaLnBrk="1" hangingPunct="1">
              <a:buFont typeface="Wingdings" pitchFamily="2" charset="2"/>
              <a:buNone/>
            </a:pPr>
            <a:endParaRPr lang="en-US" sz="16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1600" dirty="0" smtClean="0"/>
              <a:t>* Source: Mid Term Development Framework, Planning Commission, Govt. of Pakistan</a:t>
            </a:r>
          </a:p>
          <a:p>
            <a:pPr eaLnBrk="1" hangingPunct="1">
              <a:buFont typeface="Wingdings" pitchFamily="2" charset="2"/>
              <a:buNone/>
            </a:pPr>
            <a:endParaRPr lang="en-US" sz="2600" dirty="0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4572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C000"/>
                </a:solidFill>
              </a:rPr>
              <a:t>*</a:t>
            </a:r>
            <a:r>
              <a:rPr lang="en-US" sz="3200" b="1" dirty="0" smtClean="0">
                <a:solidFill>
                  <a:srgbClr val="FFC000"/>
                </a:solidFill>
                <a:latin typeface="+mn-lt"/>
              </a:rPr>
              <a:t>RE POLICY: Unique Features</a:t>
            </a:r>
            <a:br>
              <a:rPr lang="en-US" sz="3200" b="1" dirty="0" smtClean="0">
                <a:solidFill>
                  <a:srgbClr val="FFC000"/>
                </a:solidFill>
                <a:latin typeface="+mn-lt"/>
              </a:rPr>
            </a:br>
            <a:endParaRPr lang="en-US" sz="3200" b="1" dirty="0" smtClean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11335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229600" cy="56388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ts val="400"/>
              </a:spcBef>
              <a:defRPr/>
            </a:pPr>
            <a:r>
              <a:rPr lang="en-US" sz="2000" dirty="0" smtClean="0"/>
              <a:t>Wind Risk   -  responsibility of </a:t>
            </a:r>
            <a:r>
              <a:rPr lang="en-US" sz="2000" dirty="0" err="1" smtClean="0"/>
              <a:t>GoP</a:t>
            </a:r>
            <a:endParaRPr lang="en-US" sz="2000" dirty="0" smtClean="0"/>
          </a:p>
          <a:p>
            <a:pPr>
              <a:lnSpc>
                <a:spcPct val="95000"/>
              </a:lnSpc>
              <a:spcBef>
                <a:spcPts val="400"/>
              </a:spcBef>
              <a:defRPr/>
            </a:pPr>
            <a:r>
              <a:rPr lang="en-US" sz="2000" dirty="0" smtClean="0"/>
              <a:t>Guaranteed Electricity Purchase</a:t>
            </a:r>
          </a:p>
          <a:p>
            <a:pPr>
              <a:lnSpc>
                <a:spcPct val="95000"/>
              </a:lnSpc>
              <a:spcBef>
                <a:spcPts val="400"/>
              </a:spcBef>
              <a:defRPr/>
            </a:pPr>
            <a:r>
              <a:rPr lang="en-US" sz="2000" dirty="0" smtClean="0"/>
              <a:t>Grid provision is the responsibility of the purchaser</a:t>
            </a:r>
          </a:p>
          <a:p>
            <a:pPr>
              <a:lnSpc>
                <a:spcPct val="95000"/>
              </a:lnSpc>
              <a:spcBef>
                <a:spcPts val="400"/>
              </a:spcBef>
              <a:defRPr/>
            </a:pPr>
            <a:r>
              <a:rPr lang="en-US" sz="2000" dirty="0" smtClean="0"/>
              <a:t>Attractive Tariff (17%-18% ROE)</a:t>
            </a:r>
          </a:p>
          <a:p>
            <a:pPr>
              <a:lnSpc>
                <a:spcPct val="95000"/>
              </a:lnSpc>
              <a:spcBef>
                <a:spcPts val="400"/>
              </a:spcBef>
              <a:defRPr/>
            </a:pPr>
            <a:r>
              <a:rPr lang="en-US" sz="2000" dirty="0" smtClean="0"/>
              <a:t>Counter Guarantee by multilaterals for first few projects</a:t>
            </a:r>
          </a:p>
          <a:p>
            <a:pPr>
              <a:lnSpc>
                <a:spcPct val="95000"/>
              </a:lnSpc>
              <a:spcBef>
                <a:spcPts val="400"/>
              </a:spcBef>
              <a:defRPr/>
            </a:pPr>
            <a:r>
              <a:rPr lang="en-US" sz="2000" dirty="0" smtClean="0"/>
              <a:t>Special Incentives by the State bank for up to 10 MW plants</a:t>
            </a:r>
          </a:p>
          <a:p>
            <a:pPr>
              <a:lnSpc>
                <a:spcPct val="95000"/>
              </a:lnSpc>
              <a:spcBef>
                <a:spcPts val="400"/>
              </a:spcBef>
              <a:defRPr/>
            </a:pPr>
            <a:r>
              <a:rPr lang="en-US" sz="2000" dirty="0" smtClean="0"/>
              <a:t>No Import Duties on Equipment</a:t>
            </a:r>
          </a:p>
          <a:p>
            <a:pPr>
              <a:lnSpc>
                <a:spcPct val="95000"/>
              </a:lnSpc>
              <a:spcBef>
                <a:spcPts val="400"/>
              </a:spcBef>
              <a:defRPr/>
            </a:pPr>
            <a:r>
              <a:rPr lang="en-US" sz="2000" dirty="0" smtClean="0"/>
              <a:t>Zero Sales Tax</a:t>
            </a:r>
          </a:p>
          <a:p>
            <a:pPr>
              <a:lnSpc>
                <a:spcPct val="95000"/>
              </a:lnSpc>
              <a:spcBef>
                <a:spcPts val="400"/>
              </a:spcBef>
              <a:defRPr/>
            </a:pPr>
            <a:r>
              <a:rPr lang="en-US" sz="2000" dirty="0" smtClean="0"/>
              <a:t>Net Metering</a:t>
            </a:r>
          </a:p>
          <a:p>
            <a:pPr>
              <a:lnSpc>
                <a:spcPct val="95000"/>
              </a:lnSpc>
              <a:spcBef>
                <a:spcPts val="400"/>
              </a:spcBef>
              <a:defRPr/>
            </a:pPr>
            <a:r>
              <a:rPr lang="en-US" sz="2000" dirty="0" smtClean="0"/>
              <a:t>Banking of Electricity</a:t>
            </a:r>
          </a:p>
          <a:p>
            <a:pPr>
              <a:lnSpc>
                <a:spcPct val="95000"/>
              </a:lnSpc>
              <a:spcBef>
                <a:spcPts val="400"/>
              </a:spcBef>
              <a:defRPr/>
            </a:pPr>
            <a:r>
              <a:rPr lang="en-US" sz="2000" dirty="0" smtClean="0"/>
              <a:t>Wheeling Provisions</a:t>
            </a:r>
          </a:p>
          <a:p>
            <a:pPr>
              <a:lnSpc>
                <a:spcPct val="95000"/>
              </a:lnSpc>
              <a:spcBef>
                <a:spcPts val="400"/>
              </a:spcBef>
              <a:defRPr/>
            </a:pPr>
            <a:r>
              <a:rPr lang="en-US" sz="2000" dirty="0" smtClean="0"/>
              <a:t>Grid Spill Over Concept introduced</a:t>
            </a:r>
          </a:p>
          <a:p>
            <a:pPr>
              <a:lnSpc>
                <a:spcPct val="95000"/>
              </a:lnSpc>
              <a:spcBef>
                <a:spcPts val="400"/>
              </a:spcBef>
              <a:defRPr/>
            </a:pPr>
            <a:r>
              <a:rPr lang="en-US" sz="2000" dirty="0" smtClean="0"/>
              <a:t>Carbon Credits</a:t>
            </a:r>
          </a:p>
          <a:p>
            <a:pPr marL="682625" indent="-682625"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900" b="1" dirty="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700" b="1" dirty="0" smtClean="0"/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sz="2000" dirty="0" smtClean="0"/>
              <a:t> *</a:t>
            </a:r>
            <a:r>
              <a:rPr lang="en-US" sz="1800" dirty="0" smtClean="0">
                <a:solidFill>
                  <a:srgbClr val="FFC000"/>
                </a:solidFill>
              </a:rPr>
              <a:t>Revised Policy expected to be submitted to CCI for approval.</a:t>
            </a:r>
            <a:endParaRPr lang="en-US" sz="2000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1" y="1752600"/>
          <a:ext cx="7467599" cy="396239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822305"/>
                <a:gridCol w="2567197"/>
                <a:gridCol w="2309807"/>
                <a:gridCol w="1768290"/>
              </a:tblGrid>
              <a:tr h="10806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Sr. No.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Name of IPP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Project Capacity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(MW)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Tariff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(US $ Cents per kWh)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</a:tr>
              <a:tr h="7204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 smtClean="0"/>
                        <a:t>1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 err="1"/>
                        <a:t>Dawood</a:t>
                      </a:r>
                      <a:r>
                        <a:rPr lang="en-US" sz="1600" dirty="0"/>
                        <a:t> Power Ltd.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/>
                        <a:t>49.5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/>
                        <a:t>11.87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204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 smtClean="0"/>
                        <a:t>2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/>
                        <a:t>Zorlu Enerji Pakistan Ltd.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/>
                        <a:t>49.5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/>
                        <a:t>12.1057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204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 smtClean="0"/>
                        <a:t>3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Arabian Sea Wind Energy Pvt. Ltd.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/>
                        <a:t>49.5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/>
                        <a:t>11.9201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204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 smtClean="0"/>
                        <a:t>4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FFC Energy Limited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/>
                        <a:t>49.5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/>
                        <a:t>16.109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381000" y="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kern="0" dirty="0">
                <a:solidFill>
                  <a:srgbClr val="FFC000"/>
                </a:solidFill>
                <a:latin typeface="+mn-lt"/>
                <a:ea typeface="+mj-ea"/>
                <a:cs typeface="+mj-cs"/>
              </a:rPr>
              <a:t>Electricity Tariff For Wind as Determined by NEPRA</a:t>
            </a:r>
          </a:p>
        </p:txBody>
      </p:sp>
    </p:spTree>
  </p:cSld>
  <p:clrMapOvr>
    <a:masterClrMapping/>
  </p:clrMapOvr>
  <p:transition spd="med"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C000"/>
                </a:solidFill>
                <a:latin typeface="+mn-lt"/>
              </a:rPr>
              <a:t>Total Installed Capacity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685800"/>
          </a:xfrm>
        </p:spPr>
        <p:txBody>
          <a:bodyPr/>
          <a:lstStyle/>
          <a:p>
            <a:r>
              <a:rPr lang="en-US" sz="2000" dirty="0" smtClean="0"/>
              <a:t>Currently first phase of 06 MW has been installed by an IPP.</a:t>
            </a:r>
          </a:p>
          <a:p>
            <a:r>
              <a:rPr lang="en-US" sz="2000" dirty="0" smtClean="0"/>
              <a:t>Projects in Pipeline: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000" dirty="0" smtClean="0"/>
              <a:t>IPPs expected to achieve Financial Close for 50 MW each this year;</a:t>
            </a:r>
          </a:p>
          <a:p>
            <a:pPr marL="914400" lvl="1" indent="-514350">
              <a:buFontTx/>
              <a:buAutoNum type="romanLcPeriod"/>
            </a:pPr>
            <a:r>
              <a:rPr lang="en-US" sz="1600" dirty="0" smtClean="0">
                <a:solidFill>
                  <a:srgbClr val="FFC000"/>
                </a:solidFill>
              </a:rPr>
              <a:t>FFC Energy Ltd. </a:t>
            </a:r>
          </a:p>
          <a:p>
            <a:pPr marL="914400" lvl="1" indent="-514350">
              <a:buFontTx/>
              <a:buAutoNum type="romanLcPeriod"/>
            </a:pPr>
            <a:r>
              <a:rPr lang="en-US" sz="1600" dirty="0" err="1" smtClean="0">
                <a:solidFill>
                  <a:srgbClr val="FFC000"/>
                </a:solidFill>
              </a:rPr>
              <a:t>Zorlu</a:t>
            </a:r>
            <a:r>
              <a:rPr lang="en-US" sz="1600" dirty="0" smtClean="0">
                <a:solidFill>
                  <a:srgbClr val="FFC000"/>
                </a:solidFill>
              </a:rPr>
              <a:t> </a:t>
            </a:r>
            <a:r>
              <a:rPr lang="en-US" sz="1600" dirty="0" err="1" smtClean="0">
                <a:solidFill>
                  <a:srgbClr val="FFC000"/>
                </a:solidFill>
              </a:rPr>
              <a:t>Enerji</a:t>
            </a:r>
            <a:r>
              <a:rPr lang="en-US" sz="1600" dirty="0" smtClean="0">
                <a:solidFill>
                  <a:srgbClr val="FFC000"/>
                </a:solidFill>
              </a:rPr>
              <a:t> </a:t>
            </a:r>
          </a:p>
          <a:p>
            <a:pPr marL="914400" lvl="1" indent="-514350">
              <a:buFontTx/>
              <a:buAutoNum type="romanLcPeriod"/>
            </a:pPr>
            <a:r>
              <a:rPr lang="en-US" sz="1600" dirty="0" smtClean="0">
                <a:solidFill>
                  <a:srgbClr val="FFC000"/>
                </a:solidFill>
              </a:rPr>
              <a:t>CWE </a:t>
            </a:r>
          </a:p>
          <a:p>
            <a:pPr marL="914400" lvl="1" indent="-514350">
              <a:buFontTx/>
              <a:buAutoNum type="romanLcPeriod"/>
            </a:pPr>
            <a:r>
              <a:rPr lang="en-US" sz="1600" dirty="0" err="1" smtClean="0">
                <a:solidFill>
                  <a:srgbClr val="FFC000"/>
                </a:solidFill>
              </a:rPr>
              <a:t>Tenaga</a:t>
            </a:r>
            <a:r>
              <a:rPr lang="en-US" sz="1600" dirty="0" smtClean="0">
                <a:solidFill>
                  <a:srgbClr val="FFC000"/>
                </a:solidFill>
              </a:rPr>
              <a:t> </a:t>
            </a:r>
            <a:r>
              <a:rPr lang="en-US" sz="1600" dirty="0" err="1" smtClean="0">
                <a:solidFill>
                  <a:srgbClr val="FFC000"/>
                </a:solidFill>
              </a:rPr>
              <a:t>Genarasi</a:t>
            </a:r>
            <a:endParaRPr lang="en-US" sz="1600" dirty="0" smtClean="0">
              <a:solidFill>
                <a:srgbClr val="FFC000"/>
              </a:solidFill>
            </a:endParaRPr>
          </a:p>
          <a:p>
            <a:pPr marL="914400" lvl="1" indent="-514350">
              <a:buFontTx/>
              <a:buAutoNum type="romanLcPeriod"/>
            </a:pPr>
            <a:r>
              <a:rPr lang="en-US" sz="1600" dirty="0" err="1" smtClean="0">
                <a:solidFill>
                  <a:srgbClr val="FFC000"/>
                </a:solidFill>
              </a:rPr>
              <a:t>Fauji</a:t>
            </a:r>
            <a:r>
              <a:rPr lang="en-US" sz="1600" dirty="0" smtClean="0">
                <a:solidFill>
                  <a:srgbClr val="FFC000"/>
                </a:solidFill>
              </a:rPr>
              <a:t> Foundation (100 MW)</a:t>
            </a:r>
          </a:p>
          <a:p>
            <a:pPr marL="914400" lvl="1" indent="-514350">
              <a:buFontTx/>
              <a:buAutoNum type="romanLcPeriod"/>
            </a:pPr>
            <a:r>
              <a:rPr lang="en-US" sz="1600" dirty="0" smtClean="0">
                <a:solidFill>
                  <a:srgbClr val="FFC000"/>
                </a:solidFill>
              </a:rPr>
              <a:t>Lucky Energy</a:t>
            </a:r>
          </a:p>
          <a:p>
            <a:pPr marL="914400" lvl="1" indent="-514350">
              <a:buFontTx/>
              <a:buAutoNum type="romanLcPeriod"/>
            </a:pPr>
            <a:r>
              <a:rPr lang="en-US" sz="1600" dirty="0" err="1" smtClean="0">
                <a:solidFill>
                  <a:srgbClr val="FFC000"/>
                </a:solidFill>
              </a:rPr>
              <a:t>Gul</a:t>
            </a:r>
            <a:r>
              <a:rPr lang="en-US" sz="1600" dirty="0" smtClean="0">
                <a:solidFill>
                  <a:srgbClr val="FFC000"/>
                </a:solidFill>
              </a:rPr>
              <a:t> Ahmed Power </a:t>
            </a:r>
          </a:p>
          <a:p>
            <a:pPr marL="914400" lvl="1" indent="-514350">
              <a:buFontTx/>
              <a:buAutoNum type="romanLcPeriod"/>
            </a:pPr>
            <a:r>
              <a:rPr lang="en-US" sz="1600" dirty="0" smtClean="0">
                <a:solidFill>
                  <a:srgbClr val="FFC000"/>
                </a:solidFill>
              </a:rPr>
              <a:t>Metro Power </a:t>
            </a:r>
            <a:endParaRPr lang="en-US" dirty="0" smtClean="0">
              <a:solidFill>
                <a:srgbClr val="FFC000"/>
              </a:solidFill>
            </a:endParaRPr>
          </a:p>
        </p:txBody>
      </p:sp>
      <p:graphicFrame>
        <p:nvGraphicFramePr>
          <p:cNvPr id="5" name="Group 52"/>
          <p:cNvGraphicFramePr>
            <a:graphicFrameLocks noGrp="1"/>
          </p:cNvGraphicFramePr>
          <p:nvPr/>
        </p:nvGraphicFramePr>
        <p:xfrm>
          <a:off x="1752600" y="1905000"/>
          <a:ext cx="5257800" cy="1752600"/>
        </p:xfrm>
        <a:graphic>
          <a:graphicData uri="http://schemas.openxmlformats.org/drawingml/2006/table">
            <a:tbl>
              <a:tblPr/>
              <a:tblGrid>
                <a:gridCol w="1371600"/>
                <a:gridCol w="2045316"/>
                <a:gridCol w="1840884"/>
              </a:tblGrid>
              <a:tr h="459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</a:rPr>
                        <a:t>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</a:rPr>
                        <a:t>Financial Close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</a:rPr>
                        <a:t>COD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4572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400 MW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6 MW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9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150 MW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100 MW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70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300 MW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400MW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randomBar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heme/theme1.xml><?xml version="1.0" encoding="utf-8"?>
<a:theme xmlns:a="http://schemas.openxmlformats.org/drawingml/2006/main" name="1_Whitebook">
  <a:themeElements>
    <a:clrScheme name="1_Whitebook 6">
      <a:dk1>
        <a:srgbClr val="000000"/>
      </a:dk1>
      <a:lt1>
        <a:srgbClr val="FFFFFF"/>
      </a:lt1>
      <a:dk2>
        <a:srgbClr val="6666FF"/>
      </a:dk2>
      <a:lt2>
        <a:srgbClr val="000000"/>
      </a:lt2>
      <a:accent1>
        <a:srgbClr val="006600"/>
      </a:accent1>
      <a:accent2>
        <a:srgbClr val="33CC33"/>
      </a:accent2>
      <a:accent3>
        <a:srgbClr val="FFFFFF"/>
      </a:accent3>
      <a:accent4>
        <a:srgbClr val="000000"/>
      </a:accent4>
      <a:accent5>
        <a:srgbClr val="AAB8AA"/>
      </a:accent5>
      <a:accent6>
        <a:srgbClr val="2DB92D"/>
      </a:accent6>
      <a:hlink>
        <a:srgbClr val="FFCC00"/>
      </a:hlink>
      <a:folHlink>
        <a:srgbClr val="D60047"/>
      </a:folHlink>
    </a:clrScheme>
    <a:fontScheme name="1_Whitebook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Whitebook 1">
        <a:dk1>
          <a:srgbClr val="000000"/>
        </a:dk1>
        <a:lt1>
          <a:srgbClr val="FFFFFF"/>
        </a:lt1>
        <a:dk2>
          <a:srgbClr val="6600CC"/>
        </a:dk2>
        <a:lt2>
          <a:srgbClr val="CCECFF"/>
        </a:lt2>
        <a:accent1>
          <a:srgbClr val="00FFCC"/>
        </a:accent1>
        <a:accent2>
          <a:srgbClr val="9933FF"/>
        </a:accent2>
        <a:accent3>
          <a:srgbClr val="B8AAE2"/>
        </a:accent3>
        <a:accent4>
          <a:srgbClr val="DADADA"/>
        </a:accent4>
        <a:accent5>
          <a:srgbClr val="AAFFE2"/>
        </a:accent5>
        <a:accent6>
          <a:srgbClr val="8A2DE7"/>
        </a:accent6>
        <a:hlink>
          <a:srgbClr val="660066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book 2">
        <a:dk1>
          <a:srgbClr val="660066"/>
        </a:dk1>
        <a:lt1>
          <a:srgbClr val="FFFFFF"/>
        </a:lt1>
        <a:dk2>
          <a:srgbClr val="FF00FF"/>
        </a:dk2>
        <a:lt2>
          <a:srgbClr val="FFCC99"/>
        </a:lt2>
        <a:accent1>
          <a:srgbClr val="99FF99"/>
        </a:accent1>
        <a:accent2>
          <a:srgbClr val="CC66FF"/>
        </a:accent2>
        <a:accent3>
          <a:srgbClr val="FFFFFF"/>
        </a:accent3>
        <a:accent4>
          <a:srgbClr val="560056"/>
        </a:accent4>
        <a:accent5>
          <a:srgbClr val="CAFFCA"/>
        </a:accent5>
        <a:accent6>
          <a:srgbClr val="B95CE7"/>
        </a:accent6>
        <a:hlink>
          <a:srgbClr val="FF99CC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book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book 4">
        <a:dk1>
          <a:srgbClr val="000000"/>
        </a:dk1>
        <a:lt1>
          <a:srgbClr val="FFFFFF"/>
        </a:lt1>
        <a:dk2>
          <a:srgbClr val="CC0099"/>
        </a:dk2>
        <a:lt2>
          <a:srgbClr val="FFCCFF"/>
        </a:lt2>
        <a:accent1>
          <a:srgbClr val="00FF00"/>
        </a:accent1>
        <a:accent2>
          <a:srgbClr val="9933FF"/>
        </a:accent2>
        <a:accent3>
          <a:srgbClr val="E2AACA"/>
        </a:accent3>
        <a:accent4>
          <a:srgbClr val="DADADA"/>
        </a:accent4>
        <a:accent5>
          <a:srgbClr val="AAFFAA"/>
        </a:accent5>
        <a:accent6>
          <a:srgbClr val="8A2DE7"/>
        </a:accent6>
        <a:hlink>
          <a:srgbClr val="660066"/>
        </a:hlink>
        <a:folHlink>
          <a:srgbClr val="00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book 5">
        <a:dk1>
          <a:srgbClr val="000000"/>
        </a:dk1>
        <a:lt1>
          <a:srgbClr val="FFCC66"/>
        </a:lt1>
        <a:dk2>
          <a:srgbClr val="000000"/>
        </a:dk2>
        <a:lt2>
          <a:srgbClr val="99CC00"/>
        </a:lt2>
        <a:accent1>
          <a:srgbClr val="FF9933"/>
        </a:accent1>
        <a:accent2>
          <a:srgbClr val="99FF33"/>
        </a:accent2>
        <a:accent3>
          <a:srgbClr val="AAAAAA"/>
        </a:accent3>
        <a:accent4>
          <a:srgbClr val="DAAE56"/>
        </a:accent4>
        <a:accent5>
          <a:srgbClr val="FFCAAD"/>
        </a:accent5>
        <a:accent6>
          <a:srgbClr val="8AE72D"/>
        </a:accent6>
        <a:hlink>
          <a:srgbClr val="9966FF"/>
        </a:hlink>
        <a:folHlink>
          <a:srgbClr val="66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book 6">
        <a:dk1>
          <a:srgbClr val="000000"/>
        </a:dk1>
        <a:lt1>
          <a:srgbClr val="FFFFFF"/>
        </a:lt1>
        <a:dk2>
          <a:srgbClr val="6666FF"/>
        </a:dk2>
        <a:lt2>
          <a:srgbClr val="000000"/>
        </a:lt2>
        <a:accent1>
          <a:srgbClr val="006600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2DB92D"/>
        </a:accent6>
        <a:hlink>
          <a:srgbClr val="FFCC00"/>
        </a:hlink>
        <a:folHlink>
          <a:srgbClr val="D600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hitebook">
  <a:themeElements>
    <a:clrScheme name="Whitebook 6">
      <a:dk1>
        <a:srgbClr val="000000"/>
      </a:dk1>
      <a:lt1>
        <a:srgbClr val="FFFFFF"/>
      </a:lt1>
      <a:dk2>
        <a:srgbClr val="6666FF"/>
      </a:dk2>
      <a:lt2>
        <a:srgbClr val="000000"/>
      </a:lt2>
      <a:accent1>
        <a:srgbClr val="006600"/>
      </a:accent1>
      <a:accent2>
        <a:srgbClr val="33CC33"/>
      </a:accent2>
      <a:accent3>
        <a:srgbClr val="FFFFFF"/>
      </a:accent3>
      <a:accent4>
        <a:srgbClr val="000000"/>
      </a:accent4>
      <a:accent5>
        <a:srgbClr val="AAB8AA"/>
      </a:accent5>
      <a:accent6>
        <a:srgbClr val="2DB92D"/>
      </a:accent6>
      <a:hlink>
        <a:srgbClr val="FFCC00"/>
      </a:hlink>
      <a:folHlink>
        <a:srgbClr val="D60047"/>
      </a:folHlink>
    </a:clrScheme>
    <a:fontScheme name="Whitebook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2"/>
          </a:buClr>
          <a:buSzPct val="150000"/>
          <a:buFontTx/>
          <a:buChar char="•"/>
          <a:tabLst/>
          <a:defRPr kumimoji="0" lang="en-GB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2"/>
          </a:buClr>
          <a:buSzPct val="150000"/>
          <a:buFontTx/>
          <a:buChar char="•"/>
          <a:tabLst/>
          <a:defRPr kumimoji="0" lang="en-GB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book 1">
        <a:dk1>
          <a:srgbClr val="000000"/>
        </a:dk1>
        <a:lt1>
          <a:srgbClr val="FFFFFF"/>
        </a:lt1>
        <a:dk2>
          <a:srgbClr val="6600CC"/>
        </a:dk2>
        <a:lt2>
          <a:srgbClr val="CCECFF"/>
        </a:lt2>
        <a:accent1>
          <a:srgbClr val="00FFCC"/>
        </a:accent1>
        <a:accent2>
          <a:srgbClr val="9933FF"/>
        </a:accent2>
        <a:accent3>
          <a:srgbClr val="B8AAE2"/>
        </a:accent3>
        <a:accent4>
          <a:srgbClr val="DADADA"/>
        </a:accent4>
        <a:accent5>
          <a:srgbClr val="AAFFE2"/>
        </a:accent5>
        <a:accent6>
          <a:srgbClr val="8A2DE7"/>
        </a:accent6>
        <a:hlink>
          <a:srgbClr val="660066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book 2">
        <a:dk1>
          <a:srgbClr val="660066"/>
        </a:dk1>
        <a:lt1>
          <a:srgbClr val="FFFFFF"/>
        </a:lt1>
        <a:dk2>
          <a:srgbClr val="FF00FF"/>
        </a:dk2>
        <a:lt2>
          <a:srgbClr val="FFCC99"/>
        </a:lt2>
        <a:accent1>
          <a:srgbClr val="99FF99"/>
        </a:accent1>
        <a:accent2>
          <a:srgbClr val="CC66FF"/>
        </a:accent2>
        <a:accent3>
          <a:srgbClr val="FFFFFF"/>
        </a:accent3>
        <a:accent4>
          <a:srgbClr val="560056"/>
        </a:accent4>
        <a:accent5>
          <a:srgbClr val="CAFFCA"/>
        </a:accent5>
        <a:accent6>
          <a:srgbClr val="B95CE7"/>
        </a:accent6>
        <a:hlink>
          <a:srgbClr val="FF99CC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book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book 4">
        <a:dk1>
          <a:srgbClr val="000000"/>
        </a:dk1>
        <a:lt1>
          <a:srgbClr val="FFFFFF"/>
        </a:lt1>
        <a:dk2>
          <a:srgbClr val="CC0099"/>
        </a:dk2>
        <a:lt2>
          <a:srgbClr val="FFCCFF"/>
        </a:lt2>
        <a:accent1>
          <a:srgbClr val="00FF00"/>
        </a:accent1>
        <a:accent2>
          <a:srgbClr val="9933FF"/>
        </a:accent2>
        <a:accent3>
          <a:srgbClr val="E2AACA"/>
        </a:accent3>
        <a:accent4>
          <a:srgbClr val="DADADA"/>
        </a:accent4>
        <a:accent5>
          <a:srgbClr val="AAFFAA"/>
        </a:accent5>
        <a:accent6>
          <a:srgbClr val="8A2DE7"/>
        </a:accent6>
        <a:hlink>
          <a:srgbClr val="660066"/>
        </a:hlink>
        <a:folHlink>
          <a:srgbClr val="00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book 5">
        <a:dk1>
          <a:srgbClr val="000000"/>
        </a:dk1>
        <a:lt1>
          <a:srgbClr val="FFCC66"/>
        </a:lt1>
        <a:dk2>
          <a:srgbClr val="000000"/>
        </a:dk2>
        <a:lt2>
          <a:srgbClr val="99CC00"/>
        </a:lt2>
        <a:accent1>
          <a:srgbClr val="FF9933"/>
        </a:accent1>
        <a:accent2>
          <a:srgbClr val="99FF33"/>
        </a:accent2>
        <a:accent3>
          <a:srgbClr val="AAAAAA"/>
        </a:accent3>
        <a:accent4>
          <a:srgbClr val="DAAE56"/>
        </a:accent4>
        <a:accent5>
          <a:srgbClr val="FFCAAD"/>
        </a:accent5>
        <a:accent6>
          <a:srgbClr val="8AE72D"/>
        </a:accent6>
        <a:hlink>
          <a:srgbClr val="9966FF"/>
        </a:hlink>
        <a:folHlink>
          <a:srgbClr val="66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book 6">
        <a:dk1>
          <a:srgbClr val="000000"/>
        </a:dk1>
        <a:lt1>
          <a:srgbClr val="FFFFFF"/>
        </a:lt1>
        <a:dk2>
          <a:srgbClr val="6666FF"/>
        </a:dk2>
        <a:lt2>
          <a:srgbClr val="000000"/>
        </a:lt2>
        <a:accent1>
          <a:srgbClr val="006600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2DB92D"/>
        </a:accent6>
        <a:hlink>
          <a:srgbClr val="FFCC00"/>
        </a:hlink>
        <a:folHlink>
          <a:srgbClr val="D600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464</Words>
  <Application>Microsoft Office PowerPoint</Application>
  <PresentationFormat>On-screen Show (4:3)</PresentationFormat>
  <Paragraphs>171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1_Whitebook</vt:lpstr>
      <vt:lpstr>Whitebook</vt:lpstr>
      <vt:lpstr>Slide 1</vt:lpstr>
      <vt:lpstr>ENERGY SCENARIO: PAKISTAN</vt:lpstr>
      <vt:lpstr>    ENERGY SCENARIO: PAKISTAN</vt:lpstr>
      <vt:lpstr>Energy Sector Overview</vt:lpstr>
      <vt:lpstr>Energy Sector Overview</vt:lpstr>
      <vt:lpstr>Renewable Energy</vt:lpstr>
      <vt:lpstr>*RE POLICY: Unique Features </vt:lpstr>
      <vt:lpstr>Slide 8</vt:lpstr>
      <vt:lpstr>Total Installed Capacity</vt:lpstr>
      <vt:lpstr>Wind Resource Potential</vt:lpstr>
      <vt:lpstr>Slide 11</vt:lpstr>
      <vt:lpstr>Slide 12</vt:lpstr>
      <vt:lpstr>Slide 13</vt:lpstr>
      <vt:lpstr>Next Steps</vt:lpstr>
      <vt:lpstr>Next Steps</vt:lpstr>
      <vt:lpstr>Thank YOU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Zafar-ul-Hassan</dc:creator>
  <cp:lastModifiedBy>Economic Reforms Unit</cp:lastModifiedBy>
  <cp:revision>16</cp:revision>
  <dcterms:created xsi:type="dcterms:W3CDTF">2010-01-28T04:45:19Z</dcterms:created>
  <dcterms:modified xsi:type="dcterms:W3CDTF">2011-06-17T11:57:12Z</dcterms:modified>
</cp:coreProperties>
</file>