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2"/>
  </p:notesMasterIdLst>
  <p:handoutMasterIdLst>
    <p:handoutMasterId r:id="rId23"/>
  </p:handoutMasterIdLst>
  <p:sldIdLst>
    <p:sldId id="256" r:id="rId3"/>
    <p:sldId id="267" r:id="rId4"/>
    <p:sldId id="268" r:id="rId5"/>
    <p:sldId id="269" r:id="rId6"/>
    <p:sldId id="290" r:id="rId7"/>
    <p:sldId id="291" r:id="rId8"/>
    <p:sldId id="274" r:id="rId9"/>
    <p:sldId id="292" r:id="rId10"/>
    <p:sldId id="277" r:id="rId11"/>
    <p:sldId id="278" r:id="rId12"/>
    <p:sldId id="280" r:id="rId13"/>
    <p:sldId id="293" r:id="rId14"/>
    <p:sldId id="294" r:id="rId15"/>
    <p:sldId id="295" r:id="rId16"/>
    <p:sldId id="296" r:id="rId17"/>
    <p:sldId id="285" r:id="rId18"/>
    <p:sldId id="286" r:id="rId19"/>
    <p:sldId id="288" r:id="rId20"/>
    <p:sldId id="28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61" autoAdjust="0"/>
    <p:restoredTop sz="94628" autoAdjust="0"/>
  </p:normalViewPr>
  <p:slideViewPr>
    <p:cSldViewPr>
      <p:cViewPr varScale="1">
        <p:scale>
          <a:sx n="65" d="100"/>
          <a:sy n="65" d="100"/>
        </p:scale>
        <p:origin x="-1314"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1866"/>
    </p:cViewPr>
  </p:sorterViewPr>
  <p:notesViewPr>
    <p:cSldViewPr>
      <p:cViewPr varScale="1">
        <p:scale>
          <a:sx n="53" d="100"/>
          <a:sy n="53" d="100"/>
        </p:scale>
        <p:origin x="-117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1.xml"/><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jsolis\AppData\Local\Microsoft\Windows\Temporary%20Internet%20Files\OLKE465\energy%20mix%202009_2010_jane%20may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6527777777777828"/>
          <c:y val="0.16898148148148218"/>
          <c:w val="0.46388888888889007"/>
          <c:h val="0.77314814814814892"/>
        </c:manualLayout>
      </c:layout>
      <c:pieChart>
        <c:varyColors val="1"/>
        <c:ser>
          <c:idx val="0"/>
          <c:order val="0"/>
          <c:dLbls>
            <c:dLbl>
              <c:idx val="0"/>
              <c:layout>
                <c:manualLayout>
                  <c:x val="-0.13814545056867891"/>
                  <c:y val="8.6666302128900849E-2"/>
                </c:manualLayout>
              </c:layout>
              <c:showCatName val="1"/>
              <c:showPercent val="1"/>
            </c:dLbl>
            <c:dLbl>
              <c:idx val="1"/>
              <c:layout>
                <c:manualLayout>
                  <c:x val="-0.10020375742505883"/>
                  <c:y val="-0.11976994352978616"/>
                </c:manualLayout>
              </c:layout>
              <c:showCatName val="1"/>
              <c:showPercent val="1"/>
            </c:dLbl>
            <c:dLbl>
              <c:idx val="2"/>
              <c:layout>
                <c:manualLayout>
                  <c:x val="2.7150262467191655E-2"/>
                  <c:y val="-0.18560185185185191"/>
                </c:manualLayout>
              </c:layout>
              <c:showCatName val="1"/>
              <c:showPercent val="1"/>
            </c:dLbl>
            <c:dLbl>
              <c:idx val="6"/>
              <c:layout>
                <c:manualLayout>
                  <c:x val="-0.12250109361329833"/>
                  <c:y val="2.4305555555555584E-2"/>
                </c:manualLayout>
              </c:layout>
              <c:showCatName val="1"/>
              <c:showPercent val="1"/>
            </c:dLbl>
            <c:dLbl>
              <c:idx val="7"/>
              <c:layout>
                <c:manualLayout>
                  <c:x val="1.0774934383202105E-2"/>
                  <c:y val="-1.7361111111111154E-2"/>
                </c:manualLayout>
              </c:layout>
              <c:showCatName val="1"/>
              <c:showPercent val="1"/>
            </c:dLbl>
            <c:dLbl>
              <c:idx val="8"/>
              <c:layout>
                <c:manualLayout>
                  <c:x val="0.19167060367454031"/>
                  <c:y val="4.2809857101195684E-2"/>
                </c:manualLayout>
              </c:layout>
              <c:showCatName val="1"/>
              <c:showPercent val="1"/>
            </c:dLbl>
            <c:dLbl>
              <c:idx val="10"/>
              <c:layout>
                <c:manualLayout>
                  <c:x val="0.25433727034120734"/>
                  <c:y val="0.10763888888888892"/>
                </c:manualLayout>
              </c:layout>
              <c:showCatName val="1"/>
              <c:showPercent val="1"/>
            </c:dLbl>
            <c:txPr>
              <a:bodyPr/>
              <a:lstStyle/>
              <a:p>
                <a:pPr>
                  <a:defRPr lang="en-PH" sz="1400" b="1"/>
                </a:pPr>
                <a:endParaRPr lang="en-US"/>
              </a:p>
            </c:txPr>
            <c:showCatName val="1"/>
            <c:showPercent val="1"/>
            <c:showLeaderLines val="1"/>
          </c:dLbls>
          <c:cat>
            <c:strRef>
              <c:f>Sheet1!$E$8:$E$17</c:f>
              <c:strCache>
                <c:ptCount val="9"/>
                <c:pt idx="0">
                  <c:v>Oil </c:v>
                </c:pt>
                <c:pt idx="1">
                  <c:v>Natural Gas</c:v>
                </c:pt>
                <c:pt idx="2">
                  <c:v>Coal</c:v>
                </c:pt>
                <c:pt idx="3">
                  <c:v>Hydro</c:v>
                </c:pt>
                <c:pt idx="4">
                  <c:v>Geothermal</c:v>
                </c:pt>
                <c:pt idx="5">
                  <c:v>Biomass</c:v>
                </c:pt>
                <c:pt idx="6">
                  <c:v>Wind &amp; Solar</c:v>
                </c:pt>
                <c:pt idx="7">
                  <c:v>Biofuels</c:v>
                </c:pt>
                <c:pt idx="8">
                  <c:v>CME &amp; Ethanol</c:v>
                </c:pt>
              </c:strCache>
            </c:strRef>
          </c:cat>
          <c:val>
            <c:numRef>
              <c:f>Sheet1!$F$8:$F$17</c:f>
              <c:numCache>
                <c:formatCode>_(* #,##0.00_);_(* \(#,##0.00\);_(* "-"??_);_(@_)</c:formatCode>
                <c:ptCount val="10"/>
                <c:pt idx="0">
                  <c:v>14.620857684079811</c:v>
                </c:pt>
                <c:pt idx="1">
                  <c:v>3.0278970334000004</c:v>
                </c:pt>
                <c:pt idx="2">
                  <c:v>7.0301620204506703</c:v>
                </c:pt>
                <c:pt idx="3">
                  <c:v>1.9429438823722658</c:v>
                </c:pt>
                <c:pt idx="4">
                  <c:v>8.539071092021663</c:v>
                </c:pt>
                <c:pt idx="5">
                  <c:v>5.3501506386816295</c:v>
                </c:pt>
                <c:pt idx="6">
                  <c:v>5.3076421340000129E-3</c:v>
                </c:pt>
                <c:pt idx="7">
                  <c:v>0.2143308076076757</c:v>
                </c:pt>
                <c:pt idx="8">
                  <c:v>0.11000000000000006</c:v>
                </c:pt>
              </c:numCache>
            </c:numRef>
          </c:val>
        </c:ser>
        <c:firstSliceAng val="0"/>
      </c:pieChart>
    </c:plotArea>
    <c:plotVisOnly val="1"/>
  </c:chart>
  <c:txPr>
    <a:bodyPr/>
    <a:lstStyle/>
    <a:p>
      <a:pPr>
        <a:defRPr sz="1200" b="1">
          <a:latin typeface="Century Gothic"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5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4F981293-8056-431E-BA5A-ABD2B91015ED}" type="datetimeFigureOut">
              <a:rPr lang="en-US"/>
              <a:pPr>
                <a:defRPr/>
              </a:pPr>
              <a:t>6/17/2011</a:t>
            </a:fld>
            <a:endParaRPr 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68065A0-6368-496B-BA7A-2286631A35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ACF25D-6637-4B12-A4D2-C3F91F0D7F52}" type="datetimeFigureOut">
              <a:rPr lang="en-US"/>
              <a:pPr>
                <a:defRPr/>
              </a:pPr>
              <a:t>6/17/2011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D954EB-B5C9-4ED8-9A23-E6683F7970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EE261-5180-4634-9A38-5AD2CCDE9492}" type="slidenum">
              <a:rPr lang="en-US" smtClean="0">
                <a:cs typeface="Arial" pitchFamily="34" charset="0"/>
              </a:rPr>
              <a:pPr fontAlgn="base">
                <a:spcBef>
                  <a:spcPct val="0"/>
                </a:spcBef>
                <a:spcAft>
                  <a:spcPct val="0"/>
                </a:spcAft>
                <a:defRPr/>
              </a:pPr>
              <a:t>1</a:t>
            </a:fld>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858" tIns="44929" rIns="89858" bIns="44929" anchor="b"/>
          <a:lstStyle/>
          <a:p>
            <a:pPr algn="r" defTabSz="898525"/>
            <a:fld id="{7F342801-CD6A-44E5-91E1-31D73E651603}" type="slidenum">
              <a:rPr lang="en-US" sz="1200">
                <a:latin typeface="Times New Roman" pitchFamily="18" charset="0"/>
              </a:rPr>
              <a:pPr algn="r" defTabSz="898525"/>
              <a:t>10</a:t>
            </a:fld>
            <a:endParaRPr lang="en-US" sz="1200">
              <a:latin typeface="Times New Roman" pitchFamily="18" charset="0"/>
            </a:endParaRPr>
          </a:p>
        </p:txBody>
      </p:sp>
      <p:sp>
        <p:nvSpPr>
          <p:cNvPr id="43011"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43012" name="Rectangle 3"/>
          <p:cNvSpPr>
            <a:spLocks noGrp="1" noChangeArrowheads="1"/>
          </p:cNvSpPr>
          <p:nvPr>
            <p:ph type="body" idx="1"/>
          </p:nvPr>
        </p:nvSpPr>
        <p:spPr bwMode="auto">
          <a:xfrm>
            <a:off x="685800" y="4341813"/>
            <a:ext cx="5486400" cy="4116387"/>
          </a:xfrm>
          <a:noFill/>
        </p:spPr>
        <p:txBody>
          <a:bodyPr wrap="square" lIns="89858" tIns="44929" rIns="89858" bIns="4492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858" tIns="44929" rIns="89858" bIns="44929" anchor="b"/>
          <a:lstStyle/>
          <a:p>
            <a:pPr algn="r" defTabSz="898525"/>
            <a:fld id="{DF0D4AB0-DAEF-4BC8-830E-40466E6E3F64}" type="slidenum">
              <a:rPr lang="en-US" sz="1200">
                <a:latin typeface="Times New Roman" pitchFamily="18" charset="0"/>
              </a:rPr>
              <a:pPr algn="r" defTabSz="898525"/>
              <a:t>11</a:t>
            </a:fld>
            <a:endParaRPr lang="en-US" sz="1200">
              <a:latin typeface="Times New Roman" pitchFamily="18" charset="0"/>
            </a:endParaRPr>
          </a:p>
        </p:txBody>
      </p:sp>
      <p:sp>
        <p:nvSpPr>
          <p:cNvPr id="44035"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44036" name="Rectangle 3"/>
          <p:cNvSpPr>
            <a:spLocks noGrp="1" noChangeArrowheads="1"/>
          </p:cNvSpPr>
          <p:nvPr>
            <p:ph type="body" idx="1"/>
          </p:nvPr>
        </p:nvSpPr>
        <p:spPr bwMode="auto">
          <a:xfrm>
            <a:off x="685800" y="4341813"/>
            <a:ext cx="5486400" cy="4116387"/>
          </a:xfrm>
          <a:noFill/>
        </p:spPr>
        <p:txBody>
          <a:bodyPr wrap="square" lIns="89858" tIns="44929" rIns="89858" bIns="4492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858" tIns="44929" rIns="89858" bIns="44929" anchor="b"/>
          <a:lstStyle/>
          <a:p>
            <a:pPr algn="r" defTabSz="898525"/>
            <a:fld id="{775F7E48-3D24-4D34-8AED-DA0BD47DD82D}" type="slidenum">
              <a:rPr lang="en-US" sz="1200">
                <a:latin typeface="Times New Roman" pitchFamily="18" charset="0"/>
              </a:rPr>
              <a:pPr algn="r" defTabSz="898525"/>
              <a:t>12</a:t>
            </a:fld>
            <a:endParaRPr lang="en-US" sz="1200">
              <a:latin typeface="Times New Roman" pitchFamily="18" charset="0"/>
            </a:endParaRPr>
          </a:p>
        </p:txBody>
      </p:sp>
      <p:sp>
        <p:nvSpPr>
          <p:cNvPr id="45059"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45060" name="Rectangle 3"/>
          <p:cNvSpPr>
            <a:spLocks noGrp="1" noChangeArrowheads="1"/>
          </p:cNvSpPr>
          <p:nvPr>
            <p:ph type="body" idx="1"/>
          </p:nvPr>
        </p:nvSpPr>
        <p:spPr bwMode="auto">
          <a:xfrm>
            <a:off x="685800" y="4341813"/>
            <a:ext cx="5486400" cy="4116387"/>
          </a:xfrm>
          <a:noFill/>
        </p:spPr>
        <p:txBody>
          <a:bodyPr wrap="square" lIns="89858" tIns="44929" rIns="89858" bIns="4492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858" tIns="44929" rIns="89858" bIns="44929" anchor="b"/>
          <a:lstStyle/>
          <a:p>
            <a:pPr algn="r" defTabSz="898525"/>
            <a:fld id="{D230E9EB-0796-4588-866A-DE68A2447F33}" type="slidenum">
              <a:rPr lang="en-US" sz="1200">
                <a:latin typeface="Times New Roman" pitchFamily="18" charset="0"/>
              </a:rPr>
              <a:pPr algn="r" defTabSz="898525"/>
              <a:t>13</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46084" name="Rectangle 3"/>
          <p:cNvSpPr>
            <a:spLocks noGrp="1" noChangeArrowheads="1"/>
          </p:cNvSpPr>
          <p:nvPr>
            <p:ph type="body" idx="1"/>
          </p:nvPr>
        </p:nvSpPr>
        <p:spPr bwMode="auto">
          <a:xfrm>
            <a:off x="685800" y="4341813"/>
            <a:ext cx="5486400" cy="4116387"/>
          </a:xfrm>
          <a:noFill/>
        </p:spPr>
        <p:txBody>
          <a:bodyPr wrap="square" lIns="89858" tIns="44929" rIns="89858" bIns="4492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858" tIns="44929" rIns="89858" bIns="44929" anchor="b"/>
          <a:lstStyle/>
          <a:p>
            <a:pPr algn="r" defTabSz="898525"/>
            <a:fld id="{FA358934-ED45-48C7-A3D8-989BF4307B29}" type="slidenum">
              <a:rPr lang="en-US" sz="1200">
                <a:latin typeface="Times New Roman" pitchFamily="18" charset="0"/>
              </a:rPr>
              <a:pPr algn="r" defTabSz="898525"/>
              <a:t>14</a:t>
            </a:fld>
            <a:endParaRPr lang="en-US" sz="1200">
              <a:latin typeface="Times New Roman" pitchFamily="18" charset="0"/>
            </a:endParaRPr>
          </a:p>
        </p:txBody>
      </p:sp>
      <p:sp>
        <p:nvSpPr>
          <p:cNvPr id="47107"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p:spPr>
      </p:sp>
      <p:sp>
        <p:nvSpPr>
          <p:cNvPr id="47108" name="Rectangle 3"/>
          <p:cNvSpPr>
            <a:spLocks noGrp="1" noChangeArrowheads="1"/>
          </p:cNvSpPr>
          <p:nvPr>
            <p:ph type="body" idx="1"/>
          </p:nvPr>
        </p:nvSpPr>
        <p:spPr bwMode="auto">
          <a:xfrm>
            <a:off x="685800" y="4341813"/>
            <a:ext cx="5486400" cy="4116387"/>
          </a:xfrm>
          <a:noFill/>
        </p:spPr>
        <p:txBody>
          <a:bodyPr wrap="square" lIns="89858" tIns="44929" rIns="89858" bIns="4492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46175" y="687388"/>
            <a:ext cx="4567238" cy="3425825"/>
          </a:xfrm>
          <a:noFill/>
          <a:ln>
            <a:solidFill>
              <a:srgbClr val="000000"/>
            </a:solidFill>
            <a:miter lim="800000"/>
            <a:headEnd/>
            <a:tailEnd/>
          </a:ln>
        </p:spPr>
      </p:sp>
      <p:sp>
        <p:nvSpPr>
          <p:cNvPr id="48131" name="Rectangle 3"/>
          <p:cNvSpPr>
            <a:spLocks noGrp="1"/>
          </p:cNvSpPr>
          <p:nvPr>
            <p:ph type="body" idx="1"/>
          </p:nvPr>
        </p:nvSpPr>
        <p:spPr bwMode="auto">
          <a:xfrm>
            <a:off x="917575" y="4341813"/>
            <a:ext cx="5022850" cy="4114800"/>
          </a:xfrm>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p:spPr>
      </p:sp>
      <p:sp>
        <p:nvSpPr>
          <p:cNvPr id="49155" name="Rectangle 3"/>
          <p:cNvSpPr>
            <a:spLocks noGrp="1"/>
          </p:cNvSpPr>
          <p:nvPr>
            <p:ph type="body" idx="1"/>
          </p:nvPr>
        </p:nvSpPr>
        <p:spPr bwMode="auto">
          <a:xfrm>
            <a:off x="685800" y="4341813"/>
            <a:ext cx="5486400" cy="4116387"/>
          </a:xfrm>
          <a:noFill/>
        </p:spPr>
        <p:txBody>
          <a:bodyPr wrap="square" numCol="1" anchor="t" anchorCtr="0" compatLnSpc="1">
            <a:prstTxWarp prst="textNoShape">
              <a:avLst/>
            </a:prstTxWarp>
          </a:bodyPr>
          <a:lstStyle/>
          <a:p>
            <a:pPr marL="228600" indent="-228600" eaLnBrk="1" hangingPunct="1">
              <a:buFontTx/>
              <a:buChar char="•"/>
            </a:pPr>
            <a:r>
              <a:rPr lang="en-US" smtClean="0">
                <a:latin typeface="Trebuchet MS" pitchFamily="34" charset="0"/>
              </a:rPr>
              <a:t>THE PASSAGE OF RA 9513 CREATED A DRAMATIC INCREASE OF INTERESTS IN THE DEVELOPMENT AND UTILIZATION OF OUR RENEWABLE ENERGY RESOURCES. </a:t>
            </a:r>
          </a:p>
          <a:p>
            <a:pPr marL="228600" indent="-228600" eaLnBrk="1" hangingPunct="1">
              <a:buFontTx/>
              <a:buChar char="•"/>
            </a:pPr>
            <a:r>
              <a:rPr lang="en-US" smtClean="0">
                <a:latin typeface="Trebuchet MS" pitchFamily="34" charset="0"/>
              </a:rPr>
              <a:t>THE DOE IS PROCESSING THE FOLLOWING APPLICATIONS UNDER RA 9513:</a:t>
            </a:r>
          </a:p>
          <a:p>
            <a:pPr marL="228600" indent="-228600" eaLnBrk="1" hangingPunct="1"/>
            <a:r>
              <a:rPr lang="en-US" smtClean="0">
                <a:latin typeface="Trebuchet MS" pitchFamily="34" charset="0"/>
              </a:rPr>
              <a:t>	-  ONE HUNDRED ELEVEN (111) APPLICATIONS FOR HYDRO PRE-DEVELOPMENT SERVICES CONTRACT  AND TWENTY (22) APPLICATIONS FOR HYDRO DEVELOPMENT SERVICE CONTRACT ARE BEING PROCESS BY THE DOE;</a:t>
            </a:r>
          </a:p>
          <a:p>
            <a:pPr marL="228600" indent="-228600" eaLnBrk="1" hangingPunct="1"/>
            <a:r>
              <a:rPr lang="en-US" smtClean="0">
                <a:latin typeface="Trebuchet MS" pitchFamily="34" charset="0"/>
              </a:rPr>
              <a:t>	-   ONE (1) APPLICATION FOR OCEAN PRE-DEVELOPMENT SERVICE CONTRACT;</a:t>
            </a:r>
          </a:p>
          <a:p>
            <a:pPr marL="228600" indent="-228600" eaLnBrk="1" hangingPunct="1"/>
            <a:r>
              <a:rPr lang="en-US" smtClean="0">
                <a:latin typeface="Trebuchet MS" pitchFamily="34" charset="0"/>
              </a:rPr>
              <a:t>	-   FORTY SEVEN (47) APPLICATIONS FOR WWIND PRE-DEVELOPMENT SERVICE CONTRACT; </a:t>
            </a:r>
          </a:p>
          <a:p>
            <a:pPr marL="228600" indent="-228600" eaLnBrk="1" hangingPunct="1"/>
            <a:r>
              <a:rPr lang="en-US" smtClean="0">
                <a:latin typeface="Trebuchet MS" pitchFamily="34" charset="0"/>
              </a:rPr>
              <a:t>	-   EIGHT (8) APPLICATIONS FOR BIOMASS OPERATING CONTRACT; AND</a:t>
            </a:r>
          </a:p>
          <a:p>
            <a:pPr marL="228600" indent="-228600" eaLnBrk="1" hangingPunct="1"/>
            <a:r>
              <a:rPr lang="en-US" smtClean="0">
                <a:latin typeface="Trebuchet MS" pitchFamily="34" charset="0"/>
              </a:rPr>
              <a:t>	-   SIX (6) APPLICATIONS FOR ACCREDITATION OF SOLAR SUPPLIER/MANUFACTURER/FABRICATOR.</a:t>
            </a:r>
          </a:p>
          <a:p>
            <a:pPr marL="228600" indent="-228600" eaLnBrk="1" hangingPunct="1">
              <a:buFontTx/>
              <a:buChar char="•"/>
            </a:pPr>
            <a:endParaRPr lang="en-US" smtClean="0">
              <a:latin typeface="Trebuchet MS"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p:spPr>
      </p:sp>
      <p:sp>
        <p:nvSpPr>
          <p:cNvPr id="50179" name="Rectangle 3"/>
          <p:cNvSpPr>
            <a:spLocks noGrp="1"/>
          </p:cNvSpPr>
          <p:nvPr>
            <p:ph type="body" idx="1"/>
          </p:nvPr>
        </p:nvSpPr>
        <p:spPr bwMode="auto">
          <a:xfrm>
            <a:off x="685800" y="4341813"/>
            <a:ext cx="5486400" cy="4116387"/>
          </a:xfrm>
          <a:noFill/>
        </p:spPr>
        <p:txBody>
          <a:bodyPr wrap="square" numCol="1" anchor="t" anchorCtr="0" compatLnSpc="1">
            <a:prstTxWarp prst="textNoShape">
              <a:avLst/>
            </a:prstTxWarp>
          </a:bodyPr>
          <a:lstStyle/>
          <a:p>
            <a:pPr marL="228600" indent="-228600" eaLnBrk="1" hangingPunct="1">
              <a:buFontTx/>
              <a:buChar char="•"/>
            </a:pPr>
            <a:r>
              <a:rPr lang="en-US" smtClean="0">
                <a:latin typeface="Trebuchet MS" pitchFamily="34" charset="0"/>
              </a:rPr>
              <a:t>THE PASSAGE OF RA 9513 CREATED A DRAMATIC INCREASE OF INTERESTS IN THE DEVELOPMENT AND UTILIZATION OF OUR RENEWABLE ENERGY RESOURCES. </a:t>
            </a:r>
          </a:p>
          <a:p>
            <a:pPr marL="228600" indent="-228600" eaLnBrk="1" hangingPunct="1">
              <a:buFontTx/>
              <a:buChar char="•"/>
            </a:pPr>
            <a:r>
              <a:rPr lang="en-US" smtClean="0">
                <a:latin typeface="Trebuchet MS" pitchFamily="34" charset="0"/>
              </a:rPr>
              <a:t>THE DOE IS PROCESSING THE FOLLOWING APPLICATIONS UNDER RA 9513:</a:t>
            </a:r>
          </a:p>
          <a:p>
            <a:pPr marL="228600" indent="-228600" eaLnBrk="1" hangingPunct="1"/>
            <a:r>
              <a:rPr lang="en-US" smtClean="0">
                <a:latin typeface="Trebuchet MS" pitchFamily="34" charset="0"/>
              </a:rPr>
              <a:t>	-  ONE HUNDRED ELEVEN (111) APPLICATIONS FOR HYDRO PRE-DEVELOPMENT SERVICES CONTRACT  AND TWENTY (22) APPLICATIONS FOR HYDRO DEVELOPMENT SERVICE CONTRACT ARE BEING PROCESS BY THE DOE;</a:t>
            </a:r>
          </a:p>
          <a:p>
            <a:pPr marL="228600" indent="-228600" eaLnBrk="1" hangingPunct="1"/>
            <a:r>
              <a:rPr lang="en-US" smtClean="0">
                <a:latin typeface="Trebuchet MS" pitchFamily="34" charset="0"/>
              </a:rPr>
              <a:t>	-   ONE (1) APPLICATION FOR OCEAN PRE-DEVELOPMENT SERVICE CONTRACT;</a:t>
            </a:r>
          </a:p>
          <a:p>
            <a:pPr marL="228600" indent="-228600" eaLnBrk="1" hangingPunct="1"/>
            <a:r>
              <a:rPr lang="en-US" smtClean="0">
                <a:latin typeface="Trebuchet MS" pitchFamily="34" charset="0"/>
              </a:rPr>
              <a:t>	-   FORTY SEVEN (47) APPLICATIONS FOR WWIND PRE-DEVELOPMENT SERVICE CONTRACT; </a:t>
            </a:r>
          </a:p>
          <a:p>
            <a:pPr marL="228600" indent="-228600" eaLnBrk="1" hangingPunct="1"/>
            <a:r>
              <a:rPr lang="en-US" smtClean="0">
                <a:latin typeface="Trebuchet MS" pitchFamily="34" charset="0"/>
              </a:rPr>
              <a:t>	-   EIGHT (8) APPLICATIONS FOR BIOMASS OPERATING CONTRACT; AND</a:t>
            </a:r>
          </a:p>
          <a:p>
            <a:pPr marL="228600" indent="-228600" eaLnBrk="1" hangingPunct="1"/>
            <a:r>
              <a:rPr lang="en-US" smtClean="0">
                <a:latin typeface="Trebuchet MS" pitchFamily="34" charset="0"/>
              </a:rPr>
              <a:t>	-   SIX (6) APPLICATIONS FOR ACCREDITATION OF SOLAR SUPPLIER/MANUFACTURER/FABRICATOR.</a:t>
            </a:r>
          </a:p>
          <a:p>
            <a:pPr marL="228600" indent="-228600" eaLnBrk="1" hangingPunct="1">
              <a:buFontTx/>
              <a:buChar char="•"/>
            </a:pPr>
            <a:endParaRPr lang="en-US" smtClean="0">
              <a:latin typeface="Trebuchet M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xfrm>
            <a:off x="1149350" y="685800"/>
            <a:ext cx="4570413" cy="3427413"/>
          </a:xfrm>
          <a:noFill/>
          <a:ln>
            <a:solidFill>
              <a:srgbClr val="000000"/>
            </a:solidFill>
            <a:miter lim="800000"/>
            <a:headEnd/>
            <a:tailEnd/>
          </a:ln>
        </p:spPr>
      </p:sp>
      <p:sp>
        <p:nvSpPr>
          <p:cNvPr id="52227" name="Rectangle 3"/>
          <p:cNvSpPr>
            <a:spLocks noGrp="1"/>
          </p:cNvSpPr>
          <p:nvPr>
            <p:ph type="body" idx="1"/>
          </p:nvPr>
        </p:nvSpPr>
        <p:spPr bwMode="auto">
          <a:xfrm>
            <a:off x="685800" y="4341813"/>
            <a:ext cx="5487988" cy="4116387"/>
          </a:xfrm>
          <a:noFill/>
        </p:spPr>
        <p:txBody>
          <a:bodyPr wrap="square" numCol="1" anchor="t" anchorCtr="0" compatLnSpc="1">
            <a:prstTxWarp prst="textNoShape">
              <a:avLst/>
            </a:prstTxWarp>
          </a:bodyPr>
          <a:lstStyle/>
          <a:p>
            <a:pPr eaLnBrk="1" hangingPunct="1"/>
            <a:endParaRPr lang="en-US" smtClean="0">
              <a:latin typeface="Trebuchet MS" pitchFamily="34" charset="0"/>
            </a:endParaRPr>
          </a:p>
          <a:p>
            <a:pPr eaLnBrk="1" hangingPunct="1"/>
            <a:endParaRPr lang="en-US" smtClean="0"/>
          </a:p>
        </p:txBody>
      </p:sp>
      <p:sp>
        <p:nvSpPr>
          <p:cNvPr id="52228" name="Rectangle 4"/>
          <p:cNvSpPr>
            <a:spLocks noChangeArrowheads="1"/>
          </p:cNvSpPr>
          <p:nvPr/>
        </p:nvSpPr>
        <p:spPr bwMode="auto">
          <a:xfrm>
            <a:off x="835025" y="4492625"/>
            <a:ext cx="5486400" cy="4114800"/>
          </a:xfrm>
          <a:prstGeom prst="rect">
            <a:avLst/>
          </a:prstGeom>
          <a:noFill/>
          <a:ln w="9525">
            <a:noFill/>
            <a:miter lim="800000"/>
            <a:headEnd/>
            <a:tailEnd/>
          </a:ln>
        </p:spPr>
        <p:txBody>
          <a:bodyPr lIns="87935" tIns="43968" rIns="87935" bIns="43968"/>
          <a:lstStyle/>
          <a:p>
            <a:pPr marL="228600" indent="-228600">
              <a:spcBef>
                <a:spcPct val="30000"/>
              </a:spcBef>
              <a:buFontTx/>
              <a:buChar char="•"/>
            </a:pPr>
            <a:r>
              <a:rPr lang="en-US" sz="1200">
                <a:latin typeface="Trebuchet MS" pitchFamily="34" charset="0"/>
              </a:rPr>
              <a:t>THE FULL IMPLEMENTATION OF THE LAW IS STILL SUBJECT TO THE DEVELOPMENT AND FINALIZATION OF THE GUIDELINES FOR THE IMPLEMENTATION OF THE  RENEWABLE PORTFOLIO STATNDARDS (RPS), NET METERING, FEED-IN TARIFF RATES, GREEN ENERGY OPTION AND RENEWABLE ENERGY MARKET (REM) MECHANISMS. THESE SHOULD BE FINALIZED AT THE LATEST BY JANUARY 2010.</a:t>
            </a:r>
          </a:p>
          <a:p>
            <a:pPr marL="228600" indent="-228600">
              <a:spcBef>
                <a:spcPct val="30000"/>
              </a:spcBef>
              <a:buFontTx/>
              <a:buChar char="•"/>
            </a:pPr>
            <a:r>
              <a:rPr lang="en-US" sz="1200">
                <a:latin typeface="Trebuchet MS" pitchFamily="34" charset="0"/>
              </a:rPr>
              <a:t>THE DEPARTMENT OF ENERGY IS CURRENTLY SPEARHEADING THE DEVELOPMENT OF THE REMAINING GUIDELINES IN CONSULTATION WITH THE CONCERNED GOVERNMENT AGENCIES AND STAKEHOLDERS OF THE RE SECTOR.</a:t>
            </a:r>
          </a:p>
          <a:p>
            <a:pPr marL="228600" indent="-228600">
              <a:spcBef>
                <a:spcPct val="30000"/>
              </a:spcBef>
            </a:pPr>
            <a:endParaRPr lang="en-US" sz="1200">
              <a:latin typeface="Trebuchet MS" pitchFamily="34" charset="0"/>
            </a:endParaRPr>
          </a:p>
          <a:p>
            <a:pPr marL="228600" indent="-228600">
              <a:spcBef>
                <a:spcPct val="30000"/>
              </a:spcBef>
              <a:buFontTx/>
              <a:buChar char="•"/>
            </a:pPr>
            <a:endParaRPr lang="en-US" sz="1200">
              <a:latin typeface="Trebuchet M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858" tIns="44929" rIns="89858" bIns="44929" anchor="b"/>
          <a:lstStyle/>
          <a:p>
            <a:pPr algn="r" defTabSz="898525"/>
            <a:fld id="{333D1C38-1DC4-4A41-B6E5-B340E3507045}" type="slidenum">
              <a:rPr lang="en-US" sz="1200">
                <a:latin typeface="Times New Roman" pitchFamily="18" charset="0"/>
              </a:rPr>
              <a:pPr algn="r" defTabSz="898525"/>
              <a:t>5</a:t>
            </a:fld>
            <a:endParaRPr lang="en-US" sz="1200">
              <a:latin typeface="Times New Roman" pitchFamily="18" charset="0"/>
            </a:endParaRPr>
          </a:p>
        </p:txBody>
      </p:sp>
      <p:sp>
        <p:nvSpPr>
          <p:cNvPr id="37891"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p:spPr>
      </p:sp>
      <p:sp>
        <p:nvSpPr>
          <p:cNvPr id="37892" name="Rectangle 3"/>
          <p:cNvSpPr>
            <a:spLocks noGrp="1" noChangeArrowheads="1"/>
          </p:cNvSpPr>
          <p:nvPr>
            <p:ph type="body" idx="1"/>
          </p:nvPr>
        </p:nvSpPr>
        <p:spPr bwMode="auto">
          <a:xfrm>
            <a:off x="914400" y="4341813"/>
            <a:ext cx="5029200" cy="4116387"/>
          </a:xfrm>
          <a:noFill/>
        </p:spPr>
        <p:txBody>
          <a:bodyPr wrap="square" lIns="89858" tIns="44929" rIns="89858" bIns="44929" numCol="1" anchor="t" anchorCtr="0" compatLnSpc="1">
            <a:prstTxWarp prst="textNoShape">
              <a:avLst/>
            </a:prstTxWarp>
          </a:bodyPr>
          <a:lstStyle/>
          <a:p>
            <a:pPr eaLnBrk="1" hangingPunct="1"/>
            <a:r>
              <a:rPr lang="en-US" altLang="ja-JP" smtClean="0">
                <a:latin typeface="Trebuchet MS" pitchFamily="34" charset="0"/>
              </a:rPr>
              <a:t>BASED ON THE GENERATED WIND ATLAS, THE COUNTRY HAS A VAST WIND ENERGY RESOURCE POTENTIAL TOTALING 76,600 MW LOCATED OVER AN AREA OF 10,000 KM</a:t>
            </a:r>
            <a:r>
              <a:rPr lang="en-US" altLang="ja-JP" baseline="40000" smtClean="0">
                <a:latin typeface="Trebuchet MS" pitchFamily="34" charset="0"/>
              </a:rPr>
              <a:t>2.</a:t>
            </a:r>
          </a:p>
          <a:p>
            <a:pPr eaLnBrk="1" hangingPunct="1"/>
            <a:endParaRPr lang="en-US" altLang="ja-JP" baseline="40000" smtClean="0">
              <a:latin typeface="Trebuchet MS" pitchFamily="34" charset="0"/>
            </a:endParaRPr>
          </a:p>
          <a:p>
            <a:pPr eaLnBrk="1" hangingPunct="1"/>
            <a:r>
              <a:rPr lang="en-US" altLang="ja-JP" smtClean="0">
                <a:latin typeface="Trebuchet MS" pitchFamily="34" charset="0"/>
              </a:rPr>
              <a:t>THE WIND ATLAS IDENTIFIED SIX (6) REGIONS OF THE COUNTRY WHICH ARE POTENTIAL SITES FOR WIND POWER DEVELOPMENT. THESE ARE : BATANES GROUP OF ISLANDS, NORTHWESTERN PART OF LUZON, HIGH TERRAIN OF LUZON, VISAYAS AND MINDANAO, EASTERN COASTAL SIDE OF LUZON UP TO SAMAR, WIND CORRIDORS BETWEEN LUZON AND MINDORO AND AREAS BETWEEN MINDORO AND PANAY ISLANDS.</a:t>
            </a:r>
          </a:p>
          <a:p>
            <a:pPr eaLnBrk="1" hangingPunct="1"/>
            <a:endParaRPr lang="en-US" altLang="ja-JP" baseline="40000" smtClean="0">
              <a:latin typeface="Trebuchet MS" pitchFamily="34" charset="0"/>
            </a:endParaRPr>
          </a:p>
          <a:p>
            <a:pPr eaLnBrk="1" hangingPunct="1"/>
            <a:endParaRPr lang="en-US" altLang="ja-JP" smtClean="0">
              <a:latin typeface="Trebuchet M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858" tIns="44929" rIns="89858" bIns="44929" anchor="b"/>
          <a:lstStyle/>
          <a:p>
            <a:pPr algn="r" defTabSz="898525"/>
            <a:fld id="{BA23EEBA-327B-42FA-8428-BE421954418C}" type="slidenum">
              <a:rPr lang="en-US" sz="1200">
                <a:latin typeface="Times New Roman" pitchFamily="18" charset="0"/>
              </a:rPr>
              <a:pPr algn="r" defTabSz="898525"/>
              <a:t>6</a:t>
            </a:fld>
            <a:endParaRPr lang="en-US" sz="1200">
              <a:latin typeface="Times New Roman" pitchFamily="18" charset="0"/>
            </a:endParaRPr>
          </a:p>
        </p:txBody>
      </p:sp>
      <p:sp>
        <p:nvSpPr>
          <p:cNvPr id="38915"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38916" name="Rectangle 3"/>
          <p:cNvSpPr>
            <a:spLocks noGrp="1" noChangeArrowheads="1"/>
          </p:cNvSpPr>
          <p:nvPr>
            <p:ph type="body" idx="1"/>
          </p:nvPr>
        </p:nvSpPr>
        <p:spPr bwMode="auto">
          <a:xfrm>
            <a:off x="914400" y="4341813"/>
            <a:ext cx="5029200" cy="4117975"/>
          </a:xfrm>
          <a:noFill/>
        </p:spPr>
        <p:txBody>
          <a:bodyPr wrap="square" lIns="93086" tIns="46543" rIns="93086" bIns="46543" numCol="1" anchor="t" anchorCtr="0" compatLnSpc="1">
            <a:prstTxWarp prst="textNoShape">
              <a:avLst/>
            </a:prstTxWarp>
          </a:bodyPr>
          <a:lstStyle/>
          <a:p>
            <a:pPr eaLnBrk="1" hangingPunct="1"/>
            <a:r>
              <a:rPr lang="en-GB" smtClean="0">
                <a:latin typeface="Trebuchet MS" pitchFamily="34" charset="0"/>
              </a:rPr>
              <a:t>A FURTHER STUDY OF THE WIND ATLAS, USING CRITERIA SUCH AS TRANSMISSION LINE COST OF NOT OVER 25% OF THE LEVELIZED COST OF COMBINED GENERATION AND TRANSMISSION COSTS AND POWER DENSITY OF AT LEAST 500 W/M</a:t>
            </a:r>
            <a:r>
              <a:rPr lang="en-GB" baseline="30000" smtClean="0">
                <a:latin typeface="Trebuchet MS" pitchFamily="34" charset="0"/>
              </a:rPr>
              <a:t>2</a:t>
            </a:r>
            <a:r>
              <a:rPr lang="en-GB" smtClean="0">
                <a:latin typeface="Trebuchet MS" pitchFamily="34" charset="0"/>
              </a:rPr>
              <a:t>, REVEALS THAT THE COUNTRY HAS 1,038 POTENTIAL WIND SITES WITH A TOTAL CAPACITY OF 7,400 MW. </a:t>
            </a:r>
          </a:p>
          <a:p>
            <a:pPr eaLnBrk="1" hangingPunct="1"/>
            <a:endParaRPr lang="en-GB" smtClean="0">
              <a:latin typeface="Trebuchet MS" pitchFamily="34" charset="0"/>
            </a:endParaRPr>
          </a:p>
          <a:p>
            <a:pPr eaLnBrk="1" hangingPunct="1"/>
            <a:r>
              <a:rPr lang="en-GB" smtClean="0">
                <a:latin typeface="Trebuchet MS" pitchFamily="34" charset="0"/>
              </a:rPr>
              <a:t>THESE SITES ARE LOCATED IN LUZON (686 SITES; 4,900 MW), VISAYAS (305 SITES; 2,168 MW) AND MINDANAO (47 SITES STES; 336 MW).</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858" tIns="44929" rIns="89858" bIns="44929" anchor="b"/>
          <a:lstStyle/>
          <a:p>
            <a:pPr algn="r" defTabSz="898525"/>
            <a:fld id="{AF55992F-B132-469D-A6F9-E7B895D0FE1F}" type="slidenum">
              <a:rPr lang="en-US" sz="1200">
                <a:latin typeface="Times New Roman" pitchFamily="18" charset="0"/>
              </a:rPr>
              <a:pPr algn="r" defTabSz="898525"/>
              <a:t>8</a:t>
            </a:fld>
            <a:endParaRPr lang="en-US" sz="1200">
              <a:latin typeface="Times New Roman" pitchFamily="18" charset="0"/>
            </a:endParaRPr>
          </a:p>
        </p:txBody>
      </p:sp>
      <p:sp>
        <p:nvSpPr>
          <p:cNvPr id="40963" name="Rectangle 2"/>
          <p:cNvSpPr>
            <a:spLocks noGrp="1" noRot="1" noChangeAspect="1" noChangeArrowheads="1" noTextEdit="1"/>
          </p:cNvSpPr>
          <p:nvPr>
            <p:ph type="sldImg"/>
          </p:nvPr>
        </p:nvSpPr>
        <p:spPr bwMode="auto">
          <a:xfrm>
            <a:off x="1144588" y="687388"/>
            <a:ext cx="4573587" cy="3430587"/>
          </a:xfrm>
          <a:noFill/>
          <a:ln>
            <a:solidFill>
              <a:srgbClr val="000000"/>
            </a:solidFill>
            <a:miter lim="800000"/>
            <a:headEnd/>
            <a:tailEnd/>
          </a:ln>
        </p:spPr>
      </p:sp>
      <p:sp>
        <p:nvSpPr>
          <p:cNvPr id="40964" name="Rectangle 3"/>
          <p:cNvSpPr>
            <a:spLocks noGrp="1" noChangeArrowheads="1"/>
          </p:cNvSpPr>
          <p:nvPr>
            <p:ph type="body" idx="1"/>
          </p:nvPr>
        </p:nvSpPr>
        <p:spPr bwMode="auto">
          <a:xfrm>
            <a:off x="685800" y="4340225"/>
            <a:ext cx="5486400" cy="4116388"/>
          </a:xfrm>
          <a:noFill/>
        </p:spPr>
        <p:txBody>
          <a:bodyPr wrap="square" lIns="90059" tIns="45030" rIns="90059" bIns="45030" numCol="1" anchor="t" anchorCtr="0" compatLnSpc="1">
            <a:prstTxWarp prst="textNoShape">
              <a:avLst/>
            </a:prstTxWarp>
          </a:bodyPr>
          <a:lstStyle/>
          <a:p>
            <a:pPr eaLnBrk="1" hangingPunct="1"/>
            <a:r>
              <a:rPr lang="en-US" smtClean="0"/>
              <a:t>THIS IS THE DRAFT S&amp;W ENERGY ROADMAP.  THE S&amp;W ENERGY PROGRAM (SWEP) IS ENVISIONED TO SERVE AS ONE OF THE SOLID FOUNDATIONS OF THE THREE PILLARS OF OUR ENERGY REFORM AGENDA OF PROVIDING “ENERGY ACCESS FOR MORE”.</a:t>
            </a:r>
          </a:p>
          <a:p>
            <a:pPr eaLnBrk="1" hangingPunct="1"/>
            <a:endParaRPr lang="en-US" smtClean="0"/>
          </a:p>
          <a:p>
            <a:pPr eaLnBrk="1" hangingPunct="1"/>
            <a:r>
              <a:rPr lang="en-US" smtClean="0"/>
              <a:t>THE STRATEGY OF THE SWEP IS TO IMPLEMENT AN INTEGRATED APPROACH IN TRANSPARENTLY ADDRESSING THE CHALLENGES OF  SUSTAINABLE GENERATION OF AN OPTIMALLY PRICED ENERGY USING OUR INDIGENOUS SOLAR AND WIND ENERGY RESOURCES.</a:t>
            </a:r>
          </a:p>
          <a:p>
            <a:pPr eaLnBrk="1" hangingPunct="1"/>
            <a:endParaRPr lang="en-US" smtClean="0"/>
          </a:p>
          <a:p>
            <a:pPr eaLnBrk="1" hangingPunct="1"/>
            <a:r>
              <a:rPr lang="en-US" smtClean="0"/>
              <a:t>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z="1600" smtClean="0"/>
          </a:p>
          <a:p>
            <a:pPr eaLnBrk="1" hangingPunct="1"/>
            <a:endParaRPr lang="en-US" sz="16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1146175" y="687388"/>
            <a:ext cx="4567238" cy="3425825"/>
          </a:xfrm>
          <a:noFill/>
          <a:ln>
            <a:solidFill>
              <a:srgbClr val="000000"/>
            </a:solidFill>
            <a:miter lim="800000"/>
            <a:headEnd/>
            <a:tailEnd/>
          </a:ln>
        </p:spPr>
      </p:sp>
      <p:sp>
        <p:nvSpPr>
          <p:cNvPr id="41987" name="Rectangle 3"/>
          <p:cNvSpPr>
            <a:spLocks noGrp="1"/>
          </p:cNvSpPr>
          <p:nvPr>
            <p:ph type="body" idx="1"/>
          </p:nvPr>
        </p:nvSpPr>
        <p:spPr bwMode="auto">
          <a:xfrm>
            <a:off x="917575" y="4341813"/>
            <a:ext cx="5022850" cy="4114800"/>
          </a:xfrm>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32040" y="4797152"/>
            <a:ext cx="4027984" cy="1080120"/>
          </a:xfrm>
        </p:spPr>
        <p:txBody>
          <a:bodyPr>
            <a:normAutofit/>
          </a:bodyPr>
          <a:lstStyle>
            <a:lvl1pPr algn="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2555776" y="6021288"/>
            <a:ext cx="6400800" cy="648072"/>
          </a:xfrm>
        </p:spPr>
        <p:txBody>
          <a:bodyPr/>
          <a:lstStyle>
            <a:lvl1pPr marL="0" indent="0" algn="r">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9933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993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fld id="{050CD18C-A937-4DBE-AD85-A9A8B2EFF907}" type="datetimeFigureOut">
              <a:rPr lang="en-US"/>
              <a:pPr>
                <a:defRPr/>
              </a:pPr>
              <a:t>6/17/2011</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A893CDF7-15A1-45CD-BEA8-DD48606830F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9F95FF1-AF34-4DE9-A60F-D888A694A599}" type="datetimeFigureOut">
              <a:rPr lang="en-US"/>
              <a:pPr>
                <a:defRPr/>
              </a:pPr>
              <a:t>6/17/2011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4893738-C216-4BCC-9D46-6B4F55F9BB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B5DAD44F-95C3-46C4-8247-815B8975863A}" type="datetimeFigureOut">
              <a:rPr lang="en-US"/>
              <a:pPr>
                <a:defRPr/>
              </a:pPr>
              <a:t>6/17/2011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C23F9D9-DEB2-45DA-9724-5D624E81866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4E08C240-B4ED-40E0-B6ED-21D86D078ED9}" type="datetimeFigureOut">
              <a:rPr lang="en-US"/>
              <a:pPr>
                <a:defRPr/>
              </a:pPr>
              <a:t>6/17/2011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035D64-32DA-4DA5-9A4E-7108E424B9A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242C724E-1F73-46B5-B7C7-BBC07DE711CF}" type="datetimeFigureOut">
              <a:rPr lang="en-US"/>
              <a:pPr>
                <a:defRPr/>
              </a:pPr>
              <a:t>6/17/2011</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0CB98231-F873-4AEE-86AD-5593D5C22D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B5481E21-D037-4AAB-85D5-5CCA8FF08A98}" type="datetimeFigureOut">
              <a:rPr lang="en-US"/>
              <a:pPr>
                <a:defRPr/>
              </a:pPr>
              <a:t>6/17/2011</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83E67B8-2372-409C-ADAB-25598F68B1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119F1B1-4E9B-49DF-87A8-828780793AF3}" type="datetimeFigureOut">
              <a:rPr lang="en-US"/>
              <a:pPr>
                <a:defRPr/>
              </a:pPr>
              <a:t>6/17/2011</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CDAC87E-4FF6-4BCD-AA02-6FD46BA567E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DF5A989B-518F-4082-A4D4-53688B8B6B05}" type="datetimeFigureOut">
              <a:rPr lang="en-US"/>
              <a:pPr>
                <a:defRPr/>
              </a:pPr>
              <a:t>6/17/2011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3FA17CB-767F-454F-9817-9C8BE635D3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7930BAA7-2D70-437A-9C60-59068247EC8B}" type="datetimeFigureOut">
              <a:rPr lang="en-US"/>
              <a:pPr>
                <a:defRPr/>
              </a:pPr>
              <a:t>6/17/2011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916BFF2-3522-4E39-B0A7-443EAA90C32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093E555-EE17-407B-AAF2-AF7ABF5C3047}" type="datetimeFigureOut">
              <a:rPr lang="en-US"/>
              <a:pPr>
                <a:defRPr/>
              </a:pPr>
              <a:t>6/17/2011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6F3A781-5725-46FC-930A-5F6C5A26148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627D811C-A62C-4740-8EAF-BC32EBBF6A66}" type="datetimeFigureOut">
              <a:rPr lang="en-US"/>
              <a:pPr>
                <a:defRPr/>
              </a:pPr>
              <a:t>6/17/2011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A5275D6-FA4B-49B3-ABB6-145A6877F0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accent1"/>
          </a:solidFill>
          <a:latin typeface="Arial" pitchFamily="34" charset="0"/>
          <a:cs typeface="Arial" pitchFamily="34" charset="0"/>
        </a:defRPr>
      </a:lvl2pPr>
      <a:lvl3pPr algn="l" rtl="0" eaLnBrk="0" fontAlgn="base" hangingPunct="0">
        <a:spcBef>
          <a:spcPct val="0"/>
        </a:spcBef>
        <a:spcAft>
          <a:spcPct val="0"/>
        </a:spcAft>
        <a:defRPr sz="2800">
          <a:solidFill>
            <a:schemeClr val="accent1"/>
          </a:solidFill>
          <a:latin typeface="Arial" pitchFamily="34" charset="0"/>
          <a:cs typeface="Arial" pitchFamily="34" charset="0"/>
        </a:defRPr>
      </a:lvl3pPr>
      <a:lvl4pPr algn="l" rtl="0" eaLnBrk="0" fontAlgn="base" hangingPunct="0">
        <a:spcBef>
          <a:spcPct val="0"/>
        </a:spcBef>
        <a:spcAft>
          <a:spcPct val="0"/>
        </a:spcAft>
        <a:defRPr sz="2800">
          <a:solidFill>
            <a:schemeClr val="accent1"/>
          </a:solidFill>
          <a:latin typeface="Arial" pitchFamily="34" charset="0"/>
          <a:cs typeface="Arial" pitchFamily="34" charset="0"/>
        </a:defRPr>
      </a:lvl4pPr>
      <a:lvl5pPr algn="l" rtl="0" eaLnBrk="0" fontAlgn="base" hangingPunct="0">
        <a:spcBef>
          <a:spcPct val="0"/>
        </a:spcBef>
        <a:spcAft>
          <a:spcPct val="0"/>
        </a:spcAft>
        <a:defRPr sz="2800">
          <a:solidFill>
            <a:schemeClr val="accent1"/>
          </a:solidFill>
          <a:latin typeface="Arial" pitchFamily="34" charset="0"/>
          <a:cs typeface="Arial" pitchFamily="34" charset="0"/>
        </a:defRPr>
      </a:lvl5pPr>
      <a:lvl6pPr marL="457200" algn="l" rtl="0" fontAlgn="base">
        <a:spcBef>
          <a:spcPct val="0"/>
        </a:spcBef>
        <a:spcAft>
          <a:spcPct val="0"/>
        </a:spcAft>
        <a:defRPr sz="2800">
          <a:solidFill>
            <a:schemeClr val="accent1"/>
          </a:solidFill>
          <a:latin typeface="Arial" pitchFamily="34" charset="0"/>
          <a:cs typeface="Arial" pitchFamily="34" charset="0"/>
        </a:defRPr>
      </a:lvl6pPr>
      <a:lvl7pPr marL="914400" algn="l" rtl="0" fontAlgn="base">
        <a:spcBef>
          <a:spcPct val="0"/>
        </a:spcBef>
        <a:spcAft>
          <a:spcPct val="0"/>
        </a:spcAft>
        <a:defRPr sz="2800">
          <a:solidFill>
            <a:schemeClr val="accent1"/>
          </a:solidFill>
          <a:latin typeface="Arial" pitchFamily="34" charset="0"/>
          <a:cs typeface="Arial" pitchFamily="34" charset="0"/>
        </a:defRPr>
      </a:lvl7pPr>
      <a:lvl8pPr marL="1371600" algn="l" rtl="0" fontAlgn="base">
        <a:spcBef>
          <a:spcPct val="0"/>
        </a:spcBef>
        <a:spcAft>
          <a:spcPct val="0"/>
        </a:spcAft>
        <a:defRPr sz="2800">
          <a:solidFill>
            <a:schemeClr val="accent1"/>
          </a:solidFill>
          <a:latin typeface="Arial" pitchFamily="34" charset="0"/>
          <a:cs typeface="Arial" pitchFamily="34" charset="0"/>
        </a:defRPr>
      </a:lvl8pPr>
      <a:lvl9pPr marL="1828800" algn="l" rtl="0" fontAlgn="base">
        <a:spcBef>
          <a:spcPct val="0"/>
        </a:spcBef>
        <a:spcAft>
          <a:spcPct val="0"/>
        </a:spcAft>
        <a:defRPr sz="2800">
          <a:solidFill>
            <a:schemeClr val="accent1"/>
          </a:solidFill>
          <a:latin typeface="Arial" pitchFamily="34" charset="0"/>
          <a:cs typeface="Arial" pitchFamily="34" charset="0"/>
        </a:defRPr>
      </a:lvl9pPr>
    </p:titleStyle>
    <p:bodyStyle>
      <a:lvl1pPr marL="342900" indent="-342900" algn="l" rtl="0" eaLnBrk="0" fontAlgn="base" hangingPunct="0">
        <a:spcBef>
          <a:spcPts val="600"/>
        </a:spcBef>
        <a:spcAft>
          <a:spcPts val="600"/>
        </a:spcAft>
        <a:buFont typeface="Arial" pitchFamily="34" charset="0"/>
        <a:buChar char="•"/>
        <a:defRPr sz="2000" kern="1200">
          <a:solidFill>
            <a:schemeClr val="accent1"/>
          </a:solidFill>
          <a:latin typeface="Arial" pitchFamily="34" charset="0"/>
          <a:ea typeface="+mn-ea"/>
          <a:cs typeface="Arial" pitchFamily="34" charset="0"/>
        </a:defRPr>
      </a:lvl1pPr>
      <a:lvl2pPr marL="742950" indent="-285750" algn="l" rtl="0" eaLnBrk="0" fontAlgn="base" hangingPunct="0">
        <a:spcBef>
          <a:spcPts val="600"/>
        </a:spcBef>
        <a:spcAft>
          <a:spcPts val="600"/>
        </a:spcAft>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rtl="0" eaLnBrk="0" fontAlgn="base" hangingPunct="0">
        <a:spcBef>
          <a:spcPts val="600"/>
        </a:spcBef>
        <a:spcAft>
          <a:spcPts val="600"/>
        </a:spcAft>
        <a:buFont typeface="Arial" pitchFamily="34" charset="0"/>
        <a:buChar char="•"/>
        <a:defRPr sz="1600" kern="1200">
          <a:solidFill>
            <a:schemeClr val="accent1"/>
          </a:solidFill>
          <a:latin typeface="Arial" pitchFamily="34" charset="0"/>
          <a:ea typeface="+mn-ea"/>
          <a:cs typeface="Arial" pitchFamily="34" charset="0"/>
        </a:defRPr>
      </a:lvl3pPr>
      <a:lvl4pPr marL="1600200" indent="-228600" algn="l" rtl="0" eaLnBrk="0" fontAlgn="base" hangingPunct="0">
        <a:spcBef>
          <a:spcPts val="600"/>
        </a:spcBef>
        <a:spcAft>
          <a:spcPts val="600"/>
        </a:spcAft>
        <a:buFont typeface="Arial" pitchFamily="34" charset="0"/>
        <a:buChar char="–"/>
        <a:defRPr sz="1400" kern="1200">
          <a:solidFill>
            <a:schemeClr val="accent1"/>
          </a:solidFill>
          <a:latin typeface="Arial" pitchFamily="34" charset="0"/>
          <a:ea typeface="+mn-ea"/>
          <a:cs typeface="Arial" pitchFamily="34" charset="0"/>
        </a:defRPr>
      </a:lvl4pPr>
      <a:lvl5pPr marL="2057400" indent="-228600" algn="l" rtl="0" eaLnBrk="0" fontAlgn="base" hangingPunct="0">
        <a:spcBef>
          <a:spcPts val="600"/>
        </a:spcBef>
        <a:spcAft>
          <a:spcPts val="600"/>
        </a:spcAft>
        <a:buFont typeface="Arial" pitchFamily="34" charset="0"/>
        <a:buChar char="»"/>
        <a:defRPr sz="14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983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983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mn-lt"/>
              </a:defRPr>
            </a:lvl1pPr>
          </a:lstStyle>
          <a:p>
            <a:pPr>
              <a:defRPr/>
            </a:pPr>
            <a:fld id="{738D3DBE-D12E-432D-A873-D22171DD3207}" type="datetimeFigureOut">
              <a:rPr lang="en-US"/>
              <a:pPr>
                <a:defRPr/>
              </a:pPr>
              <a:t>6/17/2011</a:t>
            </a:fld>
            <a:endParaRPr lang="en-US"/>
          </a:p>
        </p:txBody>
      </p:sp>
      <p:sp>
        <p:nvSpPr>
          <p:cNvPr id="983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pPr>
              <a:defRPr/>
            </a:pPr>
            <a:endParaRPr lang="en-US"/>
          </a:p>
        </p:txBody>
      </p:sp>
      <p:sp>
        <p:nvSpPr>
          <p:cNvPr id="983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pPr>
              <a:defRPr/>
            </a:pPr>
            <a:fld id="{741D6C42-271B-4D1A-8DFC-163C45FEEE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pitchFamily="34" charset="0"/>
        </a:defRPr>
      </a:lvl2pPr>
      <a:lvl3pPr algn="l" rtl="0" eaLnBrk="0" fontAlgn="base" hangingPunct="0">
        <a:spcBef>
          <a:spcPct val="0"/>
        </a:spcBef>
        <a:spcAft>
          <a:spcPct val="0"/>
        </a:spcAft>
        <a:defRPr sz="3800">
          <a:solidFill>
            <a:schemeClr val="tx2"/>
          </a:solidFill>
          <a:latin typeface="Verdana" pitchFamily="34" charset="0"/>
          <a:cs typeface="Arial" pitchFamily="34" charset="0"/>
        </a:defRPr>
      </a:lvl3pPr>
      <a:lvl4pPr algn="l" rtl="0" eaLnBrk="0" fontAlgn="base" hangingPunct="0">
        <a:spcBef>
          <a:spcPct val="0"/>
        </a:spcBef>
        <a:spcAft>
          <a:spcPct val="0"/>
        </a:spcAft>
        <a:defRPr sz="3800">
          <a:solidFill>
            <a:schemeClr val="tx2"/>
          </a:solidFill>
          <a:latin typeface="Verdana" pitchFamily="34" charset="0"/>
          <a:cs typeface="Arial" pitchFamily="34" charset="0"/>
        </a:defRPr>
      </a:lvl4pPr>
      <a:lvl5pPr algn="l" rtl="0"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0" fontAlgn="base">
        <a:spcBef>
          <a:spcPct val="0"/>
        </a:spcBef>
        <a:spcAft>
          <a:spcPct val="0"/>
        </a:spcAft>
        <a:defRPr sz="3800">
          <a:solidFill>
            <a:schemeClr val="tx2"/>
          </a:solidFill>
          <a:latin typeface="Verdana" pitchFamily="34" charset="0"/>
          <a:cs typeface="Arial" pitchFamily="34" charset="0"/>
        </a:defRPr>
      </a:lvl6pPr>
      <a:lvl7pPr marL="914400" algn="l" rtl="0" fontAlgn="base">
        <a:spcBef>
          <a:spcPct val="0"/>
        </a:spcBef>
        <a:spcAft>
          <a:spcPct val="0"/>
        </a:spcAft>
        <a:defRPr sz="3800">
          <a:solidFill>
            <a:schemeClr val="tx2"/>
          </a:solidFill>
          <a:latin typeface="Verdana" pitchFamily="34" charset="0"/>
          <a:cs typeface="Arial" pitchFamily="34" charset="0"/>
        </a:defRPr>
      </a:lvl7pPr>
      <a:lvl8pPr marL="1371600" algn="l" rtl="0" fontAlgn="base">
        <a:spcBef>
          <a:spcPct val="0"/>
        </a:spcBef>
        <a:spcAft>
          <a:spcPct val="0"/>
        </a:spcAft>
        <a:defRPr sz="3800">
          <a:solidFill>
            <a:schemeClr val="tx2"/>
          </a:solidFill>
          <a:latin typeface="Verdana" pitchFamily="34" charset="0"/>
          <a:cs typeface="Arial" pitchFamily="34" charset="0"/>
        </a:defRPr>
      </a:lvl8pPr>
      <a:lvl9pPr marL="1828800" algn="l" rtl="0"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file:///F:\TDG\hybrid%20and%20cogeneration.pp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0"/>
            <a:ext cx="7131050" cy="1079500"/>
          </a:xfrm>
        </p:spPr>
        <p:txBody>
          <a:bodyPr>
            <a:noAutofit/>
          </a:bodyPr>
          <a:lstStyle/>
          <a:p>
            <a:pPr eaLnBrk="1" hangingPunct="1">
              <a:defRPr/>
            </a:pPr>
            <a:r>
              <a:rPr lang="en-GB" sz="3200" b="1" smtClean="0">
                <a:solidFill>
                  <a:srgbClr val="002060"/>
                </a:solidFill>
                <a:effectLst>
                  <a:outerShdw blurRad="38100" dist="38100" dir="2700000" algn="tl">
                    <a:srgbClr val="C0C0C0"/>
                  </a:outerShdw>
                </a:effectLst>
              </a:rPr>
              <a:t>STATUS OF WIND DEVELOPMENT in the PHILIPPINES</a:t>
            </a:r>
          </a:p>
        </p:txBody>
      </p:sp>
      <p:sp>
        <p:nvSpPr>
          <p:cNvPr id="3" name="Subtitle 2"/>
          <p:cNvSpPr>
            <a:spLocks noGrp="1"/>
          </p:cNvSpPr>
          <p:nvPr>
            <p:ph type="subTitle" idx="1"/>
          </p:nvPr>
        </p:nvSpPr>
        <p:spPr>
          <a:xfrm>
            <a:off x="2209800" y="5791200"/>
            <a:ext cx="6400800" cy="647700"/>
          </a:xfrm>
        </p:spPr>
        <p:txBody>
          <a:bodyPr>
            <a:normAutofit fontScale="92500" lnSpcReduction="10000"/>
          </a:bodyPr>
          <a:lstStyle/>
          <a:p>
            <a:pPr eaLnBrk="1" hangingPunct="1">
              <a:defRPr/>
            </a:pPr>
            <a:r>
              <a:rPr lang="en-GB" b="1" smtClean="0">
                <a:solidFill>
                  <a:schemeClr val="tx1"/>
                </a:solidFill>
                <a:effectLst>
                  <a:outerShdw blurRad="38100" dist="38100" dir="2700000" algn="tl">
                    <a:srgbClr val="C0C0C0"/>
                  </a:outerShdw>
                </a:effectLst>
              </a:rPr>
              <a:t>JOSE M. LAYUG, JR.                                                   Undersecretary</a:t>
            </a:r>
          </a:p>
          <a:p>
            <a:pPr eaLnBrk="1" hangingPunct="1">
              <a:defRPr/>
            </a:pPr>
            <a:endParaRPr lang="en-GB" b="1" smtClean="0">
              <a:solidFill>
                <a:schemeClr val="tx1"/>
              </a:solidFill>
              <a:effectLst>
                <a:outerShdw blurRad="38100" dist="38100" dir="2700000" algn="tl">
                  <a:srgbClr val="C0C0C0"/>
                </a:outerShdw>
              </a:effectLst>
            </a:endParaRPr>
          </a:p>
        </p:txBody>
      </p:sp>
      <p:pic>
        <p:nvPicPr>
          <p:cNvPr id="6" name="Picture 5" descr="DOE logo 1200 Res"/>
          <p:cNvPicPr>
            <a:picLocks noChangeAspect="1" noChangeArrowheads="1"/>
          </p:cNvPicPr>
          <p:nvPr/>
        </p:nvPicPr>
        <p:blipFill>
          <a:blip r:embed="rId3" cstate="print"/>
          <a:srcRect/>
          <a:stretch>
            <a:fillRect/>
          </a:stretch>
        </p:blipFill>
        <p:spPr bwMode="auto">
          <a:xfrm>
            <a:off x="4135334" y="5645033"/>
            <a:ext cx="931349" cy="1095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idx="4294967295"/>
          </p:nvPr>
        </p:nvSpPr>
        <p:spPr>
          <a:xfrm>
            <a:off x="0" y="228600"/>
            <a:ext cx="9144000" cy="1417638"/>
          </a:xfrm>
        </p:spPr>
        <p:txBody>
          <a:bodyPr lIns="91397" tIns="45698" rIns="91397" bIns="45698" anchorCtr="1"/>
          <a:lstStyle/>
          <a:p>
            <a:pPr algn="ctr" eaLnBrk="1" hangingPunct="1">
              <a:defRPr/>
            </a:pPr>
            <a:r>
              <a:rPr lang="en-US" sz="3200" b="1" smtClean="0">
                <a:solidFill>
                  <a:srgbClr val="FF0000"/>
                </a:solidFill>
                <a:effectLst>
                  <a:outerShdw blurRad="38100" dist="38100" dir="2700000" algn="tl">
                    <a:srgbClr val="C0C0C0"/>
                  </a:outerShdw>
                </a:effectLst>
              </a:rPr>
              <a:t>REPUBLIC ACT 9513</a:t>
            </a:r>
            <a:br>
              <a:rPr lang="en-US" sz="3200" b="1" smtClean="0">
                <a:solidFill>
                  <a:srgbClr val="FF0000"/>
                </a:solidFill>
                <a:effectLst>
                  <a:outerShdw blurRad="38100" dist="38100" dir="2700000" algn="tl">
                    <a:srgbClr val="C0C0C0"/>
                  </a:outerShdw>
                </a:effectLst>
              </a:rPr>
            </a:br>
            <a:r>
              <a:rPr lang="en-US" b="1" smtClean="0">
                <a:solidFill>
                  <a:srgbClr val="FF0000"/>
                </a:solidFill>
                <a:effectLst>
                  <a:outerShdw blurRad="38100" dist="38100" dir="2700000" algn="tl">
                    <a:srgbClr val="C0C0C0"/>
                  </a:outerShdw>
                </a:effectLst>
              </a:rPr>
              <a:t>Renewable Energy Act of 2008</a:t>
            </a:r>
          </a:p>
        </p:txBody>
      </p:sp>
      <p:sp>
        <p:nvSpPr>
          <p:cNvPr id="998403" name="Rectangle 3"/>
          <p:cNvSpPr>
            <a:spLocks noGrp="1" noChangeArrowheads="1"/>
          </p:cNvSpPr>
          <p:nvPr>
            <p:ph type="body" idx="4294967295"/>
          </p:nvPr>
        </p:nvSpPr>
        <p:spPr>
          <a:xfrm>
            <a:off x="228600" y="1600200"/>
            <a:ext cx="8658225" cy="1381125"/>
          </a:xfrm>
        </p:spPr>
        <p:txBody>
          <a:bodyPr lIns="91397" tIns="45698" rIns="91397" bIns="45698"/>
          <a:lstStyle/>
          <a:p>
            <a:pPr marL="382588" indent="-382588" algn="ctr" defTabSz="1019175" eaLnBrk="1" hangingPunct="1">
              <a:lnSpc>
                <a:spcPct val="80000"/>
              </a:lnSpc>
              <a:buFont typeface="Arial" pitchFamily="34" charset="0"/>
              <a:buNone/>
              <a:defRPr/>
            </a:pPr>
            <a:r>
              <a:rPr lang="en-US" altLang="ja-JP" sz="2600" b="1" smtClean="0">
                <a:effectLst>
                  <a:outerShdw blurRad="38100" dist="38100" dir="2700000" algn="tl">
                    <a:srgbClr val="C0C0C0"/>
                  </a:outerShdw>
                </a:effectLst>
              </a:rPr>
              <a:t>AN ACT PROMOTING THE DEVELOPMENT, UTILIZATION AND COMMERCIALIZATION OF RENEWABLE ENERGY RESOURCES AND FOR OTHER PURPOSES</a:t>
            </a:r>
          </a:p>
        </p:txBody>
      </p:sp>
      <p:sp>
        <p:nvSpPr>
          <p:cNvPr id="999427" name="Rectangle 3"/>
          <p:cNvSpPr>
            <a:spLocks noChangeArrowheads="1"/>
          </p:cNvSpPr>
          <p:nvPr/>
        </p:nvSpPr>
        <p:spPr bwMode="auto">
          <a:xfrm>
            <a:off x="0" y="3124200"/>
            <a:ext cx="9144000" cy="2819400"/>
          </a:xfrm>
          <a:prstGeom prst="rect">
            <a:avLst/>
          </a:prstGeom>
          <a:noFill/>
          <a:ln w="9525">
            <a:noFill/>
            <a:miter lim="800000"/>
            <a:headEnd/>
            <a:tailEnd/>
          </a:ln>
        </p:spPr>
        <p:txBody>
          <a:bodyPr lIns="91397" tIns="45698" rIns="91397" bIns="45698"/>
          <a:lstStyle/>
          <a:p>
            <a:pPr marL="827088" lvl="1" indent="-317500" defTabSz="1019175">
              <a:spcBef>
                <a:spcPts val="600"/>
              </a:spcBef>
              <a:spcAft>
                <a:spcPts val="600"/>
              </a:spcAft>
              <a:buFont typeface="Arial" pitchFamily="34" charset="0"/>
              <a:buNone/>
              <a:defRPr/>
            </a:pPr>
            <a:r>
              <a:rPr lang="en-US" altLang="ja-JP" sz="2800" b="1">
                <a:solidFill>
                  <a:srgbClr val="FF0000"/>
                </a:solidFill>
                <a:effectLst>
                  <a:outerShdw blurRad="38100" dist="38100" dir="2700000" algn="tl">
                    <a:srgbClr val="C0C0C0"/>
                  </a:outerShdw>
                </a:effectLst>
              </a:rPr>
              <a:t>Provides the following:</a:t>
            </a:r>
            <a:r>
              <a:rPr lang="en-US" altLang="ja-JP" sz="1600">
                <a:solidFill>
                  <a:schemeClr val="accent1"/>
                </a:solidFill>
                <a:effectLst>
                  <a:outerShdw blurRad="38100" dist="38100" dir="2700000" algn="tl">
                    <a:srgbClr val="C0C0C0"/>
                  </a:outerShdw>
                </a:effectLst>
              </a:rPr>
              <a:t> </a:t>
            </a:r>
          </a:p>
          <a:p>
            <a:pPr marL="1273175" lvl="2" indent="-254000" defTabSz="1019175">
              <a:spcBef>
                <a:spcPts val="600"/>
              </a:spcBef>
              <a:spcAft>
                <a:spcPts val="600"/>
              </a:spcAft>
              <a:buFont typeface="Arial" pitchFamily="34" charset="0"/>
              <a:buChar char="•"/>
              <a:defRPr/>
            </a:pPr>
            <a:r>
              <a:rPr lang="en-US" altLang="ja-JP" sz="4000" b="1">
                <a:effectLst>
                  <a:outerShdw blurRad="38100" dist="38100" dir="2700000" algn="tl">
                    <a:srgbClr val="C0C0C0"/>
                  </a:outerShdw>
                </a:effectLst>
              </a:rPr>
              <a:t>Fiscal incentives</a:t>
            </a:r>
          </a:p>
          <a:p>
            <a:pPr marL="1273175" lvl="2" indent="-254000" defTabSz="1019175">
              <a:spcBef>
                <a:spcPts val="600"/>
              </a:spcBef>
              <a:spcAft>
                <a:spcPts val="600"/>
              </a:spcAft>
              <a:buFont typeface="Arial" pitchFamily="34" charset="0"/>
              <a:buChar char="•"/>
              <a:defRPr/>
            </a:pPr>
            <a:r>
              <a:rPr lang="en-US" altLang="ja-JP" sz="4000" b="1">
                <a:effectLst>
                  <a:outerShdw blurRad="38100" dist="38100" dir="2700000" algn="tl">
                    <a:srgbClr val="C0C0C0"/>
                  </a:outerShdw>
                </a:effectLst>
              </a:rPr>
              <a:t>Non-fiscal incentives</a:t>
            </a:r>
          </a:p>
          <a:p>
            <a:pPr marL="1273175" lvl="2" indent="-254000" defTabSz="1019175">
              <a:spcBef>
                <a:spcPts val="600"/>
              </a:spcBef>
              <a:spcAft>
                <a:spcPts val="600"/>
              </a:spcAft>
              <a:buFont typeface="Arial" pitchFamily="34" charset="0"/>
              <a:buChar char="•"/>
              <a:defRPr/>
            </a:pPr>
            <a:r>
              <a:rPr lang="en-US" altLang="ja-JP" sz="4000" b="1">
                <a:effectLst>
                  <a:outerShdw blurRad="38100" dist="38100" dir="2700000" algn="tl">
                    <a:srgbClr val="C0C0C0"/>
                  </a:outerShdw>
                </a:effectLst>
              </a:rPr>
              <a:t>Institutional support</a:t>
            </a:r>
          </a:p>
          <a:p>
            <a:pPr marL="1273175" lvl="2" indent="-254000" defTabSz="1019175">
              <a:spcBef>
                <a:spcPts val="600"/>
              </a:spcBef>
              <a:spcAft>
                <a:spcPts val="600"/>
              </a:spcAft>
              <a:buFont typeface="Arial" pitchFamily="34" charset="0"/>
              <a:buChar char="•"/>
              <a:defRPr/>
            </a:pPr>
            <a:endParaRPr lang="en-US" altLang="ja-JP" sz="4000" b="1">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46" name="Group 54"/>
          <p:cNvGraphicFramePr>
            <a:graphicFrameLocks noGrp="1"/>
          </p:cNvGraphicFramePr>
          <p:nvPr/>
        </p:nvGraphicFramePr>
        <p:xfrm>
          <a:off x="636588" y="762000"/>
          <a:ext cx="7897812" cy="5532433"/>
        </p:xfrm>
        <a:graphic>
          <a:graphicData uri="http://schemas.openxmlformats.org/drawingml/2006/table">
            <a:tbl>
              <a:tblPr/>
              <a:tblGrid>
                <a:gridCol w="4087812"/>
                <a:gridCol w="3810000"/>
              </a:tblGrid>
              <a:tr h="631825">
                <a:tc>
                  <a:txBody>
                    <a:bodyPr/>
                    <a:lstStyle/>
                    <a:p>
                      <a:pPr marL="0" marR="0" lvl="0" indent="0" algn="ctr" defTabSz="914400" rtl="0" eaLnBrk="1" fontAlgn="base" latinLnBrk="0" hangingPunct="1">
                        <a:lnSpc>
                          <a:spcPct val="100000"/>
                        </a:lnSpc>
                        <a:spcBef>
                          <a:spcPct val="0"/>
                        </a:spcBef>
                        <a:spcAft>
                          <a:spcPts val="600"/>
                        </a:spcAft>
                        <a:buClrTx/>
                        <a:buSzTx/>
                        <a:buFont typeface="Arial" pitchFamily="34" charset="0"/>
                        <a:buNone/>
                        <a:tabLst/>
                      </a:pPr>
                      <a:r>
                        <a:rPr kumimoji="0" lang="en-US" sz="1600" b="1" i="0" u="none" strike="noStrike" cap="none" normalizeH="0" baseline="0" smtClean="0">
                          <a:ln>
                            <a:noFill/>
                          </a:ln>
                          <a:solidFill>
                            <a:schemeClr val="bg1"/>
                          </a:solidFill>
                          <a:effectLst>
                            <a:outerShdw blurRad="38100" dist="38100" dir="2700000" algn="tl">
                              <a:srgbClr val="000000"/>
                            </a:outerShdw>
                          </a:effectLst>
                          <a:latin typeface="Trebuchet MS" pitchFamily="34" charset="0"/>
                          <a:cs typeface="Arial" pitchFamily="34" charset="0"/>
                        </a:rPr>
                        <a:t>RE Developers (New &amp; Existing)</a:t>
                      </a:r>
                    </a:p>
                  </a:txBody>
                  <a:tcPr marL="91376" marR="91376" marT="45688" marB="45688"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600" b="1" i="0" u="none" strike="noStrike" cap="none" normalizeH="0" baseline="0" smtClean="0">
                          <a:ln>
                            <a:noFill/>
                          </a:ln>
                          <a:solidFill>
                            <a:schemeClr val="bg1"/>
                          </a:solidFill>
                          <a:effectLst>
                            <a:outerShdw blurRad="38100" dist="38100" dir="2700000" algn="tl">
                              <a:srgbClr val="000000"/>
                            </a:outerShdw>
                          </a:effectLst>
                          <a:latin typeface="Trebuchet MS" pitchFamily="34" charset="0"/>
                          <a:ea typeface="ＭＳ 明朝" pitchFamily="49" charset="-128"/>
                          <a:cs typeface="Arial" pitchFamily="34" charset="0"/>
                        </a:rPr>
                        <a:t>RE Suppliers, Fabricators,</a:t>
                      </a:r>
                    </a:p>
                    <a:p>
                      <a:pPr marL="0" marR="0" lvl="0" indent="0" algn="ctr"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600" b="1" i="0" u="none" strike="noStrike" cap="none" normalizeH="0" baseline="0" smtClean="0">
                          <a:ln>
                            <a:noFill/>
                          </a:ln>
                          <a:solidFill>
                            <a:schemeClr val="bg1"/>
                          </a:solidFill>
                          <a:effectLst>
                            <a:outerShdw blurRad="38100" dist="38100" dir="2700000" algn="tl">
                              <a:srgbClr val="000000"/>
                            </a:outerShdw>
                          </a:effectLst>
                          <a:latin typeface="Trebuchet MS" pitchFamily="34" charset="0"/>
                          <a:ea typeface="ＭＳ 明朝" pitchFamily="49" charset="-128"/>
                          <a:cs typeface="Arial" pitchFamily="34" charset="0"/>
                        </a:rPr>
                        <a:t>Manufacturers</a:t>
                      </a:r>
                      <a:r>
                        <a:rPr kumimoji="0" lang="en-US" altLang="ja-JP" sz="1600" b="1" i="0" u="none" strike="noStrike" cap="none" normalizeH="0" baseline="0" smtClean="0">
                          <a:ln>
                            <a:noFill/>
                          </a:ln>
                          <a:solidFill>
                            <a:schemeClr val="bg1"/>
                          </a:solidFill>
                          <a:effectLst>
                            <a:outerShdw blurRad="38100" dist="38100" dir="2700000" algn="tl">
                              <a:srgbClr val="000000"/>
                            </a:outerShdw>
                          </a:effectLst>
                          <a:latin typeface="Trebuchet MS" pitchFamily="34" charset="0"/>
                          <a:ea typeface="MS PGothic" pitchFamily="34" charset="-128"/>
                          <a:cs typeface="Arial" pitchFamily="34" charset="0"/>
                        </a:rPr>
                        <a:t> </a:t>
                      </a:r>
                      <a:endParaRPr kumimoji="0" lang="en-US" sz="1600" b="1" i="0" u="none" strike="noStrike" cap="none" normalizeH="0" baseline="0" smtClean="0">
                        <a:ln>
                          <a:noFill/>
                        </a:ln>
                        <a:solidFill>
                          <a:schemeClr val="bg1"/>
                        </a:solidFill>
                        <a:effectLst>
                          <a:outerShdw blurRad="38100" dist="38100" dir="2700000" algn="tl">
                            <a:srgbClr val="000000"/>
                          </a:outerShdw>
                        </a:effectLst>
                        <a:latin typeface="Trebuchet MS" pitchFamily="34" charset="0"/>
                        <a:cs typeface="Arial" pitchFamily="34" charset="0"/>
                      </a:endParaRPr>
                    </a:p>
                  </a:txBody>
                  <a:tcPr marL="91376" marR="91376" marT="45688" marB="45688"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25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7 year Income Tax Holiday (ITH)</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7 year Income Tax Holiday (ITH)</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11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10 year Duty-free Importation of RE Machinery, Equipment and Materials</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rPr>
                        <a:t>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10 year Tax and Duty-free Importation of Components, Parts and Materials</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111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1.5% Special Realty Tax Rates on Equipment and Machinery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25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7 year Net Operating Loss Carry-Over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6388">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10 % Corporate Tax Rate</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rPr>
                        <a:t> </a:t>
                      </a:r>
                      <a:r>
                        <a:rPr kumimoji="0" lang="en-US" altLang="ja-JP" sz="1400" b="1" i="0" u="none" strike="noStrike" cap="none" normalizeH="0" baseline="0" smtClean="0">
                          <a:ln>
                            <a:noFill/>
                          </a:ln>
                          <a:solidFill>
                            <a:schemeClr val="bg1"/>
                          </a:solidFill>
                          <a:effectLst/>
                          <a:latin typeface="Trebuchet MS" pitchFamily="34" charset="0"/>
                          <a:ea typeface="MS PGothic" pitchFamily="34" charset="-128"/>
                          <a:cs typeface="Arial" pitchFamily="34" charset="0"/>
                        </a:rPr>
                        <a:t>after ITH           </a:t>
                      </a:r>
                      <a:endParaRPr kumimoji="0" lang="en-US" sz="1400" b="1"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25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Accelerated Depreciation</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25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Zero Percent Value-Added Tax Rate</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Zero-rated value added tax transactions</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rPr>
                        <a:t>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7363">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Cash Incentive of Renewable Energy Developers for Missionary Electrification</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rPr>
                        <a:t>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0988">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Tax Exemption of Carbon Credits</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7363">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100% Tax Credit on Domestic Capital Equipment and Services</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100% Tax Credit on Domestic Capital Components, Parts and Materials</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7975">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Exemption from the Universal Charge</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rPr>
                        <a:t>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Payment of Transmission Charge</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Char char="§"/>
                        <a:tabLst/>
                      </a:pP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1950">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ＭＳ 明朝" pitchFamily="49" charset="-128"/>
                          <a:cs typeface="Arial" pitchFamily="34" charset="0"/>
                        </a:rPr>
                        <a:t>Hybrid and Cogeneration Systems</a:t>
                      </a:r>
                      <a:r>
                        <a:rPr kumimoji="0" lang="en-US" altLang="ja-JP" sz="1400" b="0" i="0" u="none" strike="noStrike" cap="none" normalizeH="0" baseline="0" smtClean="0">
                          <a:ln>
                            <a:noFill/>
                          </a:ln>
                          <a:solidFill>
                            <a:schemeClr val="bg1"/>
                          </a:solidFill>
                          <a:effectLst/>
                          <a:latin typeface="Trebuchet MS" pitchFamily="34" charset="0"/>
                          <a:ea typeface="MS PGothic" pitchFamily="34" charset="-128"/>
                          <a:cs typeface="Arial" pitchFamily="34" charset="0"/>
                          <a:hlinkClick r:id="rId3" action="ppaction://hlinkpres?slideindex=1&amp;slidetitle="/>
                        </a:rPr>
                        <a:t> </a:t>
                      </a:r>
                      <a:endParaRPr kumimoji="0" lang="en-US" sz="1400" b="0"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ts val="600"/>
                        </a:spcAft>
                        <a:buClrTx/>
                        <a:buSzTx/>
                        <a:buFont typeface="Arial" pitchFamily="34" charset="0"/>
                        <a:buNone/>
                        <a:tabLst/>
                      </a:pPr>
                      <a:r>
                        <a:rPr kumimoji="0" lang="en-US" altLang="ja-JP" sz="1400" b="1" i="0" u="none" strike="noStrike" cap="none" normalizeH="0" baseline="0" smtClean="0">
                          <a:ln>
                            <a:noFill/>
                          </a:ln>
                          <a:solidFill>
                            <a:schemeClr val="bg1"/>
                          </a:solidFill>
                          <a:effectLst/>
                          <a:latin typeface="Trebuchet MS" pitchFamily="34" charset="0"/>
                          <a:ea typeface="MS PGothic" pitchFamily="34" charset="-128"/>
                          <a:cs typeface="Arial" pitchFamily="34" charset="0"/>
                        </a:rPr>
                        <a:t>Financial Assistance program</a:t>
                      </a:r>
                      <a:endParaRPr kumimoji="0" lang="en-US" sz="1400" b="1" i="0" u="none" strike="noStrike" cap="none" normalizeH="0" baseline="0" smtClean="0">
                        <a:ln>
                          <a:noFill/>
                        </a:ln>
                        <a:solidFill>
                          <a:schemeClr val="bg1"/>
                        </a:solidFill>
                        <a:effectLst/>
                        <a:latin typeface="Trebuchet MS" pitchFamily="34" charset="0"/>
                        <a:cs typeface="Arial" pitchFamily="34" charset="0"/>
                      </a:endParaRPr>
                    </a:p>
                  </a:txBody>
                  <a:tcPr marL="91376" marR="91376" marT="45688" marB="4568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9441" name="Title 1"/>
          <p:cNvSpPr>
            <a:spLocks/>
          </p:cNvSpPr>
          <p:nvPr/>
        </p:nvSpPr>
        <p:spPr bwMode="auto">
          <a:xfrm>
            <a:off x="0" y="-304800"/>
            <a:ext cx="9144000" cy="1600200"/>
          </a:xfrm>
          <a:prstGeom prst="rect">
            <a:avLst/>
          </a:prstGeom>
          <a:noFill/>
          <a:ln w="9525">
            <a:noFill/>
            <a:miter lim="800000"/>
            <a:headEnd/>
            <a:tailEnd/>
          </a:ln>
        </p:spPr>
        <p:txBody>
          <a:bodyPr anchor="ctr"/>
          <a:lstStyle/>
          <a:p>
            <a:pPr algn="ctr">
              <a:defRPr/>
            </a:pPr>
            <a:r>
              <a:rPr lang="en-US" sz="3200" b="1">
                <a:effectLst>
                  <a:outerShdw blurRad="38100" dist="38100" dir="2700000" algn="tl">
                    <a:srgbClr val="C0C0C0"/>
                  </a:outerShdw>
                </a:effectLst>
              </a:rPr>
              <a:t>FISCAL INCENTIVES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body" idx="4294967295"/>
          </p:nvPr>
        </p:nvSpPr>
        <p:spPr>
          <a:xfrm>
            <a:off x="457200" y="1524000"/>
            <a:ext cx="8229600" cy="2362200"/>
          </a:xfrm>
        </p:spPr>
        <p:txBody>
          <a:bodyPr lIns="91397" tIns="45698" rIns="91397" bIns="45698"/>
          <a:lstStyle/>
          <a:p>
            <a:pPr marL="609600" indent="-609600" eaLnBrk="1" hangingPunct="1">
              <a:lnSpc>
                <a:spcPct val="90000"/>
              </a:lnSpc>
              <a:defRPr/>
            </a:pPr>
            <a:r>
              <a:rPr lang="en-US" altLang="ja-JP" sz="2800" b="1" smtClean="0">
                <a:solidFill>
                  <a:srgbClr val="FF0000"/>
                </a:solidFill>
                <a:effectLst>
                  <a:outerShdw blurRad="38100" dist="38100" dir="2700000" algn="tl">
                    <a:srgbClr val="C0C0C0"/>
                  </a:outerShdw>
                </a:effectLst>
                <a:latin typeface="Trebuchet MS" pitchFamily="34" charset="0"/>
              </a:rPr>
              <a:t>Renewable Portfolio Standard (RPS)</a:t>
            </a:r>
            <a:r>
              <a:rPr lang="en-US" altLang="ja-JP" sz="3400" smtClean="0">
                <a:solidFill>
                  <a:srgbClr val="FF0000"/>
                </a:solidFill>
                <a:effectLst>
                  <a:outerShdw blurRad="38100" dist="38100" dir="2700000" algn="tl">
                    <a:srgbClr val="C0C0C0"/>
                  </a:outerShdw>
                </a:effectLst>
                <a:latin typeface="Trebuchet MS" pitchFamily="34" charset="0"/>
              </a:rPr>
              <a:t> </a:t>
            </a:r>
            <a:endParaRPr lang="en-US" altLang="ja-JP" sz="2400" smtClean="0">
              <a:solidFill>
                <a:srgbClr val="FF0000"/>
              </a:solidFill>
              <a:effectLst>
                <a:outerShdw blurRad="38100" dist="38100" dir="2700000" algn="tl">
                  <a:srgbClr val="C0C0C0"/>
                </a:outerShdw>
              </a:effectLst>
              <a:latin typeface="Trebuchet MS" pitchFamily="34" charset="0"/>
            </a:endParaRPr>
          </a:p>
          <a:p>
            <a:pPr marL="609600" indent="-609600" eaLnBrk="1" hangingPunct="1">
              <a:lnSpc>
                <a:spcPct val="90000"/>
              </a:lnSpc>
              <a:buFont typeface="Arial" pitchFamily="34" charset="0"/>
              <a:buNone/>
              <a:defRPr/>
            </a:pPr>
            <a:endParaRPr lang="en-US" altLang="ja-JP" sz="1000" smtClean="0">
              <a:solidFill>
                <a:srgbClr val="FF0000"/>
              </a:solidFill>
              <a:effectLst>
                <a:outerShdw blurRad="38100" dist="38100" dir="2700000" algn="tl">
                  <a:srgbClr val="C0C0C0"/>
                </a:outerShdw>
              </a:effectLst>
              <a:latin typeface="Trebuchet MS" pitchFamily="34" charset="0"/>
            </a:endParaRPr>
          </a:p>
          <a:p>
            <a:pPr marL="990600" lvl="1" indent="-534988" eaLnBrk="1" hangingPunct="1">
              <a:lnSpc>
                <a:spcPct val="90000"/>
              </a:lnSpc>
              <a:spcBef>
                <a:spcPct val="50000"/>
              </a:spcBef>
              <a:buFont typeface="Wingdings" pitchFamily="2" charset="2"/>
              <a:buChar char="§"/>
              <a:defRPr/>
            </a:pPr>
            <a:r>
              <a:rPr lang="en-US" sz="2000" b="1" smtClean="0">
                <a:solidFill>
                  <a:schemeClr val="tx1"/>
                </a:solidFill>
              </a:rPr>
              <a:t>refers to a market-based policy that requires electricity suppliers to source an agreed portion of their energy supply from eligible RE resources;</a:t>
            </a:r>
          </a:p>
          <a:p>
            <a:pPr marL="990600" lvl="1" indent="-534988" eaLnBrk="1" hangingPunct="1">
              <a:lnSpc>
                <a:spcPct val="90000"/>
              </a:lnSpc>
              <a:spcBef>
                <a:spcPct val="50000"/>
              </a:spcBef>
              <a:buFont typeface="Wingdings" pitchFamily="2" charset="2"/>
              <a:buChar char="§"/>
              <a:defRPr/>
            </a:pPr>
            <a:endParaRPr lang="en-US" sz="2400" b="1" smtClean="0">
              <a:solidFill>
                <a:schemeClr val="tx1"/>
              </a:solidFill>
              <a:latin typeface="Trebuchet MS" pitchFamily="34" charset="0"/>
            </a:endParaRPr>
          </a:p>
          <a:p>
            <a:pPr marL="990600" lvl="1" indent="-534988" eaLnBrk="1" hangingPunct="1">
              <a:lnSpc>
                <a:spcPct val="90000"/>
              </a:lnSpc>
              <a:spcBef>
                <a:spcPct val="50000"/>
              </a:spcBef>
              <a:buFont typeface="Arial" pitchFamily="34" charset="0"/>
              <a:buNone/>
              <a:defRPr/>
            </a:pPr>
            <a:endParaRPr lang="en-US" sz="800" smtClean="0">
              <a:solidFill>
                <a:schemeClr val="tx1"/>
              </a:solidFill>
              <a:effectLst>
                <a:outerShdw blurRad="38100" dist="38100" dir="2700000" algn="tl">
                  <a:srgbClr val="C0C0C0"/>
                </a:outerShdw>
              </a:effectLst>
              <a:latin typeface="Trebuchet MS" pitchFamily="34" charset="0"/>
            </a:endParaRPr>
          </a:p>
        </p:txBody>
      </p:sp>
      <p:sp>
        <p:nvSpPr>
          <p:cNvPr id="1008645" name="Text Box 5"/>
          <p:cNvSpPr txBox="1">
            <a:spLocks noChangeArrowheads="1"/>
          </p:cNvSpPr>
          <p:nvPr/>
        </p:nvSpPr>
        <p:spPr bwMode="auto">
          <a:xfrm>
            <a:off x="0" y="533400"/>
            <a:ext cx="9144000" cy="752475"/>
          </a:xfrm>
          <a:prstGeom prst="rect">
            <a:avLst/>
          </a:prstGeom>
          <a:noFill/>
          <a:ln w="9525">
            <a:noFill/>
            <a:miter lim="800000"/>
            <a:headEnd/>
            <a:tailEnd/>
          </a:ln>
        </p:spPr>
        <p:txBody>
          <a:bodyPr lIns="82012" tIns="41005" rIns="82012" bIns="41005">
            <a:spAutoFit/>
          </a:bodyPr>
          <a:lstStyle/>
          <a:p>
            <a:pPr algn="ctr">
              <a:spcBef>
                <a:spcPct val="50000"/>
              </a:spcBef>
              <a:defRPr/>
            </a:pPr>
            <a:r>
              <a:rPr lang="en-US" sz="4400" b="1">
                <a:effectLst>
                  <a:outerShdw blurRad="38100" dist="38100" dir="2700000" algn="tl">
                    <a:srgbClr val="C0C0C0"/>
                  </a:outerShdw>
                </a:effectLst>
                <a:latin typeface="Trebuchet MS" pitchFamily="34" charset="0"/>
              </a:rPr>
              <a:t>NON-FISCAL INCENTIVES </a:t>
            </a:r>
          </a:p>
        </p:txBody>
      </p:sp>
      <p:sp>
        <p:nvSpPr>
          <p:cNvPr id="1008646" name="Rectangle 6"/>
          <p:cNvSpPr>
            <a:spLocks noChangeArrowheads="1"/>
          </p:cNvSpPr>
          <p:nvPr/>
        </p:nvSpPr>
        <p:spPr bwMode="auto">
          <a:xfrm>
            <a:off x="457200" y="3962400"/>
            <a:ext cx="8686800" cy="1905000"/>
          </a:xfrm>
          <a:prstGeom prst="rect">
            <a:avLst/>
          </a:prstGeom>
          <a:noFill/>
          <a:ln w="9525">
            <a:noFill/>
            <a:miter lim="800000"/>
            <a:headEnd/>
            <a:tailEnd/>
          </a:ln>
        </p:spPr>
        <p:txBody>
          <a:bodyPr lIns="91407" tIns="45704" rIns="91407" bIns="45704"/>
          <a:lstStyle/>
          <a:p>
            <a:pPr marL="547688" indent="-547688" defTabSz="820738">
              <a:spcBef>
                <a:spcPct val="20000"/>
              </a:spcBef>
              <a:buClr>
                <a:srgbClr val="FF0000"/>
              </a:buClr>
              <a:buFontTx/>
              <a:buChar char="•"/>
              <a:defRPr/>
            </a:pPr>
            <a:r>
              <a:rPr lang="en-US" altLang="ja-JP" sz="2800" b="1">
                <a:solidFill>
                  <a:srgbClr val="FF0000"/>
                </a:solidFill>
                <a:effectLst>
                  <a:outerShdw blurRad="38100" dist="38100" dir="2700000" algn="tl">
                    <a:srgbClr val="C0C0C0"/>
                  </a:outerShdw>
                </a:effectLst>
                <a:latin typeface="Trebuchet MS" pitchFamily="34" charset="0"/>
              </a:rPr>
              <a:t>Feed-In Tariff System</a:t>
            </a:r>
            <a:r>
              <a:rPr lang="en-US" altLang="ja-JP" sz="2000">
                <a:effectLst>
                  <a:outerShdw blurRad="38100" dist="38100" dir="2700000" algn="tl">
                    <a:srgbClr val="C0C0C0"/>
                  </a:outerShdw>
                </a:effectLst>
                <a:latin typeface="Trebuchet MS" pitchFamily="34" charset="0"/>
              </a:rPr>
              <a:t> </a:t>
            </a:r>
          </a:p>
          <a:p>
            <a:pPr marL="547688" indent="-547688" defTabSz="820738">
              <a:spcBef>
                <a:spcPct val="20000"/>
              </a:spcBef>
              <a:buClr>
                <a:schemeClr val="hlink"/>
              </a:buClr>
              <a:buSzPct val="60000"/>
              <a:buFont typeface="Wingdings" pitchFamily="2" charset="2"/>
              <a:buNone/>
              <a:defRPr/>
            </a:pPr>
            <a:endParaRPr lang="en-US" altLang="ja-JP" sz="500">
              <a:effectLst>
                <a:outerShdw blurRad="38100" dist="38100" dir="2700000" algn="tl">
                  <a:srgbClr val="C0C0C0"/>
                </a:outerShdw>
              </a:effectLst>
              <a:latin typeface="Trebuchet MS" pitchFamily="34" charset="0"/>
            </a:endParaRPr>
          </a:p>
          <a:p>
            <a:pPr marL="889000" lvl="1" indent="-479425" defTabSz="820738">
              <a:spcBef>
                <a:spcPct val="20000"/>
              </a:spcBef>
              <a:buClr>
                <a:schemeClr val="tx1"/>
              </a:buClr>
              <a:buFontTx/>
              <a:buChar char="•"/>
              <a:defRPr/>
            </a:pPr>
            <a:r>
              <a:rPr lang="en-US" altLang="ja-JP" sz="2000" b="1">
                <a:effectLst>
                  <a:outerShdw blurRad="38100" dist="38100" dir="2700000" algn="tl">
                    <a:srgbClr val="C0C0C0"/>
                  </a:outerShdw>
                </a:effectLst>
                <a:latin typeface="Trebuchet MS" pitchFamily="34" charset="0"/>
              </a:rPr>
              <a:t>refers to price premium for the wind, solar, ocean, run-of-river hydropower and biomass generated electricity</a:t>
            </a:r>
            <a:r>
              <a:rPr lang="en-US" altLang="ja-JP" sz="2000" b="1">
                <a:effectLst>
                  <a:outerShdw blurRad="38100" dist="38100" dir="2700000" algn="tl">
                    <a:srgbClr val="C0C0C0"/>
                  </a:outerShdw>
                </a:effectLst>
                <a:latin typeface="Trebuchet MS" pitchFamily="34" charset="0"/>
                <a:ea typeface="ＭＳ 明朝" pitchFamily="49" charset="-128"/>
              </a:rPr>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ChangeArrowheads="1"/>
          </p:cNvSpPr>
          <p:nvPr>
            <p:ph type="body" idx="4294967295"/>
          </p:nvPr>
        </p:nvSpPr>
        <p:spPr>
          <a:xfrm>
            <a:off x="457200" y="1447800"/>
            <a:ext cx="8229600" cy="4876800"/>
          </a:xfrm>
        </p:spPr>
        <p:txBody>
          <a:bodyPr lIns="91397" tIns="45698" rIns="91397" bIns="45698"/>
          <a:lstStyle/>
          <a:p>
            <a:pPr marL="382588" indent="-382588" defTabSz="1019175" eaLnBrk="1" hangingPunct="1">
              <a:lnSpc>
                <a:spcPct val="80000"/>
              </a:lnSpc>
              <a:defRPr/>
            </a:pPr>
            <a:r>
              <a:rPr lang="en-US" altLang="ja-JP" sz="2800" b="1" smtClean="0">
                <a:solidFill>
                  <a:srgbClr val="FF0000"/>
                </a:solidFill>
                <a:effectLst>
                  <a:outerShdw blurRad="38100" dist="38100" dir="2700000" algn="tl">
                    <a:srgbClr val="C0C0C0"/>
                  </a:outerShdw>
                </a:effectLst>
                <a:latin typeface="Trebuchet MS" pitchFamily="34" charset="0"/>
              </a:rPr>
              <a:t>Green Energy Option</a:t>
            </a:r>
          </a:p>
          <a:p>
            <a:pPr marL="382588" indent="-382588" defTabSz="1019175" eaLnBrk="1" hangingPunct="1">
              <a:lnSpc>
                <a:spcPct val="80000"/>
              </a:lnSpc>
              <a:buFont typeface="Arial" pitchFamily="34" charset="0"/>
              <a:buNone/>
              <a:defRPr/>
            </a:pPr>
            <a:endParaRPr lang="en-US" altLang="ja-JP" sz="2800" smtClean="0">
              <a:effectLst>
                <a:outerShdw blurRad="38100" dist="38100" dir="2700000" algn="tl">
                  <a:srgbClr val="C0C0C0"/>
                </a:outerShdw>
              </a:effectLst>
              <a:latin typeface="Palatino Linotype" pitchFamily="18" charset="0"/>
            </a:endParaRPr>
          </a:p>
          <a:p>
            <a:pPr marL="827088" lvl="1" indent="-317500" algn="just" defTabSz="1019175" eaLnBrk="1" hangingPunct="1">
              <a:lnSpc>
                <a:spcPct val="80000"/>
              </a:lnSpc>
              <a:buFontTx/>
              <a:buChar char="•"/>
              <a:defRPr/>
            </a:pPr>
            <a:r>
              <a:rPr lang="en-US" altLang="ja-JP" sz="2000" b="1" smtClean="0">
                <a:solidFill>
                  <a:schemeClr val="tx1"/>
                </a:solidFill>
                <a:effectLst>
                  <a:outerShdw blurRad="38100" dist="38100" dir="2700000" algn="tl">
                    <a:srgbClr val="C0C0C0"/>
                  </a:outerShdw>
                </a:effectLst>
                <a:latin typeface="Trebuchet MS" pitchFamily="34" charset="0"/>
              </a:rPr>
              <a:t>to establish a program which provides the end-users the option to choose RE resources as their sources of energy;</a:t>
            </a:r>
          </a:p>
          <a:p>
            <a:pPr marL="1273175" lvl="2" indent="-254000" algn="just" defTabSz="1019175" eaLnBrk="1" hangingPunct="1">
              <a:lnSpc>
                <a:spcPct val="80000"/>
              </a:lnSpc>
              <a:buFont typeface="Arial" pitchFamily="34" charset="0"/>
              <a:buNone/>
              <a:defRPr/>
            </a:pPr>
            <a:endParaRPr lang="en-US" altLang="ja-JP" sz="2000" b="1" smtClean="0">
              <a:solidFill>
                <a:schemeClr val="tx1"/>
              </a:solidFill>
              <a:effectLst>
                <a:outerShdw blurRad="38100" dist="38100" dir="2700000" algn="tl">
                  <a:srgbClr val="C0C0C0"/>
                </a:outerShdw>
              </a:effectLst>
              <a:latin typeface="Trebuchet MS" pitchFamily="34" charset="0"/>
            </a:endParaRPr>
          </a:p>
          <a:p>
            <a:pPr marL="1273175" lvl="2" indent="-254000" algn="just" defTabSz="1019175" eaLnBrk="1" hangingPunct="1">
              <a:lnSpc>
                <a:spcPct val="80000"/>
              </a:lnSpc>
              <a:buFont typeface="Arial" pitchFamily="34" charset="0"/>
              <a:buNone/>
              <a:defRPr/>
            </a:pPr>
            <a:endParaRPr lang="en-US" altLang="ja-JP" sz="1400" smtClean="0">
              <a:effectLst>
                <a:outerShdw blurRad="38100" dist="38100" dir="2700000" algn="tl">
                  <a:srgbClr val="C0C0C0"/>
                </a:outerShdw>
              </a:effectLst>
              <a:latin typeface="Trebuchet MS" pitchFamily="34" charset="0"/>
            </a:endParaRPr>
          </a:p>
        </p:txBody>
      </p:sp>
      <p:sp>
        <p:nvSpPr>
          <p:cNvPr id="1009670" name="Rectangle 6"/>
          <p:cNvSpPr>
            <a:spLocks noChangeArrowheads="1"/>
          </p:cNvSpPr>
          <p:nvPr/>
        </p:nvSpPr>
        <p:spPr bwMode="auto">
          <a:xfrm>
            <a:off x="415925" y="3495675"/>
            <a:ext cx="8228013" cy="2192338"/>
          </a:xfrm>
          <a:prstGeom prst="rect">
            <a:avLst/>
          </a:prstGeom>
          <a:noFill/>
          <a:ln w="9525">
            <a:noFill/>
            <a:miter lim="800000"/>
            <a:headEnd/>
            <a:tailEnd/>
          </a:ln>
        </p:spPr>
        <p:txBody>
          <a:bodyPr lIns="91365" tIns="45683" rIns="91365" bIns="45683"/>
          <a:lstStyle/>
          <a:p>
            <a:pPr marL="365125" indent="-365125" defTabSz="820738">
              <a:lnSpc>
                <a:spcPct val="90000"/>
              </a:lnSpc>
              <a:spcBef>
                <a:spcPct val="20000"/>
              </a:spcBef>
              <a:buClr>
                <a:srgbClr val="FF0000"/>
              </a:buClr>
              <a:buFontTx/>
              <a:buChar char="•"/>
              <a:defRPr/>
            </a:pPr>
            <a:r>
              <a:rPr lang="en-US" altLang="ja-JP" sz="2900" b="1">
                <a:solidFill>
                  <a:srgbClr val="FF0000"/>
                </a:solidFill>
                <a:effectLst>
                  <a:outerShdw blurRad="38100" dist="38100" dir="2700000" algn="tl">
                    <a:srgbClr val="C0C0C0"/>
                  </a:outerShdw>
                </a:effectLst>
                <a:latin typeface="Trebuchet MS" pitchFamily="34" charset="0"/>
              </a:rPr>
              <a:t>Net Metering for Renewable Energy</a:t>
            </a:r>
            <a:r>
              <a:rPr lang="en-US" altLang="ja-JP" sz="2900" b="1">
                <a:effectLst>
                  <a:outerShdw blurRad="38100" dist="38100" dir="2700000" algn="tl">
                    <a:srgbClr val="C0C0C0"/>
                  </a:outerShdw>
                </a:effectLst>
                <a:latin typeface="Trebuchet MS" pitchFamily="34" charset="0"/>
              </a:rPr>
              <a:t> </a:t>
            </a:r>
            <a:endParaRPr lang="en-US" altLang="ja-JP" sz="2200" b="1">
              <a:effectLst>
                <a:outerShdw blurRad="38100" dist="38100" dir="2700000" algn="tl">
                  <a:srgbClr val="C0C0C0"/>
                </a:outerShdw>
              </a:effectLst>
              <a:latin typeface="Trebuchet MS" pitchFamily="34" charset="0"/>
            </a:endParaRPr>
          </a:p>
          <a:p>
            <a:pPr marL="715963" lvl="1" indent="-249238" algn="just" defTabSz="820738">
              <a:lnSpc>
                <a:spcPct val="90000"/>
              </a:lnSpc>
              <a:spcBef>
                <a:spcPct val="20000"/>
              </a:spcBef>
              <a:buClr>
                <a:schemeClr val="tx1"/>
              </a:buClr>
              <a:buFontTx/>
              <a:buChar char="•"/>
              <a:defRPr/>
            </a:pPr>
            <a:r>
              <a:rPr lang="en-US" altLang="ja-JP" sz="2000" b="1">
                <a:effectLst>
                  <a:outerShdw blurRad="38100" dist="38100" dir="2700000" algn="tl">
                    <a:srgbClr val="C0C0C0"/>
                  </a:outerShdw>
                </a:effectLst>
                <a:latin typeface="Trebuchet MS" pitchFamily="34" charset="0"/>
              </a:rPr>
              <a:t>refers to a system, appropriate for distributed generation, in which a distribution grid user has a two-way connection to the grid and is only charged for his net electricity consumption and is credited for any overall contribution to the electricity grid;</a:t>
            </a:r>
          </a:p>
          <a:p>
            <a:pPr marL="715963" lvl="1" indent="-249238" algn="just" defTabSz="820738">
              <a:lnSpc>
                <a:spcPct val="90000"/>
              </a:lnSpc>
              <a:spcBef>
                <a:spcPct val="20000"/>
              </a:spcBef>
              <a:buClr>
                <a:schemeClr val="tx1"/>
              </a:buClr>
              <a:defRPr/>
            </a:pPr>
            <a:endParaRPr lang="en-GB" altLang="ja-JP" sz="2000" b="1">
              <a:effectLst>
                <a:outerShdw blurRad="38100" dist="38100" dir="2700000" algn="tl">
                  <a:srgbClr val="C0C0C0"/>
                </a:outerShdw>
              </a:effectLst>
              <a:latin typeface="Trebuchet MS" pitchFamily="34" charset="0"/>
            </a:endParaRPr>
          </a:p>
        </p:txBody>
      </p:sp>
      <p:sp>
        <p:nvSpPr>
          <p:cNvPr id="1008645" name="Text Box 5"/>
          <p:cNvSpPr txBox="1">
            <a:spLocks noChangeArrowheads="1"/>
          </p:cNvSpPr>
          <p:nvPr/>
        </p:nvSpPr>
        <p:spPr bwMode="auto">
          <a:xfrm>
            <a:off x="0" y="533400"/>
            <a:ext cx="9144000" cy="752475"/>
          </a:xfrm>
          <a:prstGeom prst="rect">
            <a:avLst/>
          </a:prstGeom>
          <a:noFill/>
          <a:ln w="9525">
            <a:noFill/>
            <a:miter lim="800000"/>
            <a:headEnd/>
            <a:tailEnd/>
          </a:ln>
        </p:spPr>
        <p:txBody>
          <a:bodyPr lIns="82012" tIns="41005" rIns="82012" bIns="41005">
            <a:spAutoFit/>
          </a:bodyPr>
          <a:lstStyle/>
          <a:p>
            <a:pPr algn="ctr">
              <a:spcBef>
                <a:spcPct val="50000"/>
              </a:spcBef>
              <a:defRPr/>
            </a:pPr>
            <a:r>
              <a:rPr lang="en-US" sz="4400" b="1">
                <a:effectLst>
                  <a:outerShdw blurRad="38100" dist="38100" dir="2700000" algn="tl">
                    <a:srgbClr val="C0C0C0"/>
                  </a:outerShdw>
                </a:effectLst>
                <a:latin typeface="Trebuchet MS" pitchFamily="34" charset="0"/>
              </a:rPr>
              <a:t>NON-FISCAL INCENTIVES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body" idx="4294967295"/>
          </p:nvPr>
        </p:nvSpPr>
        <p:spPr>
          <a:xfrm>
            <a:off x="685800" y="1600200"/>
            <a:ext cx="8458200" cy="3086100"/>
          </a:xfrm>
        </p:spPr>
        <p:txBody>
          <a:bodyPr lIns="91397" tIns="45698" rIns="91397" bIns="45698"/>
          <a:lstStyle/>
          <a:p>
            <a:pPr marL="382588" indent="-382588" defTabSz="1019175" eaLnBrk="1" hangingPunct="1">
              <a:buFont typeface="Arial" pitchFamily="34" charset="0"/>
              <a:buNone/>
              <a:defRPr/>
            </a:pPr>
            <a:endParaRPr lang="en-US" altLang="ja-JP" sz="2800" b="1" smtClean="0">
              <a:solidFill>
                <a:srgbClr val="FF0000"/>
              </a:solidFill>
              <a:effectLst>
                <a:outerShdw blurRad="38100" dist="38100" dir="2700000" algn="tl">
                  <a:srgbClr val="C0C0C0"/>
                </a:outerShdw>
              </a:effectLst>
            </a:endParaRPr>
          </a:p>
          <a:p>
            <a:pPr marL="382588" indent="-382588" defTabSz="1019175" eaLnBrk="1" hangingPunct="1">
              <a:buFont typeface="Arial" pitchFamily="34" charset="0"/>
              <a:buNone/>
              <a:defRPr/>
            </a:pPr>
            <a:endParaRPr lang="en-US" altLang="ja-JP" sz="800" b="1" smtClean="0">
              <a:solidFill>
                <a:srgbClr val="FF0000"/>
              </a:solidFill>
              <a:effectLst>
                <a:outerShdw blurRad="38100" dist="38100" dir="2700000" algn="tl">
                  <a:srgbClr val="C0C0C0"/>
                </a:outerShdw>
              </a:effectLst>
            </a:endParaRPr>
          </a:p>
          <a:p>
            <a:pPr marL="827088" lvl="1" indent="-317500" defTabSz="1019175" eaLnBrk="1" hangingPunct="1">
              <a:buClr>
                <a:schemeClr val="tx1"/>
              </a:buClr>
              <a:buFontTx/>
              <a:buChar char="•"/>
              <a:defRPr/>
            </a:pPr>
            <a:r>
              <a:rPr lang="en-US" altLang="ja-JP" b="1" smtClean="0">
                <a:solidFill>
                  <a:srgbClr val="FF0000"/>
                </a:solidFill>
                <a:effectLst>
                  <a:outerShdw blurRad="38100" dist="38100" dir="2700000" algn="tl">
                    <a:srgbClr val="C0C0C0"/>
                  </a:outerShdw>
                </a:effectLst>
              </a:rPr>
              <a:t>National Renewable Energy Board</a:t>
            </a:r>
          </a:p>
          <a:p>
            <a:pPr marL="827088" lvl="1" indent="-317500" defTabSz="1019175" eaLnBrk="1" hangingPunct="1">
              <a:buClr>
                <a:schemeClr val="tx1"/>
              </a:buClr>
              <a:buFontTx/>
              <a:buChar char="•"/>
              <a:defRPr/>
            </a:pPr>
            <a:r>
              <a:rPr lang="en-US" altLang="ja-JP" b="1" smtClean="0">
                <a:solidFill>
                  <a:srgbClr val="FF0000"/>
                </a:solidFill>
                <a:effectLst>
                  <a:outerShdw blurRad="38100" dist="38100" dir="2700000" algn="tl">
                    <a:srgbClr val="C0C0C0"/>
                  </a:outerShdw>
                </a:effectLst>
              </a:rPr>
              <a:t>Renewable Energy Management Bureau</a:t>
            </a:r>
          </a:p>
          <a:p>
            <a:pPr marL="827088" lvl="1" indent="-317500" defTabSz="1019175" eaLnBrk="1" hangingPunct="1">
              <a:buClr>
                <a:schemeClr val="tx1"/>
              </a:buClr>
              <a:buFontTx/>
              <a:buChar char="•"/>
              <a:defRPr/>
            </a:pPr>
            <a:r>
              <a:rPr lang="en-US" altLang="ja-JP" b="1" smtClean="0">
                <a:solidFill>
                  <a:srgbClr val="FF0000"/>
                </a:solidFill>
                <a:effectLst>
                  <a:outerShdw blurRad="38100" dist="38100" dir="2700000" algn="tl">
                    <a:srgbClr val="C0C0C0"/>
                  </a:outerShdw>
                </a:effectLst>
              </a:rPr>
              <a:t>RE Trust Fund</a:t>
            </a:r>
          </a:p>
          <a:p>
            <a:pPr marL="827088" lvl="1" indent="-317500" defTabSz="1019175" eaLnBrk="1" hangingPunct="1">
              <a:buClr>
                <a:schemeClr val="tx1"/>
              </a:buClr>
              <a:buFontTx/>
              <a:buChar char="•"/>
              <a:defRPr/>
            </a:pPr>
            <a:r>
              <a:rPr lang="en-US" altLang="ja-JP" b="1" smtClean="0">
                <a:solidFill>
                  <a:srgbClr val="FF0000"/>
                </a:solidFill>
                <a:effectLst>
                  <a:outerShdw blurRad="38100" dist="38100" dir="2700000" algn="tl">
                    <a:srgbClr val="C0C0C0"/>
                  </a:outerShdw>
                </a:effectLst>
              </a:rPr>
              <a:t>Financial Assistance Program</a:t>
            </a:r>
          </a:p>
        </p:txBody>
      </p:sp>
      <p:sp>
        <p:nvSpPr>
          <p:cNvPr id="1009669" name="Text Box 5"/>
          <p:cNvSpPr txBox="1">
            <a:spLocks noChangeArrowheads="1"/>
          </p:cNvSpPr>
          <p:nvPr/>
        </p:nvSpPr>
        <p:spPr bwMode="auto">
          <a:xfrm>
            <a:off x="0" y="914400"/>
            <a:ext cx="9144000" cy="814388"/>
          </a:xfrm>
          <a:prstGeom prst="rect">
            <a:avLst/>
          </a:prstGeom>
          <a:noFill/>
          <a:ln w="9525">
            <a:noFill/>
            <a:miter lim="800000"/>
            <a:headEnd/>
            <a:tailEnd/>
          </a:ln>
        </p:spPr>
        <p:txBody>
          <a:bodyPr lIns="82012" tIns="41005" rIns="82012" bIns="41005">
            <a:spAutoFit/>
          </a:bodyPr>
          <a:lstStyle/>
          <a:p>
            <a:pPr algn="ctr">
              <a:spcBef>
                <a:spcPct val="50000"/>
              </a:spcBef>
              <a:defRPr/>
            </a:pPr>
            <a:r>
              <a:rPr lang="en-US" sz="4800" b="1">
                <a:effectLst>
                  <a:outerShdw blurRad="38100" dist="38100" dir="2700000" algn="tl">
                    <a:srgbClr val="C0C0C0"/>
                  </a:outerShdw>
                </a:effectLst>
                <a:latin typeface="Trebuchet MS" pitchFamily="34" charset="0"/>
              </a:rPr>
              <a:t>INSTITUTIONAL SUPPORT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8305800" cy="5867400"/>
          </a:xfrm>
          <a:prstGeom prst="rect">
            <a:avLst/>
          </a:prstGeom>
          <a:noFill/>
          <a:ln w="9525">
            <a:noFill/>
            <a:miter lim="800000"/>
            <a:headEnd/>
            <a:tailEnd/>
          </a:ln>
        </p:spPr>
        <p:txBody>
          <a:bodyPr wrap="none" anchor="ctr"/>
          <a:lstStyle/>
          <a:p>
            <a:pPr algn="ctr" eaLnBrk="0" hangingPunct="0"/>
            <a:endParaRPr lang="en-US">
              <a:latin typeface="Tahoma" pitchFamily="34" charset="0"/>
            </a:endParaRPr>
          </a:p>
        </p:txBody>
      </p:sp>
      <p:sp>
        <p:nvSpPr>
          <p:cNvPr id="23555" name="Rectangle 3"/>
          <p:cNvSpPr>
            <a:spLocks noChangeArrowheads="1"/>
          </p:cNvSpPr>
          <p:nvPr/>
        </p:nvSpPr>
        <p:spPr bwMode="auto">
          <a:xfrm>
            <a:off x="1371600" y="2057400"/>
            <a:ext cx="7162800" cy="2362200"/>
          </a:xfrm>
          <a:prstGeom prst="rect">
            <a:avLst/>
          </a:prstGeom>
          <a:noFill/>
          <a:ln w="9525">
            <a:noFill/>
            <a:miter lim="800000"/>
            <a:headEnd/>
            <a:tailEnd/>
          </a:ln>
        </p:spPr>
        <p:txBody>
          <a:bodyPr wrap="none" anchor="ctr"/>
          <a:lstStyle/>
          <a:p>
            <a:pPr algn="ctr" eaLnBrk="0" hangingPunct="0"/>
            <a:endParaRPr lang="en-US">
              <a:solidFill>
                <a:srgbClr val="CC3300"/>
              </a:solidFill>
              <a:latin typeface="Tahoma" pitchFamily="34" charset="0"/>
            </a:endParaRPr>
          </a:p>
        </p:txBody>
      </p:sp>
      <p:sp>
        <p:nvSpPr>
          <p:cNvPr id="109572" name="Rectangle 4"/>
          <p:cNvSpPr>
            <a:spLocks noChangeArrowheads="1"/>
          </p:cNvSpPr>
          <p:nvPr/>
        </p:nvSpPr>
        <p:spPr bwMode="auto">
          <a:xfrm>
            <a:off x="457200" y="762000"/>
            <a:ext cx="8305800" cy="5105400"/>
          </a:xfrm>
          <a:prstGeom prst="rect">
            <a:avLst/>
          </a:prstGeom>
          <a:noFill/>
          <a:ln w="9525">
            <a:noFill/>
            <a:miter lim="800000"/>
            <a:headEnd/>
            <a:tailEnd/>
          </a:ln>
          <a:effectLst/>
        </p:spPr>
        <p:txBody>
          <a:bodyPr anchor="ctr"/>
          <a:lstStyle/>
          <a:p>
            <a:pPr marL="684213" indent="-684213" algn="ctr">
              <a:lnSpc>
                <a:spcPct val="95000"/>
              </a:lnSpc>
              <a:defRPr/>
            </a:pPr>
            <a:r>
              <a:rPr lang="en-US" sz="6700" b="1">
                <a:effectLst>
                  <a:outerShdw blurRad="38100" dist="38100" dir="2700000" algn="tl">
                    <a:srgbClr val="C0C0C0"/>
                  </a:outerShdw>
                </a:effectLst>
                <a:latin typeface="Trebuchet MS" pitchFamily="34" charset="0"/>
              </a:rPr>
              <a:t>STATUS OF RA 9513</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effectLst>
            <a:outerShdw dist="107763" dir="2700000" algn="ctr" rotWithShape="0">
              <a:srgbClr val="808080">
                <a:alpha val="50000"/>
              </a:srgbClr>
            </a:outerShdw>
          </a:effectLst>
        </p:spPr>
        <p:txBody>
          <a:bodyPr/>
          <a:lstStyle/>
          <a:p>
            <a:pPr eaLnBrk="1" hangingPunct="1">
              <a:defRPr/>
            </a:pPr>
            <a:r>
              <a:rPr lang="en-US" b="1" smtClean="0">
                <a:solidFill>
                  <a:srgbClr val="FFFF00"/>
                </a:solidFill>
              </a:rPr>
              <a:t> </a:t>
            </a:r>
          </a:p>
        </p:txBody>
      </p:sp>
      <p:sp>
        <p:nvSpPr>
          <p:cNvPr id="24579" name="Rectangle 3"/>
          <p:cNvSpPr>
            <a:spLocks noChangeArrowheads="1"/>
          </p:cNvSpPr>
          <p:nvPr/>
        </p:nvSpPr>
        <p:spPr bwMode="auto">
          <a:xfrm>
            <a:off x="969963" y="0"/>
            <a:ext cx="6996112" cy="1139825"/>
          </a:xfrm>
          <a:prstGeom prst="rect">
            <a:avLst/>
          </a:prstGeom>
          <a:noFill/>
          <a:ln w="9525">
            <a:noFill/>
            <a:miter lim="800000"/>
            <a:headEnd/>
            <a:tailEnd/>
          </a:ln>
        </p:spPr>
        <p:txBody>
          <a:bodyPr lIns="91354" tIns="45678" rIns="91354" bIns="45678" anchor="ctr"/>
          <a:lstStyle/>
          <a:p>
            <a:pPr algn="ctr"/>
            <a:r>
              <a:rPr lang="en-US" sz="3200" b="1">
                <a:solidFill>
                  <a:srgbClr val="FF0000"/>
                </a:solidFill>
              </a:rPr>
              <a:t>Awarded Projects</a:t>
            </a:r>
          </a:p>
        </p:txBody>
      </p:sp>
      <p:graphicFrame>
        <p:nvGraphicFramePr>
          <p:cNvPr id="69686" name="Group 54"/>
          <p:cNvGraphicFramePr>
            <a:graphicFrameLocks noGrp="1"/>
          </p:cNvGraphicFramePr>
          <p:nvPr>
            <p:ph idx="1"/>
          </p:nvPr>
        </p:nvGraphicFramePr>
        <p:xfrm>
          <a:off x="685800" y="1143000"/>
          <a:ext cx="8053388" cy="4968877"/>
        </p:xfrm>
        <a:graphic>
          <a:graphicData uri="http://schemas.openxmlformats.org/drawingml/2006/table">
            <a:tbl>
              <a:tblPr/>
              <a:tblGrid>
                <a:gridCol w="1922463"/>
                <a:gridCol w="1579562"/>
                <a:gridCol w="1919288"/>
                <a:gridCol w="2632075"/>
              </a:tblGrid>
              <a:tr h="873125">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700" b="1" i="0" u="none" strike="noStrike" cap="none" normalizeH="0" baseline="0" smtClean="0">
                          <a:ln>
                            <a:noFill/>
                          </a:ln>
                          <a:solidFill>
                            <a:schemeClr val="bg1"/>
                          </a:solidFill>
                          <a:effectLst/>
                          <a:latin typeface="Arial" pitchFamily="34" charset="0"/>
                          <a:cs typeface="Arial" pitchFamily="34" charset="0"/>
                        </a:rPr>
                        <a:t>RESOURCE</a:t>
                      </a:r>
                      <a:endParaRPr kumimoji="0" lang="en-US" sz="800" b="1" i="0" u="none" strike="noStrike" cap="none" normalizeH="0" baseline="0" smtClean="0">
                        <a:ln>
                          <a:noFill/>
                        </a:ln>
                        <a:solidFill>
                          <a:schemeClr val="bg1"/>
                        </a:solidFill>
                        <a:effectLst/>
                        <a:latin typeface="Arial" pitchFamily="34" charset="0"/>
                        <a:cs typeface="Arial" pitchFamily="34" charset="0"/>
                      </a:endParaRPr>
                    </a:p>
                  </a:txBody>
                  <a:tcPr marL="82048" marR="82048" marT="41025" marB="410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700" b="1" i="0" u="none" strike="noStrike" cap="none" normalizeH="0" baseline="0" smtClean="0">
                          <a:ln>
                            <a:noFill/>
                          </a:ln>
                          <a:solidFill>
                            <a:schemeClr val="bg1"/>
                          </a:solidFill>
                          <a:effectLst/>
                          <a:latin typeface="Arial" pitchFamily="34" charset="0"/>
                          <a:cs typeface="Arial" pitchFamily="34" charset="0"/>
                        </a:rPr>
                        <a:t>NO. OF PROJECT</a:t>
                      </a:r>
                    </a:p>
                  </a:txBody>
                  <a:tcPr marL="82048" marR="82048" marT="41025" marB="410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700" b="1" i="0" u="none" strike="noStrike" cap="none" normalizeH="0" baseline="0" smtClean="0">
                          <a:ln>
                            <a:noFill/>
                          </a:ln>
                          <a:solidFill>
                            <a:schemeClr val="bg1"/>
                          </a:solidFill>
                          <a:effectLst/>
                          <a:latin typeface="Arial" pitchFamily="34" charset="0"/>
                          <a:cs typeface="Arial" pitchFamily="34" charset="0"/>
                        </a:rPr>
                        <a:t>CAPACITY</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700" b="1" i="0" u="none" strike="noStrike" cap="none" normalizeH="0" baseline="0" smtClean="0">
                          <a:ln>
                            <a:noFill/>
                          </a:ln>
                          <a:solidFill>
                            <a:schemeClr val="bg1"/>
                          </a:solidFill>
                          <a:effectLst/>
                          <a:latin typeface="Arial" pitchFamily="34" charset="0"/>
                          <a:cs typeface="Arial" pitchFamily="34" charset="0"/>
                        </a:rPr>
                        <a:t>(MW)</a:t>
                      </a:r>
                    </a:p>
                  </a:txBody>
                  <a:tcPr marL="82048" marR="82048" marT="41025" marB="410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Arial" pitchFamily="34" charset="0"/>
                          <a:cs typeface="Arial" pitchFamily="34" charset="0"/>
                        </a:rPr>
                        <a:t>ESTIMATED COST*</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Arial" pitchFamily="34" charset="0"/>
                          <a:cs typeface="Arial" pitchFamily="34" charset="0"/>
                        </a:rPr>
                        <a:t>(Million US$)</a:t>
                      </a:r>
                    </a:p>
                  </a:txBody>
                  <a:tcPr marL="82048" marR="82048" marT="41025" marB="410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420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Biomass </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16</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bg1"/>
                          </a:solidFill>
                          <a:effectLst/>
                          <a:latin typeface="Arial" pitchFamily="34" charset="0"/>
                          <a:cs typeface="Arial" pitchFamily="34" charset="0"/>
                        </a:rPr>
                        <a:t>(26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166</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63.50</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5788">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Geothermal</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21 </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bg1"/>
                          </a:solidFill>
                          <a:effectLst/>
                          <a:latin typeface="Arial" pitchFamily="34" charset="0"/>
                          <a:cs typeface="Arial" pitchFamily="34" charset="0"/>
                        </a:rPr>
                        <a:t>(11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2,579</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12,146.14</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420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Solar</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2</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31</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0.023</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420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Hydro</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126</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bg1"/>
                          </a:solidFill>
                          <a:effectLst/>
                          <a:latin typeface="Arial" pitchFamily="34" charset="0"/>
                          <a:cs typeface="Arial" pitchFamily="34" charset="0"/>
                        </a:rPr>
                        <a:t>(32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937</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434.01</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5788">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Ocean</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3</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bg1"/>
                          </a:solidFill>
                          <a:effectLst/>
                          <a:latin typeface="Arial" pitchFamily="34" charset="0"/>
                          <a:cs typeface="Arial" pitchFamily="34" charset="0"/>
                        </a:rPr>
                        <a:t>(2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11</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8.39</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5788">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Wind</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45</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000" b="1" i="0" u="none" strike="noStrike" cap="none" normalizeH="0" baseline="0" smtClean="0">
                          <a:ln>
                            <a:noFill/>
                          </a:ln>
                          <a:solidFill>
                            <a:schemeClr val="bg1"/>
                          </a:solidFill>
                          <a:effectLst/>
                          <a:latin typeface="Arial" pitchFamily="34" charset="0"/>
                          <a:cs typeface="Arial" pitchFamily="34" charset="0"/>
                        </a:rPr>
                        <a:t>(9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921</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10.25</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85788">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Total</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213</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4,645</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smtClean="0">
                          <a:ln>
                            <a:noFill/>
                          </a:ln>
                          <a:solidFill>
                            <a:schemeClr val="bg1"/>
                          </a:solidFill>
                          <a:effectLst/>
                          <a:latin typeface="Arial" pitchFamily="34" charset="0"/>
                          <a:cs typeface="Arial" pitchFamily="34" charset="0"/>
                        </a:rPr>
                        <a:t>12,662.313</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
        <p:nvSpPr>
          <p:cNvPr id="24627" name="Text Box 51"/>
          <p:cNvSpPr txBox="1">
            <a:spLocks noChangeArrowheads="1"/>
          </p:cNvSpPr>
          <p:nvPr/>
        </p:nvSpPr>
        <p:spPr bwMode="auto">
          <a:xfrm>
            <a:off x="838200" y="6172200"/>
            <a:ext cx="3187700" cy="327025"/>
          </a:xfrm>
          <a:prstGeom prst="rect">
            <a:avLst/>
          </a:prstGeom>
          <a:noFill/>
          <a:ln w="9525">
            <a:noFill/>
            <a:miter lim="800000"/>
            <a:headEnd/>
            <a:tailEnd/>
          </a:ln>
        </p:spPr>
        <p:txBody>
          <a:bodyPr lIns="82048" tIns="41025" rIns="82048" bIns="41025">
            <a:spAutoFit/>
          </a:bodyPr>
          <a:lstStyle/>
          <a:p>
            <a:pPr defTabSz="820738">
              <a:spcBef>
                <a:spcPct val="50000"/>
              </a:spcBef>
            </a:pPr>
            <a:r>
              <a:rPr lang="en-US" sz="1600" b="1"/>
              <a:t>* - Pre-development cost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effectLst>
            <a:outerShdw dist="107763" dir="2700000" algn="ctr" rotWithShape="0">
              <a:srgbClr val="808080">
                <a:alpha val="50000"/>
              </a:srgbClr>
            </a:outerShdw>
          </a:effectLst>
        </p:spPr>
        <p:txBody>
          <a:bodyPr/>
          <a:lstStyle/>
          <a:p>
            <a:pPr eaLnBrk="1" hangingPunct="1">
              <a:defRPr/>
            </a:pPr>
            <a:r>
              <a:rPr lang="en-US" b="1" smtClean="0">
                <a:solidFill>
                  <a:srgbClr val="FFFF00"/>
                </a:solidFill>
              </a:rPr>
              <a:t> </a:t>
            </a:r>
          </a:p>
        </p:txBody>
      </p:sp>
      <p:sp>
        <p:nvSpPr>
          <p:cNvPr id="25603" name="Rectangle 3"/>
          <p:cNvSpPr>
            <a:spLocks noChangeArrowheads="1"/>
          </p:cNvSpPr>
          <p:nvPr/>
        </p:nvSpPr>
        <p:spPr bwMode="auto">
          <a:xfrm>
            <a:off x="1309688" y="0"/>
            <a:ext cx="6996112" cy="1139825"/>
          </a:xfrm>
          <a:prstGeom prst="rect">
            <a:avLst/>
          </a:prstGeom>
          <a:noFill/>
          <a:ln w="9525">
            <a:noFill/>
            <a:miter lim="800000"/>
            <a:headEnd/>
            <a:tailEnd/>
          </a:ln>
        </p:spPr>
        <p:txBody>
          <a:bodyPr lIns="91354" tIns="45678" rIns="91354" bIns="45678" anchor="ctr"/>
          <a:lstStyle/>
          <a:p>
            <a:pPr algn="ctr"/>
            <a:r>
              <a:rPr lang="en-US" sz="3600" b="1">
                <a:solidFill>
                  <a:srgbClr val="FF0000"/>
                </a:solidFill>
              </a:rPr>
              <a:t>Pending Applications</a:t>
            </a:r>
          </a:p>
        </p:txBody>
      </p:sp>
      <p:graphicFrame>
        <p:nvGraphicFramePr>
          <p:cNvPr id="71726" name="Group 46"/>
          <p:cNvGraphicFramePr>
            <a:graphicFrameLocks noGrp="1"/>
          </p:cNvGraphicFramePr>
          <p:nvPr>
            <p:ph idx="1"/>
          </p:nvPr>
        </p:nvGraphicFramePr>
        <p:xfrm>
          <a:off x="1652588" y="1106488"/>
          <a:ext cx="6303962" cy="5135603"/>
        </p:xfrm>
        <a:graphic>
          <a:graphicData uri="http://schemas.openxmlformats.org/drawingml/2006/table">
            <a:tbl>
              <a:tblPr/>
              <a:tblGrid>
                <a:gridCol w="2341562"/>
                <a:gridCol w="2178050"/>
                <a:gridCol w="1784350"/>
              </a:tblGrid>
              <a:tr h="938213">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900" b="1" i="0" u="none" strike="noStrike" cap="none" normalizeH="0" baseline="0" smtClean="0">
                          <a:ln>
                            <a:noFill/>
                          </a:ln>
                          <a:solidFill>
                            <a:srgbClr val="FFFF00"/>
                          </a:solidFill>
                          <a:effectLst/>
                          <a:latin typeface="Arial" pitchFamily="34" charset="0"/>
                          <a:cs typeface="Arial" pitchFamily="34" charset="0"/>
                        </a:rPr>
                        <a:t>RESOURCE</a:t>
                      </a:r>
                      <a:endParaRPr kumimoji="0" lang="en-US" sz="900" b="1" i="0" u="none" strike="noStrike" cap="none" normalizeH="0" baseline="0" smtClean="0">
                        <a:ln>
                          <a:noFill/>
                        </a:ln>
                        <a:solidFill>
                          <a:srgbClr val="FFFF00"/>
                        </a:solidFill>
                        <a:effectLst/>
                        <a:latin typeface="Arial" pitchFamily="34" charset="0"/>
                        <a:cs typeface="Arial" pitchFamily="34" charset="0"/>
                      </a:endParaRPr>
                    </a:p>
                  </a:txBody>
                  <a:tcPr marL="82048" marR="82048" marT="41025" marB="410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900" b="1" i="0" u="none" strike="noStrike" cap="none" normalizeH="0" baseline="0" smtClean="0">
                          <a:ln>
                            <a:noFill/>
                          </a:ln>
                          <a:solidFill>
                            <a:srgbClr val="FFFF00"/>
                          </a:solidFill>
                          <a:effectLst/>
                          <a:latin typeface="Arial" pitchFamily="34" charset="0"/>
                          <a:cs typeface="Arial" pitchFamily="34" charset="0"/>
                        </a:rPr>
                        <a:t>NO. OF PROJECT</a:t>
                      </a:r>
                    </a:p>
                  </a:txBody>
                  <a:tcPr marL="82048" marR="82048" marT="41025" marB="410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900" b="1" i="0" u="none" strike="noStrike" cap="none" normalizeH="0" baseline="0" smtClean="0">
                          <a:ln>
                            <a:noFill/>
                          </a:ln>
                          <a:solidFill>
                            <a:srgbClr val="FFFF00"/>
                          </a:solidFill>
                          <a:effectLst/>
                          <a:latin typeface="Arial" pitchFamily="34" charset="0"/>
                          <a:cs typeface="Arial" pitchFamily="34" charset="0"/>
                        </a:rPr>
                        <a:t>CAPACITY</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900" b="1" i="0" u="none" strike="noStrike" cap="none" normalizeH="0" baseline="0" smtClean="0">
                          <a:ln>
                            <a:noFill/>
                          </a:ln>
                          <a:solidFill>
                            <a:srgbClr val="FFFF00"/>
                          </a:solidFill>
                          <a:effectLst/>
                          <a:latin typeface="Arial" pitchFamily="34" charset="0"/>
                          <a:cs typeface="Arial" pitchFamily="34" charset="0"/>
                        </a:rPr>
                        <a:t>(MW)</a:t>
                      </a:r>
                    </a:p>
                  </a:txBody>
                  <a:tcPr marL="82048" marR="82048" marT="41025" marB="410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435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Biomass </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19</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(15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203</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2763">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Geothermal</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18</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(7 Developers</a:t>
                      </a:r>
                      <a:r>
                        <a:rPr kumimoji="0" lang="en-US" sz="1800" b="1" i="0" u="none" strike="noStrike" cap="none" normalizeH="0" baseline="0" smtClean="0">
                          <a:ln>
                            <a:noFill/>
                          </a:ln>
                          <a:solidFill>
                            <a:schemeClr val="bg1"/>
                          </a:solidFill>
                          <a:effectLst/>
                          <a:latin typeface="Arial" pitchFamily="34" charset="0"/>
                          <a:cs typeface="Arial" pitchFamily="34" charset="0"/>
                        </a:rPr>
                        <a:t>)</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201</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2763">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Solar</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33</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(6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180</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1175">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Hydro</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32</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(4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1,854</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435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Ocean</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2763">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Wind</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63</a:t>
                      </a:r>
                    </a:p>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200" b="1" i="0" u="none" strike="noStrike" cap="none" normalizeH="0" baseline="0" smtClean="0">
                          <a:ln>
                            <a:noFill/>
                          </a:ln>
                          <a:solidFill>
                            <a:schemeClr val="bg1"/>
                          </a:solidFill>
                          <a:effectLst/>
                          <a:latin typeface="Arial" pitchFamily="34" charset="0"/>
                          <a:cs typeface="Arial" pitchFamily="34" charset="0"/>
                        </a:rPr>
                        <a:t>(21 Developers)</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chemeClr val="bg1"/>
                          </a:solidFill>
                          <a:effectLst/>
                          <a:latin typeface="Arial" pitchFamily="34" charset="0"/>
                          <a:cs typeface="Arial" pitchFamily="34" charset="0"/>
                        </a:rPr>
                        <a:t>1,144</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514350">
                <a:tc>
                  <a:txBody>
                    <a:bodyPr/>
                    <a:lstStyle/>
                    <a:p>
                      <a:pPr marL="0" marR="0" lvl="0" indent="0" algn="l"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00"/>
                          </a:solidFill>
                          <a:effectLst/>
                          <a:latin typeface="Arial" pitchFamily="34" charset="0"/>
                          <a:cs typeface="Arial" pitchFamily="34" charset="0"/>
                        </a:rPr>
                        <a:t>Total</a:t>
                      </a:r>
                    </a:p>
                  </a:txBody>
                  <a:tcPr marL="82048" marR="82048" marT="41025" marB="41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00"/>
                          </a:solidFill>
                          <a:effectLst/>
                          <a:latin typeface="Arial" pitchFamily="34" charset="0"/>
                          <a:cs typeface="Arial" pitchFamily="34" charset="0"/>
                        </a:rPr>
                        <a:t>139</a:t>
                      </a:r>
                    </a:p>
                  </a:txBody>
                  <a:tcPr marL="82048" marR="82048" marT="41025" marB="41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1019175" rtl="0" eaLnBrk="0" fontAlgn="base" latinLnBrk="0" hangingPunct="0">
                        <a:lnSpc>
                          <a:spcPct val="100000"/>
                        </a:lnSpc>
                        <a:spcBef>
                          <a:spcPct val="0"/>
                        </a:spcBef>
                        <a:spcAft>
                          <a:spcPts val="600"/>
                        </a:spcAft>
                        <a:buClrTx/>
                        <a:buSzTx/>
                        <a:buFontTx/>
                        <a:buNone/>
                        <a:tabLst/>
                      </a:pPr>
                      <a:r>
                        <a:rPr kumimoji="0" lang="en-US" sz="1800" b="1" i="0" u="none" strike="noStrike" cap="none" normalizeH="0" baseline="0" smtClean="0">
                          <a:ln>
                            <a:noFill/>
                          </a:ln>
                          <a:solidFill>
                            <a:srgbClr val="FFFF00"/>
                          </a:solidFill>
                          <a:effectLst/>
                          <a:latin typeface="Arial" pitchFamily="34" charset="0"/>
                          <a:cs typeface="Arial" pitchFamily="34" charset="0"/>
                        </a:rPr>
                        <a:t>3,582</a:t>
                      </a:r>
                    </a:p>
                  </a:txBody>
                  <a:tcPr marL="82048" marR="82048" marT="41025" marB="41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algn="ctr" eaLnBrk="1" hangingPunct="1"/>
            <a:r>
              <a:rPr lang="en-US" b="1" dirty="0" smtClean="0">
                <a:solidFill>
                  <a:srgbClr val="FF0000"/>
                </a:solidFill>
              </a:rPr>
              <a:t>PROPOSED </a:t>
            </a:r>
            <a:r>
              <a:rPr lang="en-US" b="1" dirty="0" smtClean="0">
                <a:solidFill>
                  <a:srgbClr val="FF0000"/>
                </a:solidFill>
              </a:rPr>
              <a:t>NREB FIT </a:t>
            </a:r>
            <a:r>
              <a:rPr lang="en-US" b="1" dirty="0" smtClean="0">
                <a:solidFill>
                  <a:srgbClr val="FF0000"/>
                </a:solidFill>
              </a:rPr>
              <a:t>RATES</a:t>
            </a:r>
          </a:p>
        </p:txBody>
      </p:sp>
      <p:graphicFrame>
        <p:nvGraphicFramePr>
          <p:cNvPr id="75819" name="Group 43"/>
          <p:cNvGraphicFramePr>
            <a:graphicFrameLocks noGrp="1"/>
          </p:cNvGraphicFramePr>
          <p:nvPr>
            <p:ph idx="1"/>
          </p:nvPr>
        </p:nvGraphicFramePr>
        <p:xfrm>
          <a:off x="457200" y="1143000"/>
          <a:ext cx="8229600" cy="5032693"/>
        </p:xfrm>
        <a:graphic>
          <a:graphicData uri="http://schemas.openxmlformats.org/drawingml/2006/table">
            <a:tbl>
              <a:tblPr/>
              <a:tblGrid>
                <a:gridCol w="2057400"/>
                <a:gridCol w="2057400"/>
                <a:gridCol w="2057400"/>
                <a:gridCol w="2057400"/>
              </a:tblGrid>
              <a:tr h="417513">
                <a:tc rowSpan="2">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1" i="0" u="none" strike="noStrike" cap="none" normalizeH="0" baseline="0" dirty="0" smtClean="0">
                          <a:ln>
                            <a:noFill/>
                          </a:ln>
                          <a:solidFill>
                            <a:srgbClr val="FFFF00"/>
                          </a:solidFill>
                          <a:effectLst/>
                          <a:latin typeface="Arial" pitchFamily="34" charset="0"/>
                          <a:cs typeface="Arial" pitchFamily="34" charset="0"/>
                        </a:rPr>
                        <a:t>RESOURCE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FIT RATES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PRELIMINARY INSTALLATION </a:t>
                      </a:r>
                      <a:r>
                        <a:rPr kumimoji="0" lang="en-US" sz="2000" b="1" i="0" u="none" strike="noStrike" cap="none" normalizeH="0" baseline="0" smtClean="0">
                          <a:ln>
                            <a:noFill/>
                          </a:ln>
                          <a:solidFill>
                            <a:srgbClr val="FFFF00"/>
                          </a:solidFill>
                          <a:effectLst/>
                          <a:latin typeface="Arial" pitchFamily="34" charset="0"/>
                          <a:cs typeface="Arial" pitchFamily="34" charset="0"/>
                        </a:rPr>
                        <a:t>TARGET (MW)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1950">
                <a:tc vMerge="1">
                  <a:txBody>
                    <a:bodyPr/>
                    <a:lstStyle/>
                    <a:p>
                      <a:endParaRPr lang="en-US"/>
                    </a:p>
                  </a:txBody>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US$/kWH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1" i="0" u="none" strike="noStrike" cap="none" normalizeH="0" baseline="0" smtClean="0">
                          <a:ln>
                            <a:noFill/>
                          </a:ln>
                          <a:solidFill>
                            <a:srgbClr val="FFFF00"/>
                          </a:solidFill>
                          <a:effectLst/>
                          <a:latin typeface="Arial" pitchFamily="34" charset="0"/>
                          <a:cs typeface="Arial" pitchFamily="34" charset="0"/>
                        </a:rPr>
                        <a:t>PhP/kWH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r>
              <a:tr h="755650">
                <a:tc>
                  <a:txBody>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Solar PV (ground mounted)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17.95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5650">
                <a:tc>
                  <a:txBody>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Wind (on-shore)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0.24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10.37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220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5650">
                <a:tc>
                  <a:txBody>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Run-of-river hydro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6.15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250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4063">
                <a:tc>
                  <a:txBody>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Ocean (OTEC)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0.41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17.65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55650">
                <a:tc>
                  <a:txBody>
                    <a:bodyPr/>
                    <a:lstStyle/>
                    <a:p>
                      <a:pPr marL="0" marR="0" lvl="0" indent="0" algn="l"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Biomass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itchFamily="34" charset="0"/>
                        <a:buNone/>
                        <a:tabLst/>
                      </a:pPr>
                      <a:r>
                        <a:rPr kumimoji="0" lang="en-US" sz="2000" b="0" i="0" u="none" strike="noStrike" cap="none" normalizeH="0" baseline="0" smtClean="0">
                          <a:ln>
                            <a:noFill/>
                          </a:ln>
                          <a:solidFill>
                            <a:schemeClr val="bg1"/>
                          </a:solidFill>
                          <a:effectLst/>
                          <a:latin typeface="Arial" pitchFamily="34" charset="0"/>
                          <a:cs typeface="Arial" pitchFamily="34" charset="0"/>
                        </a:rPr>
                        <a:t>250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algn="ctr" eaLnBrk="1" hangingPunct="1"/>
            <a:r>
              <a:rPr lang="en-US" sz="4400" b="1" smtClean="0">
                <a:solidFill>
                  <a:srgbClr val="FF0000"/>
                </a:solidFill>
              </a:rPr>
              <a:t>  WAY FORWARD</a:t>
            </a:r>
          </a:p>
        </p:txBody>
      </p:sp>
      <p:sp>
        <p:nvSpPr>
          <p:cNvPr id="73731" name="Rectangle 3"/>
          <p:cNvSpPr>
            <a:spLocks noGrp="1"/>
          </p:cNvSpPr>
          <p:nvPr>
            <p:ph type="body" idx="1"/>
          </p:nvPr>
        </p:nvSpPr>
        <p:spPr>
          <a:xfrm>
            <a:off x="0" y="1676400"/>
            <a:ext cx="9144000" cy="739775"/>
          </a:xfrm>
        </p:spPr>
        <p:txBody>
          <a:bodyPr/>
          <a:lstStyle/>
          <a:p>
            <a:pPr marL="0" indent="0" defTabSz="1019175" eaLnBrk="1" hangingPunct="1">
              <a:buFont typeface="Arial" pitchFamily="34" charset="0"/>
              <a:buNone/>
              <a:defRPr/>
            </a:pPr>
            <a:r>
              <a:rPr lang="en-US" sz="2400" b="1" smtClean="0">
                <a:effectLst>
                  <a:outerShdw blurRad="38100" dist="38100" dir="2700000" algn="tl">
                    <a:srgbClr val="C0C0C0"/>
                  </a:outerShdw>
                </a:effectLst>
              </a:rPr>
              <a:t>Development of guidelines for the following mechanisms:</a:t>
            </a:r>
          </a:p>
        </p:txBody>
      </p:sp>
      <p:sp>
        <p:nvSpPr>
          <p:cNvPr id="27652" name="Rectangle 4"/>
          <p:cNvSpPr>
            <a:spLocks noChangeArrowheads="1"/>
          </p:cNvSpPr>
          <p:nvPr/>
        </p:nvSpPr>
        <p:spPr bwMode="auto">
          <a:xfrm>
            <a:off x="1219200" y="2667000"/>
            <a:ext cx="7535863" cy="1801813"/>
          </a:xfrm>
          <a:prstGeom prst="rect">
            <a:avLst/>
          </a:prstGeom>
          <a:noFill/>
          <a:ln w="9525">
            <a:noFill/>
            <a:miter lim="800000"/>
            <a:headEnd/>
            <a:tailEnd/>
          </a:ln>
        </p:spPr>
        <p:txBody>
          <a:bodyPr lIns="91387" tIns="45693" rIns="91387" bIns="45693"/>
          <a:lstStyle/>
          <a:p>
            <a:pPr marL="685800" indent="-685800" defTabSz="1019175">
              <a:lnSpc>
                <a:spcPct val="80000"/>
              </a:lnSpc>
              <a:spcBef>
                <a:spcPts val="600"/>
              </a:spcBef>
              <a:spcAft>
                <a:spcPts val="600"/>
              </a:spcAft>
              <a:buFont typeface="Arial" pitchFamily="34" charset="0"/>
              <a:buChar char="•"/>
            </a:pPr>
            <a:r>
              <a:rPr lang="en-US" sz="2800" b="1"/>
              <a:t>Renewable Portfolio Standard</a:t>
            </a:r>
          </a:p>
          <a:p>
            <a:pPr marL="685800" indent="-685800" defTabSz="1019175">
              <a:lnSpc>
                <a:spcPct val="80000"/>
              </a:lnSpc>
              <a:spcBef>
                <a:spcPts val="600"/>
              </a:spcBef>
              <a:spcAft>
                <a:spcPts val="600"/>
              </a:spcAft>
              <a:buFont typeface="Arial" pitchFamily="34" charset="0"/>
              <a:buChar char="•"/>
            </a:pPr>
            <a:r>
              <a:rPr lang="en-US" sz="2800" b="1"/>
              <a:t>Net metering </a:t>
            </a:r>
          </a:p>
          <a:p>
            <a:pPr marL="685800" indent="-685800" defTabSz="1019175">
              <a:lnSpc>
                <a:spcPct val="80000"/>
              </a:lnSpc>
              <a:spcBef>
                <a:spcPts val="600"/>
              </a:spcBef>
              <a:spcAft>
                <a:spcPts val="600"/>
              </a:spcAft>
              <a:buFont typeface="Arial" pitchFamily="34" charset="0"/>
              <a:buChar char="•"/>
            </a:pPr>
            <a:r>
              <a:rPr lang="en-US" sz="2800" b="1"/>
              <a:t>RE Trust Fund</a:t>
            </a:r>
          </a:p>
          <a:p>
            <a:pPr marL="685800" indent="-685800" defTabSz="1019175">
              <a:lnSpc>
                <a:spcPct val="80000"/>
              </a:lnSpc>
              <a:spcBef>
                <a:spcPts val="600"/>
              </a:spcBef>
              <a:spcAft>
                <a:spcPts val="600"/>
              </a:spcAft>
              <a:buFont typeface="Arial" pitchFamily="34" charset="0"/>
              <a:buChar char="•"/>
            </a:pPr>
            <a:r>
              <a:rPr lang="en-US" sz="2800" b="1"/>
              <a:t>Feed-in Tariff Rates</a:t>
            </a:r>
          </a:p>
          <a:p>
            <a:pPr marL="685800" indent="-685800" defTabSz="1019175">
              <a:lnSpc>
                <a:spcPct val="80000"/>
              </a:lnSpc>
              <a:spcBef>
                <a:spcPts val="600"/>
              </a:spcBef>
              <a:spcAft>
                <a:spcPts val="600"/>
              </a:spcAft>
              <a:buFont typeface="Arial" pitchFamily="34" charset="0"/>
              <a:buChar char="•"/>
            </a:pPr>
            <a:r>
              <a:rPr lang="en-US" sz="2800" b="1"/>
              <a:t>Green Energy Option</a:t>
            </a:r>
          </a:p>
          <a:p>
            <a:pPr marL="685800" indent="-685800" defTabSz="1019175">
              <a:lnSpc>
                <a:spcPct val="80000"/>
              </a:lnSpc>
              <a:spcBef>
                <a:spcPts val="600"/>
              </a:spcBef>
              <a:spcAft>
                <a:spcPts val="600"/>
              </a:spcAft>
              <a:buFont typeface="Arial" pitchFamily="34" charset="0"/>
              <a:buChar char="•"/>
            </a:pPr>
            <a:r>
              <a:rPr lang="en-US" sz="2800" b="1"/>
              <a:t>RE Registrar/Market	</a:t>
            </a:r>
          </a:p>
          <a:p>
            <a:pPr marL="685800" indent="-685800" defTabSz="1019175">
              <a:lnSpc>
                <a:spcPct val="80000"/>
              </a:lnSpc>
              <a:spcBef>
                <a:spcPts val="600"/>
              </a:spcBef>
              <a:spcAft>
                <a:spcPts val="600"/>
              </a:spcAft>
              <a:buFont typeface="Arial" pitchFamily="34" charset="0"/>
              <a:buNone/>
            </a:pPr>
            <a:endParaRPr lang="en-US" sz="2800" b="1"/>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304800"/>
            <a:ext cx="9144000" cy="533400"/>
          </a:xfrm>
          <a:prstGeom prst="rect">
            <a:avLst/>
          </a:prstGeom>
          <a:noFill/>
          <a:ln w="9525">
            <a:noFill/>
            <a:miter lim="800000"/>
            <a:headEnd/>
            <a:tailEnd/>
          </a:ln>
        </p:spPr>
        <p:txBody>
          <a:bodyPr anchor="ctr"/>
          <a:lstStyle/>
          <a:p>
            <a:pPr algn="ctr"/>
            <a:r>
              <a:rPr lang="en-US" sz="3600" b="1">
                <a:latin typeface="Century Gothic" pitchFamily="34" charset="0"/>
              </a:rPr>
              <a:t>2010 PRIMARY ENERGY MIX</a:t>
            </a:r>
          </a:p>
        </p:txBody>
      </p:sp>
      <p:sp>
        <p:nvSpPr>
          <p:cNvPr id="6147" name="TextBox 7"/>
          <p:cNvSpPr txBox="1">
            <a:spLocks noChangeArrowheads="1"/>
          </p:cNvSpPr>
          <p:nvPr/>
        </p:nvSpPr>
        <p:spPr bwMode="auto">
          <a:xfrm>
            <a:off x="6324600" y="2751138"/>
            <a:ext cx="2819400" cy="830262"/>
          </a:xfrm>
          <a:prstGeom prst="rect">
            <a:avLst/>
          </a:prstGeom>
          <a:noFill/>
          <a:ln w="9525">
            <a:noFill/>
            <a:miter lim="800000"/>
            <a:headEnd/>
            <a:tailEnd/>
          </a:ln>
        </p:spPr>
        <p:txBody>
          <a:bodyPr>
            <a:spAutoFit/>
          </a:bodyPr>
          <a:lstStyle/>
          <a:p>
            <a:r>
              <a:rPr lang="en-US" sz="1600" b="1">
                <a:latin typeface="Century Gothic" pitchFamily="34" charset="0"/>
              </a:rPr>
              <a:t>Total Energy = 40.73 MTOE</a:t>
            </a:r>
          </a:p>
          <a:p>
            <a:endParaRPr lang="en-US" sz="1600" b="1">
              <a:latin typeface="Century Gothic" pitchFamily="34" charset="0"/>
            </a:endParaRPr>
          </a:p>
          <a:p>
            <a:r>
              <a:rPr lang="en-US" sz="1600" b="1">
                <a:latin typeface="Century Gothic" pitchFamily="34" charset="0"/>
              </a:rPr>
              <a:t>Self-Sufficiency = 57.5%</a:t>
            </a:r>
          </a:p>
        </p:txBody>
      </p:sp>
      <p:graphicFrame>
        <p:nvGraphicFramePr>
          <p:cNvPr id="8" name="Chart 7"/>
          <p:cNvGraphicFramePr/>
          <p:nvPr/>
        </p:nvGraphicFramePr>
        <p:xfrm>
          <a:off x="914400" y="533400"/>
          <a:ext cx="7239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1728788" y="1646238"/>
            <a:ext cx="5435600" cy="3811587"/>
          </a:xfrm>
          <a:prstGeom prst="rect">
            <a:avLst/>
          </a:prstGeom>
          <a:noFill/>
          <a:ln w="9525">
            <a:noFill/>
            <a:miter lim="800000"/>
            <a:headEnd/>
            <a:tailEnd/>
          </a:ln>
        </p:spPr>
      </p:pic>
      <p:sp>
        <p:nvSpPr>
          <p:cNvPr id="7171" name="Rectangle 2"/>
          <p:cNvSpPr txBox="1">
            <a:spLocks noChangeArrowheads="1"/>
          </p:cNvSpPr>
          <p:nvPr/>
        </p:nvSpPr>
        <p:spPr bwMode="auto">
          <a:xfrm>
            <a:off x="0" y="304800"/>
            <a:ext cx="8969375" cy="487363"/>
          </a:xfrm>
          <a:prstGeom prst="rect">
            <a:avLst/>
          </a:prstGeom>
          <a:noFill/>
          <a:ln w="9525">
            <a:noFill/>
            <a:miter lim="800000"/>
            <a:headEnd/>
            <a:tailEnd/>
          </a:ln>
        </p:spPr>
        <p:txBody>
          <a:bodyPr anchor="ctr"/>
          <a:lstStyle/>
          <a:p>
            <a:pPr algn="ctr"/>
            <a:r>
              <a:rPr lang="en-US" sz="2400" b="1" i="1">
                <a:solidFill>
                  <a:srgbClr val="009900"/>
                </a:solidFill>
                <a:latin typeface="Century Gothic" pitchFamily="34" charset="0"/>
              </a:rPr>
              <a:t>POWER SECTOR</a:t>
            </a:r>
          </a:p>
        </p:txBody>
      </p:sp>
      <p:sp>
        <p:nvSpPr>
          <p:cNvPr id="7172" name="Rectangle 3"/>
          <p:cNvSpPr>
            <a:spLocks noChangeArrowheads="1"/>
          </p:cNvSpPr>
          <p:nvPr/>
        </p:nvSpPr>
        <p:spPr bwMode="auto">
          <a:xfrm>
            <a:off x="0" y="1062038"/>
            <a:ext cx="9144000" cy="533400"/>
          </a:xfrm>
          <a:prstGeom prst="rect">
            <a:avLst/>
          </a:prstGeom>
          <a:noFill/>
          <a:ln w="9525">
            <a:noFill/>
            <a:miter lim="800000"/>
            <a:headEnd/>
            <a:tailEnd/>
          </a:ln>
        </p:spPr>
        <p:txBody>
          <a:bodyPr anchor="ctr"/>
          <a:lstStyle/>
          <a:p>
            <a:pPr algn="ctr"/>
            <a:r>
              <a:rPr lang="en-US" sz="3200" b="1">
                <a:latin typeface="Century Gothic" pitchFamily="34" charset="0"/>
              </a:rPr>
              <a:t>2010 INSTALLED CAPACITY</a:t>
            </a:r>
          </a:p>
        </p:txBody>
      </p:sp>
      <p:sp>
        <p:nvSpPr>
          <p:cNvPr id="37894" name="Text Box 6"/>
          <p:cNvSpPr txBox="1">
            <a:spLocks noChangeArrowheads="1"/>
          </p:cNvSpPr>
          <p:nvPr/>
        </p:nvSpPr>
        <p:spPr bwMode="auto">
          <a:xfrm>
            <a:off x="3556000" y="5197475"/>
            <a:ext cx="2222500" cy="274638"/>
          </a:xfrm>
          <a:prstGeom prst="rect">
            <a:avLst/>
          </a:prstGeom>
          <a:noFill/>
          <a:ln w="9525">
            <a:noFill/>
            <a:miter lim="800000"/>
            <a:headEnd/>
            <a:tailEnd/>
          </a:ln>
          <a:effectLst/>
        </p:spPr>
        <p:txBody>
          <a:bodyPr>
            <a:spAutoFit/>
          </a:bodyPr>
          <a:lstStyle/>
          <a:p>
            <a:pPr>
              <a:spcBef>
                <a:spcPct val="50000"/>
              </a:spcBef>
              <a:defRPr/>
            </a:pPr>
            <a:r>
              <a:rPr lang="en-US" sz="1200" b="1">
                <a:effectLst>
                  <a:outerShdw blurRad="38100" dist="38100" dir="2700000" algn="tl">
                    <a:srgbClr val="C0C0C0"/>
                  </a:outerShdw>
                </a:effectLst>
              </a:rPr>
              <a:t>RE = 33.25% (5,439 MW)</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4"/>
          <p:cNvPicPr>
            <a:picLocks noChangeAspect="1" noChangeArrowheads="1"/>
          </p:cNvPicPr>
          <p:nvPr/>
        </p:nvPicPr>
        <p:blipFill>
          <a:blip r:embed="rId3" cstate="print"/>
          <a:srcRect/>
          <a:stretch>
            <a:fillRect/>
          </a:stretch>
        </p:blipFill>
        <p:spPr bwMode="auto">
          <a:xfrm>
            <a:off x="838200" y="1219200"/>
            <a:ext cx="7239000" cy="4656138"/>
          </a:xfrm>
          <a:prstGeom prst="rect">
            <a:avLst/>
          </a:prstGeom>
          <a:noFill/>
          <a:ln w="9525">
            <a:noFill/>
            <a:miter lim="800000"/>
            <a:headEnd/>
            <a:tailEnd/>
          </a:ln>
        </p:spPr>
      </p:pic>
      <p:sp>
        <p:nvSpPr>
          <p:cNvPr id="8195" name="Text Box 156"/>
          <p:cNvSpPr txBox="1">
            <a:spLocks noChangeArrowheads="1"/>
          </p:cNvSpPr>
          <p:nvPr/>
        </p:nvSpPr>
        <p:spPr bwMode="auto">
          <a:xfrm>
            <a:off x="0" y="6581775"/>
            <a:ext cx="9144000" cy="276225"/>
          </a:xfrm>
          <a:prstGeom prst="rect">
            <a:avLst/>
          </a:prstGeom>
          <a:noFill/>
          <a:ln w="9525">
            <a:noFill/>
            <a:miter lim="800000"/>
            <a:headEnd/>
            <a:tailEnd/>
          </a:ln>
        </p:spPr>
        <p:txBody>
          <a:bodyPr>
            <a:spAutoFit/>
          </a:bodyPr>
          <a:lstStyle/>
          <a:p>
            <a:pPr>
              <a:spcBef>
                <a:spcPct val="50000"/>
              </a:spcBef>
            </a:pPr>
            <a:r>
              <a:rPr lang="en-PH" sz="1200" b="1" i="1">
                <a:latin typeface="Century Gothic" pitchFamily="34" charset="0"/>
              </a:rPr>
              <a:t>Note: Generation data includes grid connected, embedded, and off-grid generators</a:t>
            </a:r>
            <a:endParaRPr lang="en-GB" sz="1200" b="1" i="1">
              <a:latin typeface="Century Gothic" pitchFamily="34" charset="0"/>
            </a:endParaRPr>
          </a:p>
        </p:txBody>
      </p:sp>
      <p:sp>
        <p:nvSpPr>
          <p:cNvPr id="8196" name="Text Box 157"/>
          <p:cNvSpPr txBox="1">
            <a:spLocks noChangeArrowheads="1"/>
          </p:cNvSpPr>
          <p:nvPr/>
        </p:nvSpPr>
        <p:spPr bwMode="auto">
          <a:xfrm>
            <a:off x="2133600" y="5495925"/>
            <a:ext cx="5029200" cy="366713"/>
          </a:xfrm>
          <a:prstGeom prst="rect">
            <a:avLst/>
          </a:prstGeom>
          <a:noFill/>
          <a:ln w="9525">
            <a:noFill/>
            <a:miter lim="800000"/>
            <a:headEnd/>
            <a:tailEnd/>
          </a:ln>
        </p:spPr>
        <p:txBody>
          <a:bodyPr>
            <a:spAutoFit/>
          </a:bodyPr>
          <a:lstStyle/>
          <a:p>
            <a:pPr algn="ctr">
              <a:spcBef>
                <a:spcPct val="50000"/>
              </a:spcBef>
            </a:pPr>
            <a:r>
              <a:rPr lang="en-PH" b="1">
                <a:latin typeface="Century Gothic" pitchFamily="34" charset="0"/>
              </a:rPr>
              <a:t>Self-sufficiency = 38,948 GWh (62.89 %) </a:t>
            </a:r>
            <a:endParaRPr lang="en-GB" b="1">
              <a:latin typeface="Century Gothic" pitchFamily="34" charset="0"/>
            </a:endParaRPr>
          </a:p>
        </p:txBody>
      </p:sp>
      <p:sp>
        <p:nvSpPr>
          <p:cNvPr id="8197" name="Rectangle 3"/>
          <p:cNvSpPr>
            <a:spLocks noChangeArrowheads="1"/>
          </p:cNvSpPr>
          <p:nvPr/>
        </p:nvSpPr>
        <p:spPr bwMode="auto">
          <a:xfrm>
            <a:off x="0" y="709613"/>
            <a:ext cx="9144000" cy="533400"/>
          </a:xfrm>
          <a:prstGeom prst="rect">
            <a:avLst/>
          </a:prstGeom>
          <a:noFill/>
          <a:ln w="9525">
            <a:noFill/>
            <a:miter lim="800000"/>
            <a:headEnd/>
            <a:tailEnd/>
          </a:ln>
        </p:spPr>
        <p:txBody>
          <a:bodyPr anchor="ctr"/>
          <a:lstStyle/>
          <a:p>
            <a:pPr algn="ctr"/>
            <a:r>
              <a:rPr lang="en-US" sz="3200" b="1">
                <a:latin typeface="Century Gothic" pitchFamily="34" charset="0"/>
              </a:rPr>
              <a:t>2010 GROSS POWER GENERATION</a:t>
            </a:r>
          </a:p>
        </p:txBody>
      </p:sp>
      <p:sp>
        <p:nvSpPr>
          <p:cNvPr id="8198" name="Rectangle 2"/>
          <p:cNvSpPr txBox="1">
            <a:spLocks noChangeArrowheads="1"/>
          </p:cNvSpPr>
          <p:nvPr/>
        </p:nvSpPr>
        <p:spPr bwMode="auto">
          <a:xfrm>
            <a:off x="0" y="174625"/>
            <a:ext cx="9144000" cy="487363"/>
          </a:xfrm>
          <a:prstGeom prst="rect">
            <a:avLst/>
          </a:prstGeom>
          <a:noFill/>
          <a:ln w="9525">
            <a:noFill/>
            <a:miter lim="800000"/>
            <a:headEnd/>
            <a:tailEnd/>
          </a:ln>
        </p:spPr>
        <p:txBody>
          <a:bodyPr/>
          <a:lstStyle/>
          <a:p>
            <a:pPr algn="ctr"/>
            <a:r>
              <a:rPr lang="en-US" sz="2400" b="1" i="1">
                <a:solidFill>
                  <a:srgbClr val="009900"/>
                </a:solidFill>
                <a:latin typeface="Century Gothic" pitchFamily="34" charset="0"/>
              </a:rPr>
              <a:t>POWER SECTOR</a:t>
            </a:r>
          </a:p>
        </p:txBody>
      </p:sp>
      <p:sp>
        <p:nvSpPr>
          <p:cNvPr id="38919" name="Text Box 7"/>
          <p:cNvSpPr txBox="1">
            <a:spLocks noChangeArrowheads="1"/>
          </p:cNvSpPr>
          <p:nvPr/>
        </p:nvSpPr>
        <p:spPr bwMode="auto">
          <a:xfrm>
            <a:off x="3336925" y="5881688"/>
            <a:ext cx="2947988" cy="336550"/>
          </a:xfrm>
          <a:prstGeom prst="rect">
            <a:avLst/>
          </a:prstGeom>
          <a:noFill/>
          <a:ln w="9525">
            <a:noFill/>
            <a:miter lim="800000"/>
            <a:headEnd/>
            <a:tailEnd/>
          </a:ln>
          <a:effectLst/>
        </p:spPr>
        <p:txBody>
          <a:bodyPr>
            <a:spAutoFit/>
          </a:bodyPr>
          <a:lstStyle/>
          <a:p>
            <a:pPr>
              <a:spcBef>
                <a:spcPct val="50000"/>
              </a:spcBef>
              <a:defRPr/>
            </a:pPr>
            <a:r>
              <a:rPr lang="en-US" sz="1600" b="1">
                <a:effectLst>
                  <a:outerShdw blurRad="38100" dist="38100" dir="2700000" algn="tl">
                    <a:srgbClr val="C0C0C0"/>
                  </a:outerShdw>
                </a:effectLst>
              </a:rPr>
              <a:t>RE = 26.31% (17,823 GWh)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3835400" y="398463"/>
            <a:ext cx="5080000" cy="6324600"/>
          </a:xfrm>
          <a:prstGeom prst="rect">
            <a:avLst/>
          </a:prstGeom>
          <a:noFill/>
          <a:ln w="9525">
            <a:noFill/>
            <a:miter lim="800000"/>
            <a:headEnd/>
            <a:tailEnd/>
          </a:ln>
        </p:spPr>
      </p:pic>
      <p:sp>
        <p:nvSpPr>
          <p:cNvPr id="13315" name="Rectangle 3"/>
          <p:cNvSpPr>
            <a:spLocks noChangeArrowheads="1"/>
          </p:cNvSpPr>
          <p:nvPr/>
        </p:nvSpPr>
        <p:spPr bwMode="auto">
          <a:xfrm>
            <a:off x="7950200" y="6324600"/>
            <a:ext cx="282575" cy="304800"/>
          </a:xfrm>
          <a:prstGeom prst="rect">
            <a:avLst/>
          </a:prstGeom>
          <a:noFill/>
          <a:ln w="12700">
            <a:noFill/>
            <a:miter lim="800000"/>
            <a:headEnd/>
            <a:tailEnd/>
          </a:ln>
        </p:spPr>
        <p:txBody>
          <a:bodyPr wrap="none" lIns="82039" tIns="41020" rIns="82039" bIns="41020" anchor="ctr"/>
          <a:lstStyle/>
          <a:p>
            <a:pPr defTabSz="820738"/>
            <a:endParaRPr lang="en-US" sz="1200">
              <a:latin typeface="Trebuchet MS" pitchFamily="34" charset="0"/>
            </a:endParaRPr>
          </a:p>
        </p:txBody>
      </p:sp>
      <p:sp>
        <p:nvSpPr>
          <p:cNvPr id="13316" name="Line 4"/>
          <p:cNvSpPr>
            <a:spLocks noChangeShapeType="1"/>
          </p:cNvSpPr>
          <p:nvPr/>
        </p:nvSpPr>
        <p:spPr bwMode="auto">
          <a:xfrm>
            <a:off x="1617663" y="4876800"/>
            <a:ext cx="0" cy="0"/>
          </a:xfrm>
          <a:prstGeom prst="line">
            <a:avLst/>
          </a:prstGeom>
          <a:noFill/>
          <a:ln w="12700">
            <a:solidFill>
              <a:schemeClr val="tx1"/>
            </a:solidFill>
            <a:round/>
            <a:headEnd/>
            <a:tailEnd/>
          </a:ln>
        </p:spPr>
        <p:txBody>
          <a:bodyPr wrap="none" anchor="ctr"/>
          <a:lstStyle/>
          <a:p>
            <a:endParaRPr lang="en-PH"/>
          </a:p>
        </p:txBody>
      </p:sp>
      <p:sp>
        <p:nvSpPr>
          <p:cNvPr id="1104901" name="Rectangle 5"/>
          <p:cNvSpPr>
            <a:spLocks noChangeArrowheads="1"/>
          </p:cNvSpPr>
          <p:nvPr/>
        </p:nvSpPr>
        <p:spPr bwMode="auto">
          <a:xfrm>
            <a:off x="457200" y="2744788"/>
            <a:ext cx="2971800" cy="2970212"/>
          </a:xfrm>
          <a:prstGeom prst="rect">
            <a:avLst/>
          </a:prstGeom>
          <a:noFill/>
          <a:ln w="38100" cmpd="dbl">
            <a:solidFill>
              <a:schemeClr val="tx1"/>
            </a:solidFill>
            <a:miter lim="800000"/>
            <a:headEnd/>
            <a:tailEnd/>
          </a:ln>
        </p:spPr>
        <p:txBody>
          <a:bodyPr lIns="91407" tIns="45704" rIns="91407" bIns="45704"/>
          <a:lstStyle/>
          <a:p>
            <a:pPr marL="231775" indent="-231775" eaLnBrk="0" hangingPunct="0">
              <a:spcBef>
                <a:spcPct val="60000"/>
              </a:spcBef>
              <a:buClr>
                <a:schemeClr val="tx1"/>
              </a:buClr>
              <a:buFontTx/>
              <a:buAutoNum type="arabicPeriod"/>
              <a:defRPr/>
            </a:pPr>
            <a:r>
              <a:rPr kumimoji="1" lang="en-US" sz="1000" b="1">
                <a:effectLst>
                  <a:outerShdw blurRad="38100" dist="38100" dir="2700000" algn="tl">
                    <a:srgbClr val="C0C0C0"/>
                  </a:outerShdw>
                </a:effectLst>
                <a:latin typeface="CG Omega" pitchFamily="34" charset="0"/>
              </a:rPr>
              <a:t>Batanes and Babuyan Island</a:t>
            </a:r>
          </a:p>
          <a:p>
            <a:pPr marL="231775" indent="-231775" eaLnBrk="0" hangingPunct="0">
              <a:spcBef>
                <a:spcPct val="60000"/>
              </a:spcBef>
              <a:buClr>
                <a:schemeClr val="tx1"/>
              </a:buClr>
              <a:buFontTx/>
              <a:buAutoNum type="arabicPeriod" startAt="2"/>
              <a:defRPr/>
            </a:pPr>
            <a:r>
              <a:rPr kumimoji="1" lang="en-US" sz="1000" b="1">
                <a:effectLst>
                  <a:outerShdw blurRad="38100" dist="38100" dir="2700000" algn="tl">
                    <a:srgbClr val="C0C0C0"/>
                  </a:outerShdw>
                </a:effectLst>
                <a:latin typeface="CG Omega" pitchFamily="34" charset="0"/>
              </a:rPr>
              <a:t>Northwest tip of Luzon (Ilocos Norte)</a:t>
            </a:r>
          </a:p>
          <a:p>
            <a:pPr marL="231775" indent="-231775" eaLnBrk="0" hangingPunct="0">
              <a:spcBef>
                <a:spcPct val="60000"/>
              </a:spcBef>
              <a:buClr>
                <a:schemeClr val="tx1"/>
              </a:buClr>
              <a:buFontTx/>
              <a:buAutoNum type="arabicPeriod" startAt="3"/>
              <a:defRPr/>
            </a:pPr>
            <a:r>
              <a:rPr kumimoji="1" lang="en-US" sz="1000" b="1">
                <a:effectLst>
                  <a:outerShdw blurRad="38100" dist="38100" dir="2700000" algn="tl">
                    <a:srgbClr val="C0C0C0"/>
                  </a:outerShdw>
                </a:effectLst>
                <a:latin typeface="CG Omega" pitchFamily="34" charset="0"/>
              </a:rPr>
              <a:t>Higher interior terrain of Luzon, Mindoro, Samar, Leyte, Panay, Negros, Cebu, Palawan, Eastern Mindanao and adjacent islands</a:t>
            </a:r>
          </a:p>
          <a:p>
            <a:pPr marL="231775" indent="-231775" eaLnBrk="0" hangingPunct="0">
              <a:spcBef>
                <a:spcPct val="60000"/>
              </a:spcBef>
              <a:buClr>
                <a:schemeClr val="tx1"/>
              </a:buClr>
              <a:buFontTx/>
              <a:buAutoNum type="arabicPeriod" startAt="4"/>
              <a:defRPr/>
            </a:pPr>
            <a:r>
              <a:rPr kumimoji="1" lang="en-US" sz="1000" b="1">
                <a:effectLst>
                  <a:outerShdw blurRad="38100" dist="38100" dir="2700000" algn="tl">
                    <a:srgbClr val="C0C0C0"/>
                  </a:outerShdw>
                </a:effectLst>
                <a:latin typeface="CG Omega" pitchFamily="34" charset="0"/>
              </a:rPr>
              <a:t>Well-exposed east-facing coastal locations from Northern Luzon southward to Samar</a:t>
            </a:r>
          </a:p>
          <a:p>
            <a:pPr marL="231775" indent="-231775" eaLnBrk="0" hangingPunct="0">
              <a:spcBef>
                <a:spcPct val="60000"/>
              </a:spcBef>
              <a:buClr>
                <a:schemeClr val="tx1"/>
              </a:buClr>
              <a:buFontTx/>
              <a:buAutoNum type="arabicPeriod" startAt="5"/>
              <a:defRPr/>
            </a:pPr>
            <a:r>
              <a:rPr kumimoji="1" lang="en-US" sz="1000" b="1">
                <a:effectLst>
                  <a:outerShdw blurRad="38100" dist="38100" dir="2700000" algn="tl">
                    <a:srgbClr val="C0C0C0"/>
                  </a:outerShdw>
                </a:effectLst>
                <a:latin typeface="CG Omega" pitchFamily="34" charset="0"/>
              </a:rPr>
              <a:t>The wind corridors between Luzon and Mindoro (including Lubang Island)</a:t>
            </a:r>
          </a:p>
          <a:p>
            <a:pPr marL="231775" indent="-231775" eaLnBrk="0" hangingPunct="0">
              <a:spcBef>
                <a:spcPct val="60000"/>
              </a:spcBef>
              <a:buClr>
                <a:schemeClr val="tx1"/>
              </a:buClr>
              <a:buFontTx/>
              <a:buAutoNum type="arabicPeriod" startAt="6"/>
              <a:defRPr/>
            </a:pPr>
            <a:r>
              <a:rPr kumimoji="1" lang="en-US" sz="1000" b="1">
                <a:effectLst>
                  <a:outerShdw blurRad="38100" dist="38100" dir="2700000" algn="tl">
                    <a:srgbClr val="C0C0C0"/>
                  </a:outerShdw>
                </a:effectLst>
                <a:latin typeface="CG Omega" pitchFamily="34" charset="0"/>
              </a:rPr>
              <a:t>Between Mindoro and Panay (including the Semirara &amp; Cuyo Island)</a:t>
            </a:r>
          </a:p>
        </p:txBody>
      </p:sp>
      <p:sp>
        <p:nvSpPr>
          <p:cNvPr id="1104902" name="Text Box 6"/>
          <p:cNvSpPr txBox="1">
            <a:spLocks noChangeArrowheads="1"/>
          </p:cNvSpPr>
          <p:nvPr/>
        </p:nvSpPr>
        <p:spPr bwMode="auto">
          <a:xfrm>
            <a:off x="457200" y="2420938"/>
            <a:ext cx="2895600" cy="303212"/>
          </a:xfrm>
          <a:prstGeom prst="rect">
            <a:avLst/>
          </a:prstGeom>
          <a:noFill/>
          <a:ln w="38100" cmpd="dbl">
            <a:noFill/>
            <a:miter lim="800000"/>
            <a:headEnd/>
            <a:tailEnd/>
          </a:ln>
        </p:spPr>
        <p:txBody>
          <a:bodyPr lIns="91407" tIns="45704" rIns="91407" bIns="45704">
            <a:spAutoFit/>
          </a:bodyPr>
          <a:lstStyle/>
          <a:p>
            <a:pPr algn="ctr" eaLnBrk="0" hangingPunct="0">
              <a:spcBef>
                <a:spcPct val="50000"/>
              </a:spcBef>
              <a:defRPr/>
            </a:pPr>
            <a:r>
              <a:rPr kumimoji="1" lang="en-US" sz="1400" b="1">
                <a:effectLst>
                  <a:outerShdw blurRad="38100" dist="38100" dir="2700000" algn="tl">
                    <a:srgbClr val="C0C0C0"/>
                  </a:outerShdw>
                </a:effectLst>
                <a:latin typeface="Trebuchet MS" pitchFamily="34" charset="0"/>
              </a:rPr>
              <a:t>6 Identified Regions</a:t>
            </a:r>
          </a:p>
        </p:txBody>
      </p:sp>
      <p:sp>
        <p:nvSpPr>
          <p:cNvPr id="1104905" name="Rectangle 9"/>
          <p:cNvSpPr>
            <a:spLocks noChangeArrowheads="1"/>
          </p:cNvSpPr>
          <p:nvPr/>
        </p:nvSpPr>
        <p:spPr bwMode="auto">
          <a:xfrm>
            <a:off x="152400" y="1612900"/>
            <a:ext cx="3505200" cy="555625"/>
          </a:xfrm>
          <a:prstGeom prst="rect">
            <a:avLst/>
          </a:prstGeom>
          <a:noFill/>
          <a:ln w="9525">
            <a:noFill/>
            <a:miter lim="800000"/>
            <a:headEnd/>
            <a:tailEnd/>
          </a:ln>
        </p:spPr>
        <p:txBody>
          <a:bodyPr lIns="91407" tIns="45704" rIns="91407" bIns="45704">
            <a:spAutoFit/>
          </a:bodyPr>
          <a:lstStyle/>
          <a:p>
            <a:pPr algn="ctr">
              <a:lnSpc>
                <a:spcPct val="95000"/>
              </a:lnSpc>
              <a:spcBef>
                <a:spcPct val="35000"/>
              </a:spcBef>
              <a:buClr>
                <a:schemeClr val="hlink"/>
              </a:buClr>
              <a:buSzPct val="75000"/>
              <a:buFont typeface="Wingdings" pitchFamily="2" charset="2"/>
              <a:buNone/>
              <a:defRPr/>
            </a:pPr>
            <a:r>
              <a:rPr lang="en-US" sz="1600" b="1">
                <a:effectLst>
                  <a:outerShdw blurRad="38100" dist="38100" dir="2700000" algn="tl">
                    <a:srgbClr val="C0C0C0"/>
                  </a:outerShdw>
                </a:effectLst>
                <a:latin typeface="Trebuchet MS" pitchFamily="34" charset="0"/>
              </a:rPr>
              <a:t>Over 10,000 km² with 76,600 MW of potential capacity</a:t>
            </a:r>
          </a:p>
        </p:txBody>
      </p:sp>
      <p:sp>
        <p:nvSpPr>
          <p:cNvPr id="13320" name="Freeform 10"/>
          <p:cNvSpPr>
            <a:spLocks/>
          </p:cNvSpPr>
          <p:nvPr/>
        </p:nvSpPr>
        <p:spPr bwMode="auto">
          <a:xfrm>
            <a:off x="5791200" y="1828800"/>
            <a:ext cx="609600" cy="609600"/>
          </a:xfrm>
          <a:custGeom>
            <a:avLst/>
            <a:gdLst>
              <a:gd name="T0" fmla="*/ 2147483647 w 384"/>
              <a:gd name="T1" fmla="*/ 2147483647 h 432"/>
              <a:gd name="T2" fmla="*/ 2147483647 w 384"/>
              <a:gd name="T3" fmla="*/ 2147483647 h 432"/>
              <a:gd name="T4" fmla="*/ 0 w 384"/>
              <a:gd name="T5" fmla="*/ 2147483647 h 432"/>
              <a:gd name="T6" fmla="*/ 0 60000 65536"/>
              <a:gd name="T7" fmla="*/ 0 60000 65536"/>
              <a:gd name="T8" fmla="*/ 0 60000 65536"/>
              <a:gd name="T9" fmla="*/ 0 w 384"/>
              <a:gd name="T10" fmla="*/ 0 h 432"/>
              <a:gd name="T11" fmla="*/ 384 w 384"/>
              <a:gd name="T12" fmla="*/ 432 h 432"/>
            </a:gdLst>
            <a:ahLst/>
            <a:cxnLst>
              <a:cxn ang="T6">
                <a:pos x="T0" y="T1"/>
              </a:cxn>
              <a:cxn ang="T7">
                <a:pos x="T2" y="T3"/>
              </a:cxn>
              <a:cxn ang="T8">
                <a:pos x="T4" y="T5"/>
              </a:cxn>
            </a:cxnLst>
            <a:rect l="T9" t="T10" r="T11" b="T12"/>
            <a:pathLst>
              <a:path w="384" h="432">
                <a:moveTo>
                  <a:pt x="384" y="144"/>
                </a:moveTo>
                <a:cubicBezTo>
                  <a:pt x="296" y="72"/>
                  <a:pt x="208" y="0"/>
                  <a:pt x="144" y="48"/>
                </a:cubicBezTo>
                <a:cubicBezTo>
                  <a:pt x="80" y="96"/>
                  <a:pt x="24" y="368"/>
                  <a:pt x="0" y="432"/>
                </a:cubicBezTo>
              </a:path>
            </a:pathLst>
          </a:custGeom>
          <a:noFill/>
          <a:ln w="25400">
            <a:solidFill>
              <a:srgbClr val="FF3300"/>
            </a:solidFill>
            <a:round/>
            <a:headEnd/>
            <a:tailEnd/>
          </a:ln>
        </p:spPr>
        <p:txBody>
          <a:bodyPr lIns="82039" tIns="41020" rIns="82039" bIns="41020"/>
          <a:lstStyle/>
          <a:p>
            <a:pPr defTabSz="820738"/>
            <a:endParaRPr lang="en-US" sz="1200">
              <a:latin typeface="Trebuchet MS" pitchFamily="34" charset="0"/>
            </a:endParaRPr>
          </a:p>
        </p:txBody>
      </p:sp>
      <p:sp>
        <p:nvSpPr>
          <p:cNvPr id="1104907" name="AutoShape 11"/>
          <p:cNvSpPr>
            <a:spLocks noChangeArrowheads="1"/>
          </p:cNvSpPr>
          <p:nvPr/>
        </p:nvSpPr>
        <p:spPr bwMode="auto">
          <a:xfrm>
            <a:off x="4087813" y="1076325"/>
            <a:ext cx="455612" cy="455613"/>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1</a:t>
            </a:r>
          </a:p>
        </p:txBody>
      </p:sp>
      <p:sp>
        <p:nvSpPr>
          <p:cNvPr id="1104908" name="AutoShape 12"/>
          <p:cNvSpPr>
            <a:spLocks noChangeArrowheads="1"/>
          </p:cNvSpPr>
          <p:nvPr/>
        </p:nvSpPr>
        <p:spPr bwMode="auto">
          <a:xfrm>
            <a:off x="4114800" y="1600200"/>
            <a:ext cx="457200" cy="457200"/>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2</a:t>
            </a:r>
          </a:p>
        </p:txBody>
      </p:sp>
      <p:sp>
        <p:nvSpPr>
          <p:cNvPr id="13323" name="Freeform 13"/>
          <p:cNvSpPr>
            <a:spLocks/>
          </p:cNvSpPr>
          <p:nvPr/>
        </p:nvSpPr>
        <p:spPr bwMode="auto">
          <a:xfrm>
            <a:off x="6540500" y="1981200"/>
            <a:ext cx="927100" cy="1600200"/>
          </a:xfrm>
          <a:custGeom>
            <a:avLst/>
            <a:gdLst>
              <a:gd name="T0" fmla="*/ 2147483647 w 584"/>
              <a:gd name="T1" fmla="*/ 0 h 1008"/>
              <a:gd name="T2" fmla="*/ 2147483647 w 584"/>
              <a:gd name="T3" fmla="*/ 2147483647 h 1008"/>
              <a:gd name="T4" fmla="*/ 2147483647 w 584"/>
              <a:gd name="T5" fmla="*/ 2147483647 h 1008"/>
              <a:gd name="T6" fmla="*/ 2147483647 w 584"/>
              <a:gd name="T7" fmla="*/ 2147483647 h 1008"/>
              <a:gd name="T8" fmla="*/ 0 60000 65536"/>
              <a:gd name="T9" fmla="*/ 0 60000 65536"/>
              <a:gd name="T10" fmla="*/ 0 60000 65536"/>
              <a:gd name="T11" fmla="*/ 0 60000 65536"/>
              <a:gd name="T12" fmla="*/ 0 w 584"/>
              <a:gd name="T13" fmla="*/ 0 h 1008"/>
              <a:gd name="T14" fmla="*/ 584 w 584"/>
              <a:gd name="T15" fmla="*/ 1008 h 1008"/>
            </a:gdLst>
            <a:ahLst/>
            <a:cxnLst>
              <a:cxn ang="T8">
                <a:pos x="T0" y="T1"/>
              </a:cxn>
              <a:cxn ang="T9">
                <a:pos x="T2" y="T3"/>
              </a:cxn>
              <a:cxn ang="T10">
                <a:pos x="T4" y="T5"/>
              </a:cxn>
              <a:cxn ang="T11">
                <a:pos x="T6" y="T7"/>
              </a:cxn>
            </a:cxnLst>
            <a:rect l="T12" t="T13" r="T14" b="T15"/>
            <a:pathLst>
              <a:path w="584" h="1008">
                <a:moveTo>
                  <a:pt x="8" y="0"/>
                </a:moveTo>
                <a:cubicBezTo>
                  <a:pt x="4" y="192"/>
                  <a:pt x="0" y="384"/>
                  <a:pt x="56" y="480"/>
                </a:cubicBezTo>
                <a:cubicBezTo>
                  <a:pt x="112" y="576"/>
                  <a:pt x="256" y="488"/>
                  <a:pt x="344" y="576"/>
                </a:cubicBezTo>
                <a:cubicBezTo>
                  <a:pt x="432" y="664"/>
                  <a:pt x="544" y="928"/>
                  <a:pt x="584" y="1008"/>
                </a:cubicBezTo>
              </a:path>
            </a:pathLst>
          </a:custGeom>
          <a:noFill/>
          <a:ln w="25400">
            <a:solidFill>
              <a:srgbClr val="FF3300"/>
            </a:solidFill>
            <a:round/>
            <a:headEnd/>
            <a:tailEnd/>
          </a:ln>
        </p:spPr>
        <p:txBody>
          <a:bodyPr lIns="82039" tIns="41020" rIns="82039" bIns="41020"/>
          <a:lstStyle/>
          <a:p>
            <a:pPr defTabSz="820738"/>
            <a:endParaRPr lang="en-US" sz="1200">
              <a:latin typeface="Trebuchet MS" pitchFamily="34" charset="0"/>
            </a:endParaRPr>
          </a:p>
        </p:txBody>
      </p:sp>
      <p:sp>
        <p:nvSpPr>
          <p:cNvPr id="1104910" name="AutoShape 14"/>
          <p:cNvSpPr>
            <a:spLocks noChangeArrowheads="1"/>
          </p:cNvSpPr>
          <p:nvPr/>
        </p:nvSpPr>
        <p:spPr bwMode="auto">
          <a:xfrm>
            <a:off x="8153400" y="2590800"/>
            <a:ext cx="457200" cy="457200"/>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4</a:t>
            </a:r>
          </a:p>
        </p:txBody>
      </p:sp>
      <p:sp>
        <p:nvSpPr>
          <p:cNvPr id="1104911" name="AutoShape 15"/>
          <p:cNvSpPr>
            <a:spLocks noChangeArrowheads="1"/>
          </p:cNvSpPr>
          <p:nvPr/>
        </p:nvSpPr>
        <p:spPr bwMode="auto">
          <a:xfrm>
            <a:off x="4114800" y="2362200"/>
            <a:ext cx="457200" cy="457200"/>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3</a:t>
            </a:r>
          </a:p>
        </p:txBody>
      </p:sp>
      <p:sp>
        <p:nvSpPr>
          <p:cNvPr id="13326" name="Line 16"/>
          <p:cNvSpPr>
            <a:spLocks noChangeShapeType="1"/>
          </p:cNvSpPr>
          <p:nvPr/>
        </p:nvSpPr>
        <p:spPr bwMode="auto">
          <a:xfrm>
            <a:off x="4495800" y="2743200"/>
            <a:ext cx="2133600" cy="762000"/>
          </a:xfrm>
          <a:prstGeom prst="line">
            <a:avLst/>
          </a:prstGeom>
          <a:noFill/>
          <a:ln w="9525">
            <a:solidFill>
              <a:srgbClr val="000000"/>
            </a:solidFill>
            <a:round/>
            <a:headEnd/>
            <a:tailEnd type="stealth" w="lg" len="lg"/>
          </a:ln>
        </p:spPr>
        <p:txBody>
          <a:bodyPr/>
          <a:lstStyle/>
          <a:p>
            <a:endParaRPr lang="en-PH"/>
          </a:p>
        </p:txBody>
      </p:sp>
      <p:sp>
        <p:nvSpPr>
          <p:cNvPr id="13327" name="Freeform 17"/>
          <p:cNvSpPr>
            <a:spLocks/>
          </p:cNvSpPr>
          <p:nvPr/>
        </p:nvSpPr>
        <p:spPr bwMode="auto">
          <a:xfrm>
            <a:off x="5943600" y="2895600"/>
            <a:ext cx="533400" cy="304800"/>
          </a:xfrm>
          <a:custGeom>
            <a:avLst/>
            <a:gdLst>
              <a:gd name="T0" fmla="*/ 0 w 336"/>
              <a:gd name="T1" fmla="*/ 0 h 192"/>
              <a:gd name="T2" fmla="*/ 2147483647 w 336"/>
              <a:gd name="T3" fmla="*/ 2147483647 h 192"/>
              <a:gd name="T4" fmla="*/ 0 60000 65536"/>
              <a:gd name="T5" fmla="*/ 0 60000 65536"/>
              <a:gd name="T6" fmla="*/ 0 w 336"/>
              <a:gd name="T7" fmla="*/ 0 h 192"/>
              <a:gd name="T8" fmla="*/ 336 w 336"/>
              <a:gd name="T9" fmla="*/ 192 h 192"/>
            </a:gdLst>
            <a:ahLst/>
            <a:cxnLst>
              <a:cxn ang="T4">
                <a:pos x="T0" y="T1"/>
              </a:cxn>
              <a:cxn ang="T5">
                <a:pos x="T2" y="T3"/>
              </a:cxn>
            </a:cxnLst>
            <a:rect l="T6" t="T7" r="T8" b="T9"/>
            <a:pathLst>
              <a:path w="336" h="192">
                <a:moveTo>
                  <a:pt x="0" y="0"/>
                </a:moveTo>
                <a:cubicBezTo>
                  <a:pt x="140" y="80"/>
                  <a:pt x="280" y="160"/>
                  <a:pt x="336" y="192"/>
                </a:cubicBezTo>
              </a:path>
            </a:pathLst>
          </a:custGeom>
          <a:noFill/>
          <a:ln w="25400">
            <a:solidFill>
              <a:srgbClr val="FF3300"/>
            </a:solidFill>
            <a:round/>
            <a:headEnd/>
            <a:tailEnd/>
          </a:ln>
        </p:spPr>
        <p:txBody>
          <a:bodyPr lIns="82039" tIns="41020" rIns="82039" bIns="41020"/>
          <a:lstStyle/>
          <a:p>
            <a:pPr defTabSz="820738"/>
            <a:endParaRPr lang="en-US" sz="1200">
              <a:latin typeface="Trebuchet MS" pitchFamily="34" charset="0"/>
            </a:endParaRPr>
          </a:p>
        </p:txBody>
      </p:sp>
      <p:sp>
        <p:nvSpPr>
          <p:cNvPr id="1104914" name="AutoShape 18"/>
          <p:cNvSpPr>
            <a:spLocks noChangeArrowheads="1"/>
          </p:cNvSpPr>
          <p:nvPr/>
        </p:nvSpPr>
        <p:spPr bwMode="auto">
          <a:xfrm>
            <a:off x="8153400" y="3124200"/>
            <a:ext cx="457200" cy="457200"/>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5</a:t>
            </a:r>
          </a:p>
        </p:txBody>
      </p:sp>
      <p:sp>
        <p:nvSpPr>
          <p:cNvPr id="13329" name="Line 19"/>
          <p:cNvSpPr>
            <a:spLocks noChangeShapeType="1"/>
          </p:cNvSpPr>
          <p:nvPr/>
        </p:nvSpPr>
        <p:spPr bwMode="auto">
          <a:xfrm>
            <a:off x="4572000" y="1828800"/>
            <a:ext cx="1371600" cy="152400"/>
          </a:xfrm>
          <a:prstGeom prst="line">
            <a:avLst/>
          </a:prstGeom>
          <a:noFill/>
          <a:ln w="9525">
            <a:solidFill>
              <a:srgbClr val="000000"/>
            </a:solidFill>
            <a:round/>
            <a:headEnd/>
            <a:tailEnd type="stealth" w="lg" len="lg"/>
          </a:ln>
        </p:spPr>
        <p:txBody>
          <a:bodyPr/>
          <a:lstStyle/>
          <a:p>
            <a:endParaRPr lang="en-PH"/>
          </a:p>
        </p:txBody>
      </p:sp>
      <p:sp>
        <p:nvSpPr>
          <p:cNvPr id="13330" name="Line 20"/>
          <p:cNvSpPr>
            <a:spLocks noChangeShapeType="1"/>
          </p:cNvSpPr>
          <p:nvPr/>
        </p:nvSpPr>
        <p:spPr bwMode="auto">
          <a:xfrm>
            <a:off x="4502150" y="1344613"/>
            <a:ext cx="1663700" cy="403225"/>
          </a:xfrm>
          <a:prstGeom prst="line">
            <a:avLst/>
          </a:prstGeom>
          <a:noFill/>
          <a:ln w="9525">
            <a:solidFill>
              <a:srgbClr val="000000"/>
            </a:solidFill>
            <a:round/>
            <a:headEnd/>
            <a:tailEnd type="stealth" w="lg" len="lg"/>
          </a:ln>
        </p:spPr>
        <p:txBody>
          <a:bodyPr/>
          <a:lstStyle/>
          <a:p>
            <a:endParaRPr lang="en-PH"/>
          </a:p>
        </p:txBody>
      </p:sp>
      <p:sp>
        <p:nvSpPr>
          <p:cNvPr id="13331" name="Line 21"/>
          <p:cNvSpPr>
            <a:spLocks noChangeShapeType="1"/>
          </p:cNvSpPr>
          <p:nvPr/>
        </p:nvSpPr>
        <p:spPr bwMode="auto">
          <a:xfrm flipH="1">
            <a:off x="7086600" y="2819400"/>
            <a:ext cx="1066800" cy="76200"/>
          </a:xfrm>
          <a:prstGeom prst="line">
            <a:avLst/>
          </a:prstGeom>
          <a:noFill/>
          <a:ln w="9525">
            <a:solidFill>
              <a:srgbClr val="000000"/>
            </a:solidFill>
            <a:round/>
            <a:headEnd/>
            <a:tailEnd type="stealth" w="lg" len="lg"/>
          </a:ln>
        </p:spPr>
        <p:txBody>
          <a:bodyPr/>
          <a:lstStyle/>
          <a:p>
            <a:endParaRPr lang="en-PH"/>
          </a:p>
        </p:txBody>
      </p:sp>
      <p:sp>
        <p:nvSpPr>
          <p:cNvPr id="13332" name="Line 22"/>
          <p:cNvSpPr>
            <a:spLocks noChangeShapeType="1"/>
          </p:cNvSpPr>
          <p:nvPr/>
        </p:nvSpPr>
        <p:spPr bwMode="auto">
          <a:xfrm flipH="1" flipV="1">
            <a:off x="6477000" y="3200400"/>
            <a:ext cx="1676400" cy="152400"/>
          </a:xfrm>
          <a:prstGeom prst="line">
            <a:avLst/>
          </a:prstGeom>
          <a:noFill/>
          <a:ln w="9525">
            <a:solidFill>
              <a:srgbClr val="000000"/>
            </a:solidFill>
            <a:round/>
            <a:headEnd/>
            <a:tailEnd type="stealth" w="lg" len="lg"/>
          </a:ln>
        </p:spPr>
        <p:txBody>
          <a:bodyPr/>
          <a:lstStyle/>
          <a:p>
            <a:endParaRPr lang="en-PH"/>
          </a:p>
        </p:txBody>
      </p:sp>
      <p:sp>
        <p:nvSpPr>
          <p:cNvPr id="13333" name="Line 23"/>
          <p:cNvSpPr>
            <a:spLocks noChangeShapeType="1"/>
          </p:cNvSpPr>
          <p:nvPr/>
        </p:nvSpPr>
        <p:spPr bwMode="auto">
          <a:xfrm>
            <a:off x="4495800" y="2743200"/>
            <a:ext cx="3124200" cy="1600200"/>
          </a:xfrm>
          <a:prstGeom prst="line">
            <a:avLst/>
          </a:prstGeom>
          <a:noFill/>
          <a:ln w="9525">
            <a:solidFill>
              <a:srgbClr val="000000"/>
            </a:solidFill>
            <a:round/>
            <a:headEnd/>
            <a:tailEnd type="stealth" w="lg" len="lg"/>
          </a:ln>
        </p:spPr>
        <p:txBody>
          <a:bodyPr/>
          <a:lstStyle/>
          <a:p>
            <a:endParaRPr lang="en-PH"/>
          </a:p>
        </p:txBody>
      </p:sp>
      <p:sp>
        <p:nvSpPr>
          <p:cNvPr id="13334" name="Freeform 24"/>
          <p:cNvSpPr>
            <a:spLocks/>
          </p:cNvSpPr>
          <p:nvPr/>
        </p:nvSpPr>
        <p:spPr bwMode="auto">
          <a:xfrm>
            <a:off x="7467600" y="3886200"/>
            <a:ext cx="165100" cy="762000"/>
          </a:xfrm>
          <a:custGeom>
            <a:avLst/>
            <a:gdLst>
              <a:gd name="T0" fmla="*/ 0 w 104"/>
              <a:gd name="T1" fmla="*/ 0 h 480"/>
              <a:gd name="T2" fmla="*/ 2147483647 w 104"/>
              <a:gd name="T3" fmla="*/ 2147483647 h 480"/>
              <a:gd name="T4" fmla="*/ 2147483647 w 104"/>
              <a:gd name="T5" fmla="*/ 2147483647 h 480"/>
              <a:gd name="T6" fmla="*/ 0 60000 65536"/>
              <a:gd name="T7" fmla="*/ 0 60000 65536"/>
              <a:gd name="T8" fmla="*/ 0 60000 65536"/>
              <a:gd name="T9" fmla="*/ 0 w 104"/>
              <a:gd name="T10" fmla="*/ 0 h 480"/>
              <a:gd name="T11" fmla="*/ 104 w 104"/>
              <a:gd name="T12" fmla="*/ 480 h 480"/>
            </a:gdLst>
            <a:ahLst/>
            <a:cxnLst>
              <a:cxn ang="T6">
                <a:pos x="T0" y="T1"/>
              </a:cxn>
              <a:cxn ang="T7">
                <a:pos x="T2" y="T3"/>
              </a:cxn>
              <a:cxn ang="T8">
                <a:pos x="T4" y="T5"/>
              </a:cxn>
            </a:cxnLst>
            <a:rect l="T9" t="T10" r="T11" b="T12"/>
            <a:pathLst>
              <a:path w="104" h="480">
                <a:moveTo>
                  <a:pt x="0" y="0"/>
                </a:moveTo>
                <a:cubicBezTo>
                  <a:pt x="44" y="56"/>
                  <a:pt x="88" y="112"/>
                  <a:pt x="96" y="192"/>
                </a:cubicBezTo>
                <a:cubicBezTo>
                  <a:pt x="104" y="272"/>
                  <a:pt x="56" y="432"/>
                  <a:pt x="48" y="480"/>
                </a:cubicBezTo>
              </a:path>
            </a:pathLst>
          </a:custGeom>
          <a:noFill/>
          <a:ln w="25400">
            <a:solidFill>
              <a:srgbClr val="FF3300"/>
            </a:solidFill>
            <a:round/>
            <a:headEnd/>
            <a:tailEnd/>
          </a:ln>
        </p:spPr>
        <p:txBody>
          <a:bodyPr lIns="82039" tIns="41020" rIns="82039" bIns="41020"/>
          <a:lstStyle/>
          <a:p>
            <a:pPr defTabSz="820738"/>
            <a:endParaRPr lang="en-US" sz="1200">
              <a:latin typeface="Trebuchet MS" pitchFamily="34" charset="0"/>
            </a:endParaRPr>
          </a:p>
        </p:txBody>
      </p:sp>
      <p:sp>
        <p:nvSpPr>
          <p:cNvPr id="13335" name="Line 25"/>
          <p:cNvSpPr>
            <a:spLocks noChangeShapeType="1"/>
          </p:cNvSpPr>
          <p:nvPr/>
        </p:nvSpPr>
        <p:spPr bwMode="auto">
          <a:xfrm flipV="1">
            <a:off x="4495800" y="2362200"/>
            <a:ext cx="1752600" cy="381000"/>
          </a:xfrm>
          <a:prstGeom prst="line">
            <a:avLst/>
          </a:prstGeom>
          <a:noFill/>
          <a:ln w="9525">
            <a:solidFill>
              <a:srgbClr val="000000"/>
            </a:solidFill>
            <a:round/>
            <a:headEnd/>
            <a:tailEnd type="stealth" w="lg" len="lg"/>
          </a:ln>
        </p:spPr>
        <p:txBody>
          <a:bodyPr/>
          <a:lstStyle/>
          <a:p>
            <a:endParaRPr lang="en-PH"/>
          </a:p>
        </p:txBody>
      </p:sp>
      <p:sp>
        <p:nvSpPr>
          <p:cNvPr id="13336" name="Line 26"/>
          <p:cNvSpPr>
            <a:spLocks noChangeShapeType="1"/>
          </p:cNvSpPr>
          <p:nvPr/>
        </p:nvSpPr>
        <p:spPr bwMode="auto">
          <a:xfrm>
            <a:off x="4495800" y="2743200"/>
            <a:ext cx="1752600" cy="457200"/>
          </a:xfrm>
          <a:prstGeom prst="line">
            <a:avLst/>
          </a:prstGeom>
          <a:noFill/>
          <a:ln w="9525">
            <a:solidFill>
              <a:srgbClr val="000000"/>
            </a:solidFill>
            <a:round/>
            <a:headEnd/>
            <a:tailEnd type="stealth" w="lg" len="lg"/>
          </a:ln>
        </p:spPr>
        <p:txBody>
          <a:bodyPr/>
          <a:lstStyle/>
          <a:p>
            <a:endParaRPr lang="en-PH"/>
          </a:p>
        </p:txBody>
      </p:sp>
      <p:sp>
        <p:nvSpPr>
          <p:cNvPr id="13337" name="Line 27"/>
          <p:cNvSpPr>
            <a:spLocks noChangeShapeType="1"/>
          </p:cNvSpPr>
          <p:nvPr/>
        </p:nvSpPr>
        <p:spPr bwMode="auto">
          <a:xfrm>
            <a:off x="4495800" y="2743200"/>
            <a:ext cx="1143000" cy="1143000"/>
          </a:xfrm>
          <a:prstGeom prst="line">
            <a:avLst/>
          </a:prstGeom>
          <a:noFill/>
          <a:ln w="9525">
            <a:solidFill>
              <a:srgbClr val="000000"/>
            </a:solidFill>
            <a:round/>
            <a:headEnd/>
            <a:tailEnd type="stealth" w="lg" len="lg"/>
          </a:ln>
        </p:spPr>
        <p:txBody>
          <a:bodyPr/>
          <a:lstStyle/>
          <a:p>
            <a:endParaRPr lang="en-PH"/>
          </a:p>
        </p:txBody>
      </p:sp>
      <p:sp>
        <p:nvSpPr>
          <p:cNvPr id="13338" name="Line 28"/>
          <p:cNvSpPr>
            <a:spLocks noChangeShapeType="1"/>
          </p:cNvSpPr>
          <p:nvPr/>
        </p:nvSpPr>
        <p:spPr bwMode="auto">
          <a:xfrm>
            <a:off x="4495800" y="2743200"/>
            <a:ext cx="2362200" cy="990600"/>
          </a:xfrm>
          <a:prstGeom prst="line">
            <a:avLst/>
          </a:prstGeom>
          <a:noFill/>
          <a:ln w="9525">
            <a:solidFill>
              <a:srgbClr val="000000"/>
            </a:solidFill>
            <a:round/>
            <a:headEnd/>
            <a:tailEnd type="stealth" w="lg" len="lg"/>
          </a:ln>
        </p:spPr>
        <p:txBody>
          <a:bodyPr/>
          <a:lstStyle/>
          <a:p>
            <a:endParaRPr lang="en-PH"/>
          </a:p>
        </p:txBody>
      </p:sp>
      <p:sp>
        <p:nvSpPr>
          <p:cNvPr id="13339" name="Line 29"/>
          <p:cNvSpPr>
            <a:spLocks noChangeShapeType="1"/>
          </p:cNvSpPr>
          <p:nvPr/>
        </p:nvSpPr>
        <p:spPr bwMode="auto">
          <a:xfrm>
            <a:off x="4495800" y="2743200"/>
            <a:ext cx="2133600" cy="1219200"/>
          </a:xfrm>
          <a:prstGeom prst="line">
            <a:avLst/>
          </a:prstGeom>
          <a:noFill/>
          <a:ln w="9525">
            <a:solidFill>
              <a:srgbClr val="000000"/>
            </a:solidFill>
            <a:round/>
            <a:headEnd/>
            <a:tailEnd type="stealth" w="lg" len="lg"/>
          </a:ln>
        </p:spPr>
        <p:txBody>
          <a:bodyPr/>
          <a:lstStyle/>
          <a:p>
            <a:endParaRPr lang="en-PH"/>
          </a:p>
        </p:txBody>
      </p:sp>
      <p:sp>
        <p:nvSpPr>
          <p:cNvPr id="13340" name="Freeform 30"/>
          <p:cNvSpPr>
            <a:spLocks/>
          </p:cNvSpPr>
          <p:nvPr/>
        </p:nvSpPr>
        <p:spPr bwMode="auto">
          <a:xfrm>
            <a:off x="6311900" y="3276600"/>
            <a:ext cx="88900" cy="304800"/>
          </a:xfrm>
          <a:custGeom>
            <a:avLst/>
            <a:gdLst>
              <a:gd name="T0" fmla="*/ 2147483647 w 56"/>
              <a:gd name="T1" fmla="*/ 0 h 192"/>
              <a:gd name="T2" fmla="*/ 2147483647 w 56"/>
              <a:gd name="T3" fmla="*/ 2147483647 h 192"/>
              <a:gd name="T4" fmla="*/ 2147483647 w 56"/>
              <a:gd name="T5" fmla="*/ 2147483647 h 192"/>
              <a:gd name="T6" fmla="*/ 0 60000 65536"/>
              <a:gd name="T7" fmla="*/ 0 60000 65536"/>
              <a:gd name="T8" fmla="*/ 0 60000 65536"/>
              <a:gd name="T9" fmla="*/ 0 w 56"/>
              <a:gd name="T10" fmla="*/ 0 h 192"/>
              <a:gd name="T11" fmla="*/ 56 w 56"/>
              <a:gd name="T12" fmla="*/ 192 h 192"/>
            </a:gdLst>
            <a:ahLst/>
            <a:cxnLst>
              <a:cxn ang="T6">
                <a:pos x="T0" y="T1"/>
              </a:cxn>
              <a:cxn ang="T7">
                <a:pos x="T2" y="T3"/>
              </a:cxn>
              <a:cxn ang="T8">
                <a:pos x="T4" y="T5"/>
              </a:cxn>
            </a:cxnLst>
            <a:rect l="T9" t="T10" r="T11" b="T12"/>
            <a:pathLst>
              <a:path w="56" h="192">
                <a:moveTo>
                  <a:pt x="56" y="0"/>
                </a:moveTo>
                <a:cubicBezTo>
                  <a:pt x="36" y="8"/>
                  <a:pt x="16" y="16"/>
                  <a:pt x="8" y="48"/>
                </a:cubicBezTo>
                <a:cubicBezTo>
                  <a:pt x="0" y="80"/>
                  <a:pt x="8" y="168"/>
                  <a:pt x="8" y="192"/>
                </a:cubicBezTo>
              </a:path>
            </a:pathLst>
          </a:custGeom>
          <a:noFill/>
          <a:ln w="25400">
            <a:solidFill>
              <a:srgbClr val="FF3300"/>
            </a:solidFill>
            <a:round/>
            <a:headEnd/>
            <a:tailEnd/>
          </a:ln>
        </p:spPr>
        <p:txBody>
          <a:bodyPr lIns="82039" tIns="41020" rIns="82039" bIns="41020"/>
          <a:lstStyle/>
          <a:p>
            <a:pPr defTabSz="820738"/>
            <a:endParaRPr lang="en-US" sz="1200">
              <a:latin typeface="Trebuchet MS" pitchFamily="34" charset="0"/>
            </a:endParaRPr>
          </a:p>
        </p:txBody>
      </p:sp>
      <p:sp>
        <p:nvSpPr>
          <p:cNvPr id="1104927" name="AutoShape 31"/>
          <p:cNvSpPr>
            <a:spLocks noChangeArrowheads="1"/>
          </p:cNvSpPr>
          <p:nvPr/>
        </p:nvSpPr>
        <p:spPr bwMode="auto">
          <a:xfrm>
            <a:off x="8153400" y="3581400"/>
            <a:ext cx="457200" cy="457200"/>
          </a:xfrm>
          <a:prstGeom prst="star16">
            <a:avLst>
              <a:gd name="adj" fmla="val 37500"/>
            </a:avLst>
          </a:prstGeom>
          <a:solidFill>
            <a:srgbClr val="FF0000"/>
          </a:solidFill>
          <a:ln w="9525">
            <a:solidFill>
              <a:schemeClr val="tx1"/>
            </a:solidFill>
            <a:miter lim="800000"/>
            <a:headEnd/>
            <a:tailEnd/>
          </a:ln>
        </p:spPr>
        <p:txBody>
          <a:bodyPr wrap="none" lIns="91407" tIns="45704" rIns="91407" bIns="45704" anchor="ctr"/>
          <a:lstStyle/>
          <a:p>
            <a:pPr algn="ctr">
              <a:defRPr/>
            </a:pPr>
            <a:r>
              <a:rPr lang="en-US" sz="1000" b="1">
                <a:effectLst>
                  <a:outerShdw blurRad="38100" dist="38100" dir="2700000" algn="tl">
                    <a:srgbClr val="FFFFFF"/>
                  </a:outerShdw>
                </a:effectLst>
                <a:latin typeface="Trebuchet MS" pitchFamily="34" charset="0"/>
              </a:rPr>
              <a:t>6</a:t>
            </a:r>
          </a:p>
        </p:txBody>
      </p:sp>
      <p:sp>
        <p:nvSpPr>
          <p:cNvPr id="13342" name="Line 32"/>
          <p:cNvSpPr>
            <a:spLocks noChangeShapeType="1"/>
          </p:cNvSpPr>
          <p:nvPr/>
        </p:nvSpPr>
        <p:spPr bwMode="auto">
          <a:xfrm flipH="1" flipV="1">
            <a:off x="6324600" y="3352800"/>
            <a:ext cx="1905000" cy="381000"/>
          </a:xfrm>
          <a:prstGeom prst="line">
            <a:avLst/>
          </a:prstGeom>
          <a:noFill/>
          <a:ln w="9525">
            <a:solidFill>
              <a:srgbClr val="000000"/>
            </a:solidFill>
            <a:round/>
            <a:headEnd/>
            <a:tailEnd type="stealth" w="lg" len="lg"/>
          </a:ln>
        </p:spPr>
        <p:txBody>
          <a:bodyPr/>
          <a:lstStyle/>
          <a:p>
            <a:endParaRPr lang="en-PH"/>
          </a:p>
        </p:txBody>
      </p:sp>
      <p:sp>
        <p:nvSpPr>
          <p:cNvPr id="13343" name="Oval 33"/>
          <p:cNvSpPr>
            <a:spLocks noChangeArrowheads="1"/>
          </p:cNvSpPr>
          <p:nvPr/>
        </p:nvSpPr>
        <p:spPr bwMode="auto">
          <a:xfrm>
            <a:off x="6165850" y="1612900"/>
            <a:ext cx="346075" cy="336550"/>
          </a:xfrm>
          <a:prstGeom prst="ellipse">
            <a:avLst/>
          </a:prstGeom>
          <a:noFill/>
          <a:ln w="25400">
            <a:solidFill>
              <a:srgbClr val="FF0000"/>
            </a:solidFill>
            <a:round/>
            <a:headEnd/>
            <a:tailEnd/>
          </a:ln>
        </p:spPr>
        <p:txBody>
          <a:bodyPr wrap="none" lIns="82039" tIns="41020" rIns="82039" bIns="41020" anchor="ctr"/>
          <a:lstStyle/>
          <a:p>
            <a:pPr defTabSz="820738"/>
            <a:endParaRPr lang="en-US" sz="1200">
              <a:latin typeface="Trebuchet MS" pitchFamily="34" charset="0"/>
            </a:endParaRPr>
          </a:p>
        </p:txBody>
      </p:sp>
      <p:sp>
        <p:nvSpPr>
          <p:cNvPr id="1106948" name="Rectangle 4"/>
          <p:cNvSpPr>
            <a:spLocks noChangeArrowheads="1"/>
          </p:cNvSpPr>
          <p:nvPr/>
        </p:nvSpPr>
        <p:spPr bwMode="auto">
          <a:xfrm>
            <a:off x="0" y="66675"/>
            <a:ext cx="9144000" cy="606425"/>
          </a:xfrm>
          <a:prstGeom prst="rect">
            <a:avLst/>
          </a:prstGeom>
          <a:solidFill>
            <a:srgbClr val="33CCFF"/>
          </a:solidFill>
          <a:ln w="9525">
            <a:solidFill>
              <a:schemeClr val="bg2"/>
            </a:solidFill>
            <a:miter lim="800000"/>
            <a:headEnd/>
            <a:tailEnd/>
          </a:ln>
        </p:spPr>
        <p:txBody>
          <a:bodyPr lIns="91407" tIns="45704" rIns="91407" bIns="45704" anchor="ctr"/>
          <a:lstStyle/>
          <a:p>
            <a:pPr algn="ctr">
              <a:defRPr/>
            </a:pPr>
            <a:r>
              <a:rPr lang="en-US" sz="3200" b="1" i="1">
                <a:solidFill>
                  <a:srgbClr val="FF3300"/>
                </a:solidFill>
                <a:effectLst>
                  <a:outerShdw blurRad="38100" dist="38100" dir="2700000" algn="tl">
                    <a:srgbClr val="000000"/>
                  </a:outerShdw>
                </a:effectLst>
              </a:rPr>
              <a:t>Wind Energy</a:t>
            </a:r>
            <a:r>
              <a:rPr lang="en-US" sz="3200" b="1" i="1">
                <a:solidFill>
                  <a:srgbClr val="FF6600"/>
                </a:solidFill>
                <a:effectLst>
                  <a:outerShdw blurRad="38100" dist="38100" dir="2700000" algn="tl">
                    <a:srgbClr val="000000"/>
                  </a:outerShdw>
                </a:effectLst>
              </a:rPr>
              <a:t> </a:t>
            </a:r>
            <a:r>
              <a:rPr lang="en-US" sz="3200" b="1" i="1">
                <a:solidFill>
                  <a:srgbClr val="FF3300"/>
                </a:solidFill>
                <a:effectLst>
                  <a:outerShdw blurRad="38100" dist="38100" dir="2700000" algn="tl">
                    <a:srgbClr val="000000"/>
                  </a:outerShdw>
                </a:effectLst>
              </a:rPr>
              <a:t>Resources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body" idx="4294967295"/>
          </p:nvPr>
        </p:nvSpPr>
        <p:spPr>
          <a:xfrm>
            <a:off x="346075" y="1209675"/>
            <a:ext cx="8297863" cy="4841875"/>
          </a:xfrm>
        </p:spPr>
        <p:txBody>
          <a:bodyPr lIns="91397" tIns="45698" rIns="91397" bIns="45698"/>
          <a:lstStyle/>
          <a:p>
            <a:pPr marL="382588" indent="-382588" defTabSz="1019175" eaLnBrk="1" hangingPunct="1">
              <a:defRPr/>
            </a:pPr>
            <a:r>
              <a:rPr lang="en-US" sz="2100" b="1" smtClean="0">
                <a:solidFill>
                  <a:schemeClr val="tx1"/>
                </a:solidFill>
                <a:effectLst>
                  <a:outerShdw blurRad="38100" dist="38100" dir="2700000" algn="tl">
                    <a:srgbClr val="C0C0C0"/>
                  </a:outerShdw>
                </a:effectLst>
                <a:latin typeface="Trebuchet MS" pitchFamily="34" charset="0"/>
              </a:rPr>
              <a:t>Identified potential sites with power density of at least 500 W/m</a:t>
            </a:r>
            <a:r>
              <a:rPr lang="en-US" sz="2100" b="1" baseline="30000" smtClean="0">
                <a:solidFill>
                  <a:schemeClr val="tx1"/>
                </a:solidFill>
                <a:effectLst>
                  <a:outerShdw blurRad="38100" dist="38100" dir="2700000" algn="tl">
                    <a:srgbClr val="C0C0C0"/>
                  </a:outerShdw>
                </a:effectLst>
                <a:latin typeface="Trebuchet MS" pitchFamily="34" charset="0"/>
              </a:rPr>
              <a:t>2</a:t>
            </a:r>
            <a:r>
              <a:rPr lang="en-US" sz="2100" b="1" smtClean="0">
                <a:solidFill>
                  <a:schemeClr val="tx1"/>
                </a:solidFill>
                <a:effectLst>
                  <a:outerShdw blurRad="38100" dist="38100" dir="2700000" algn="tl">
                    <a:srgbClr val="C0C0C0"/>
                  </a:outerShdw>
                </a:effectLst>
                <a:latin typeface="Trebuchet MS" pitchFamily="34" charset="0"/>
              </a:rPr>
              <a:t> and transmission line cost of not over 25% of levelized cost of combined generation and transmission costs.</a:t>
            </a:r>
          </a:p>
          <a:p>
            <a:pPr marL="382588" indent="-382588" defTabSz="1019175" eaLnBrk="1" hangingPunct="1">
              <a:buFont typeface="Arial" pitchFamily="34" charset="0"/>
              <a:buNone/>
              <a:defRPr/>
            </a:pPr>
            <a:endParaRPr lang="en-US" sz="2100" b="1" smtClean="0">
              <a:solidFill>
                <a:schemeClr val="tx1"/>
              </a:solidFill>
              <a:effectLst>
                <a:outerShdw blurRad="38100" dist="38100" dir="2700000" algn="tl">
                  <a:srgbClr val="C0C0C0"/>
                </a:outerShdw>
              </a:effectLst>
              <a:latin typeface="Trebuchet MS" pitchFamily="34" charset="0"/>
            </a:endParaRPr>
          </a:p>
          <a:p>
            <a:pPr marL="827088" lvl="1" indent="-317500" defTabSz="1019175" eaLnBrk="1" hangingPunct="1">
              <a:defRPr/>
            </a:pPr>
            <a:r>
              <a:rPr lang="en-US" sz="2400" b="1" smtClean="0">
                <a:solidFill>
                  <a:schemeClr val="tx1"/>
                </a:solidFill>
                <a:effectLst>
                  <a:outerShdw blurRad="38100" dist="38100" dir="2700000" algn="tl">
                    <a:srgbClr val="C0C0C0"/>
                  </a:outerShdw>
                </a:effectLst>
                <a:latin typeface="Trebuchet MS" pitchFamily="34" charset="0"/>
              </a:rPr>
              <a:t>Philippine total potential is about 7,400 MW covering 1,038 wind sites:</a:t>
            </a:r>
          </a:p>
          <a:p>
            <a:pPr marL="1273175" lvl="2" indent="-254000" defTabSz="1019175" eaLnBrk="1" hangingPunct="1">
              <a:defRPr/>
            </a:pPr>
            <a:r>
              <a:rPr lang="en-US" sz="2400" b="1" smtClean="0">
                <a:solidFill>
                  <a:schemeClr val="tx1"/>
                </a:solidFill>
                <a:effectLst>
                  <a:outerShdw blurRad="38100" dist="38100" dir="2700000" algn="tl">
                    <a:srgbClr val="C0C0C0"/>
                  </a:outerShdw>
                </a:effectLst>
                <a:latin typeface="Trebuchet MS" pitchFamily="34" charset="0"/>
              </a:rPr>
              <a:t>   Luzon 	 	:   686 sites;  4,900 MW</a:t>
            </a:r>
          </a:p>
          <a:p>
            <a:pPr marL="1273175" lvl="2" indent="-254000" defTabSz="1019175" eaLnBrk="1" hangingPunct="1">
              <a:defRPr/>
            </a:pPr>
            <a:r>
              <a:rPr lang="en-US" sz="2400" b="1" smtClean="0">
                <a:solidFill>
                  <a:schemeClr val="tx1"/>
                </a:solidFill>
                <a:effectLst>
                  <a:outerShdw blurRad="38100" dist="38100" dir="2700000" algn="tl">
                    <a:srgbClr val="C0C0C0"/>
                  </a:outerShdw>
                </a:effectLst>
                <a:latin typeface="Trebuchet MS" pitchFamily="34" charset="0"/>
              </a:rPr>
              <a:t>   Visayas		:   305 sites;  2,168 MW</a:t>
            </a:r>
          </a:p>
          <a:p>
            <a:pPr marL="1273175" lvl="2" indent="-254000" defTabSz="1019175" eaLnBrk="1" hangingPunct="1">
              <a:defRPr/>
            </a:pPr>
            <a:r>
              <a:rPr lang="en-US" sz="2400" b="1" smtClean="0">
                <a:solidFill>
                  <a:schemeClr val="tx1"/>
                </a:solidFill>
                <a:effectLst>
                  <a:outerShdw blurRad="38100" dist="38100" dir="2700000" algn="tl">
                    <a:srgbClr val="C0C0C0"/>
                  </a:outerShdw>
                </a:effectLst>
                <a:latin typeface="Trebuchet MS" pitchFamily="34" charset="0"/>
              </a:rPr>
              <a:t>   Mindanao		:     47 sites;    336 MW</a:t>
            </a:r>
          </a:p>
          <a:p>
            <a:pPr marL="382588" indent="-382588" defTabSz="1019175" eaLnBrk="1" hangingPunct="1">
              <a:defRPr/>
            </a:pPr>
            <a:endParaRPr lang="en-US" sz="2100" b="1" smtClean="0">
              <a:solidFill>
                <a:schemeClr val="tx1"/>
              </a:solidFill>
              <a:effectLst>
                <a:outerShdw blurRad="38100" dist="38100" dir="2700000" algn="tl">
                  <a:srgbClr val="C0C0C0"/>
                </a:outerShdw>
              </a:effectLst>
              <a:latin typeface="Trebuchet MS" pitchFamily="34" charset="0"/>
            </a:endParaRPr>
          </a:p>
        </p:txBody>
      </p:sp>
      <p:sp>
        <p:nvSpPr>
          <p:cNvPr id="1106948" name="Rectangle 4"/>
          <p:cNvSpPr>
            <a:spLocks noChangeArrowheads="1"/>
          </p:cNvSpPr>
          <p:nvPr/>
        </p:nvSpPr>
        <p:spPr bwMode="auto">
          <a:xfrm>
            <a:off x="0" y="66675"/>
            <a:ext cx="9144000" cy="606425"/>
          </a:xfrm>
          <a:prstGeom prst="rect">
            <a:avLst/>
          </a:prstGeom>
          <a:solidFill>
            <a:srgbClr val="33CCFF"/>
          </a:solidFill>
          <a:ln w="9525">
            <a:solidFill>
              <a:schemeClr val="bg2"/>
            </a:solidFill>
            <a:miter lim="800000"/>
            <a:headEnd/>
            <a:tailEnd/>
          </a:ln>
        </p:spPr>
        <p:txBody>
          <a:bodyPr lIns="91407" tIns="45704" rIns="91407" bIns="45704" anchor="ctr"/>
          <a:lstStyle/>
          <a:p>
            <a:pPr algn="ctr">
              <a:defRPr/>
            </a:pPr>
            <a:r>
              <a:rPr lang="en-US" sz="3200" b="1" i="1">
                <a:solidFill>
                  <a:srgbClr val="FF3300"/>
                </a:solidFill>
                <a:effectLst>
                  <a:outerShdw blurRad="38100" dist="38100" dir="2700000" algn="tl">
                    <a:srgbClr val="000000"/>
                  </a:outerShdw>
                </a:effectLst>
              </a:rPr>
              <a:t>Wind Energy</a:t>
            </a:r>
            <a:r>
              <a:rPr lang="en-US" sz="3200" b="1" i="1">
                <a:solidFill>
                  <a:srgbClr val="FF6600"/>
                </a:solidFill>
                <a:effectLst>
                  <a:outerShdw blurRad="38100" dist="38100" dir="2700000" algn="tl">
                    <a:srgbClr val="000000"/>
                  </a:outerShdw>
                </a:effectLst>
              </a:rPr>
              <a:t> </a:t>
            </a:r>
            <a:r>
              <a:rPr lang="en-US" sz="3200" b="1" i="1">
                <a:solidFill>
                  <a:srgbClr val="FF3300"/>
                </a:solidFill>
                <a:effectLst>
                  <a:outerShdw blurRad="38100" dist="38100" dir="2700000" algn="tl">
                    <a:srgbClr val="000000"/>
                  </a:outerShdw>
                </a:effectLst>
              </a:rPr>
              <a:t>Resources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sz="3600" b="1" smtClean="0">
                <a:effectLst>
                  <a:outerShdw blurRad="38100" dist="38100" dir="2700000" algn="tl">
                    <a:srgbClr val="C0C0C0"/>
                  </a:outerShdw>
                </a:effectLst>
              </a:rPr>
              <a:t> OTHER RE RESOURCES</a:t>
            </a:r>
          </a:p>
        </p:txBody>
      </p:sp>
      <p:sp>
        <p:nvSpPr>
          <p:cNvPr id="48131" name="Content Placeholder 2"/>
          <p:cNvSpPr>
            <a:spLocks noGrp="1"/>
          </p:cNvSpPr>
          <p:nvPr>
            <p:ph idx="4294967295"/>
          </p:nvPr>
        </p:nvSpPr>
        <p:spPr>
          <a:xfrm>
            <a:off x="500063" y="2043113"/>
            <a:ext cx="8229600" cy="3887787"/>
          </a:xfrm>
        </p:spPr>
        <p:txBody>
          <a:bodyPr/>
          <a:lstStyle/>
          <a:p>
            <a:pPr eaLnBrk="1" hangingPunct="1">
              <a:defRPr/>
            </a:pPr>
            <a:r>
              <a:rPr lang="en-US" sz="2400" b="1" smtClean="0">
                <a:effectLst>
                  <a:outerShdw blurRad="38100" dist="38100" dir="2700000" algn="tl">
                    <a:srgbClr val="C0C0C0"/>
                  </a:outerShdw>
                </a:effectLst>
              </a:rPr>
              <a:t>Geothermal Resource – 1,200 MW</a:t>
            </a:r>
          </a:p>
          <a:p>
            <a:pPr eaLnBrk="1" hangingPunct="1">
              <a:defRPr/>
            </a:pPr>
            <a:r>
              <a:rPr lang="en-US" sz="2400" b="1" smtClean="0">
                <a:effectLst>
                  <a:outerShdw blurRad="38100" dist="38100" dir="2700000" algn="tl">
                    <a:srgbClr val="C0C0C0"/>
                  </a:outerShdw>
                </a:effectLst>
              </a:rPr>
              <a:t>Hydropower - 10,500 MW </a:t>
            </a:r>
          </a:p>
          <a:p>
            <a:pPr eaLnBrk="1" hangingPunct="1">
              <a:defRPr/>
            </a:pPr>
            <a:r>
              <a:rPr lang="en-US" sz="2400" b="1" smtClean="0">
                <a:effectLst>
                  <a:outerShdw blurRad="38100" dist="38100" dir="2700000" algn="tl">
                    <a:srgbClr val="C0C0C0"/>
                  </a:outerShdw>
                </a:effectLst>
              </a:rPr>
              <a:t>Solar Energy – Average potential 5kWh/m</a:t>
            </a:r>
            <a:r>
              <a:rPr lang="en-US" sz="2400" b="1" baseline="30000" smtClean="0">
                <a:effectLst>
                  <a:outerShdw blurRad="38100" dist="38100" dir="2700000" algn="tl">
                    <a:srgbClr val="C0C0C0"/>
                  </a:outerShdw>
                </a:effectLst>
              </a:rPr>
              <a:t>2</a:t>
            </a:r>
            <a:r>
              <a:rPr lang="en-US" sz="2400" b="1" smtClean="0">
                <a:effectLst>
                  <a:outerShdw blurRad="38100" dist="38100" dir="2700000" algn="tl">
                    <a:srgbClr val="C0C0C0"/>
                  </a:outerShdw>
                </a:effectLst>
              </a:rPr>
              <a:t>/day</a:t>
            </a:r>
          </a:p>
          <a:p>
            <a:pPr eaLnBrk="1" hangingPunct="1">
              <a:defRPr/>
            </a:pPr>
            <a:r>
              <a:rPr lang="en-US" sz="2400" b="1" smtClean="0">
                <a:effectLst>
                  <a:outerShdw blurRad="38100" dist="38100" dir="2700000" algn="tl">
                    <a:srgbClr val="C0C0C0"/>
                  </a:outerShdw>
                </a:effectLst>
              </a:rPr>
              <a:t>Ocean energy - 170,000 MW</a:t>
            </a:r>
          </a:p>
          <a:p>
            <a:pPr eaLnBrk="1" hangingPunct="1">
              <a:defRPr/>
            </a:pPr>
            <a:r>
              <a:rPr lang="en-US" sz="2400" b="1" smtClean="0">
                <a:effectLst>
                  <a:outerShdw blurRad="38100" dist="38100" dir="2700000" algn="tl">
                    <a:srgbClr val="C0C0C0"/>
                  </a:outerShdw>
                </a:effectLst>
              </a:rPr>
              <a:t>Biomass (bagasse) total potential of 235.7 MW</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31763" y="5006975"/>
            <a:ext cx="9012237" cy="22225"/>
          </a:xfrm>
          <a:prstGeom prst="line">
            <a:avLst/>
          </a:prstGeom>
          <a:noFill/>
          <a:ln w="254000">
            <a:solidFill>
              <a:srgbClr val="FF3300">
                <a:alpha val="81175"/>
              </a:srgbClr>
            </a:solidFill>
            <a:round/>
            <a:headEnd/>
            <a:tailEnd type="triangle" w="sm" len="sm"/>
          </a:ln>
        </p:spPr>
        <p:txBody>
          <a:bodyPr/>
          <a:lstStyle/>
          <a:p>
            <a:endParaRPr lang="en-PH"/>
          </a:p>
        </p:txBody>
      </p:sp>
      <p:sp>
        <p:nvSpPr>
          <p:cNvPr id="16387" name="Line 13"/>
          <p:cNvSpPr>
            <a:spLocks noChangeShapeType="1"/>
          </p:cNvSpPr>
          <p:nvPr/>
        </p:nvSpPr>
        <p:spPr bwMode="auto">
          <a:xfrm>
            <a:off x="8763000" y="1371600"/>
            <a:ext cx="0" cy="3352800"/>
          </a:xfrm>
          <a:prstGeom prst="line">
            <a:avLst/>
          </a:prstGeom>
          <a:noFill/>
          <a:ln w="28575">
            <a:solidFill>
              <a:schemeClr val="tx1"/>
            </a:solidFill>
            <a:round/>
            <a:headEnd/>
            <a:tailEnd type="triangle" w="med" len="med"/>
          </a:ln>
        </p:spPr>
        <p:txBody>
          <a:bodyPr/>
          <a:lstStyle/>
          <a:p>
            <a:endParaRPr lang="en-PH"/>
          </a:p>
        </p:txBody>
      </p:sp>
      <p:sp>
        <p:nvSpPr>
          <p:cNvPr id="16388" name="Line 13"/>
          <p:cNvSpPr>
            <a:spLocks noChangeShapeType="1"/>
          </p:cNvSpPr>
          <p:nvPr/>
        </p:nvSpPr>
        <p:spPr bwMode="auto">
          <a:xfrm>
            <a:off x="457200" y="1371600"/>
            <a:ext cx="0" cy="3379788"/>
          </a:xfrm>
          <a:prstGeom prst="line">
            <a:avLst/>
          </a:prstGeom>
          <a:noFill/>
          <a:ln w="28575">
            <a:solidFill>
              <a:schemeClr val="tx1"/>
            </a:solidFill>
            <a:round/>
            <a:headEnd/>
            <a:tailEnd type="triangle" w="med" len="med"/>
          </a:ln>
        </p:spPr>
        <p:txBody>
          <a:bodyPr/>
          <a:lstStyle/>
          <a:p>
            <a:endParaRPr lang="en-PH"/>
          </a:p>
        </p:txBody>
      </p:sp>
      <p:grpSp>
        <p:nvGrpSpPr>
          <p:cNvPr id="16389" name="Group 5"/>
          <p:cNvGrpSpPr>
            <a:grpSpLocks/>
          </p:cNvGrpSpPr>
          <p:nvPr/>
        </p:nvGrpSpPr>
        <p:grpSpPr bwMode="auto">
          <a:xfrm>
            <a:off x="609600" y="4800600"/>
            <a:ext cx="8137525" cy="1447800"/>
            <a:chOff x="384" y="3024"/>
            <a:chExt cx="5126" cy="912"/>
          </a:xfrm>
        </p:grpSpPr>
        <p:sp>
          <p:nvSpPr>
            <p:cNvPr id="16437" name="Line 24"/>
            <p:cNvSpPr>
              <a:spLocks noChangeShapeType="1"/>
            </p:cNvSpPr>
            <p:nvPr/>
          </p:nvSpPr>
          <p:spPr bwMode="auto">
            <a:xfrm flipV="1">
              <a:off x="528" y="3312"/>
              <a:ext cx="0" cy="580"/>
            </a:xfrm>
            <a:prstGeom prst="line">
              <a:avLst/>
            </a:prstGeom>
            <a:noFill/>
            <a:ln w="12700">
              <a:solidFill>
                <a:schemeClr val="tx1"/>
              </a:solidFill>
              <a:round/>
              <a:headEnd/>
              <a:tailEnd type="triangle" w="med" len="med"/>
            </a:ln>
          </p:spPr>
          <p:txBody>
            <a:bodyPr/>
            <a:lstStyle/>
            <a:p>
              <a:endParaRPr lang="en-PH"/>
            </a:p>
          </p:txBody>
        </p:sp>
        <p:sp>
          <p:nvSpPr>
            <p:cNvPr id="16438" name="Line 34"/>
            <p:cNvSpPr>
              <a:spLocks noChangeShapeType="1"/>
            </p:cNvSpPr>
            <p:nvPr/>
          </p:nvSpPr>
          <p:spPr bwMode="auto">
            <a:xfrm flipH="1" flipV="1">
              <a:off x="5510" y="3332"/>
              <a:ext cx="0" cy="604"/>
            </a:xfrm>
            <a:prstGeom prst="line">
              <a:avLst/>
            </a:prstGeom>
            <a:noFill/>
            <a:ln w="28575">
              <a:solidFill>
                <a:schemeClr val="tx1"/>
              </a:solidFill>
              <a:round/>
              <a:headEnd/>
              <a:tailEnd type="triangle" w="med" len="med"/>
            </a:ln>
          </p:spPr>
          <p:txBody>
            <a:bodyPr/>
            <a:lstStyle/>
            <a:p>
              <a:endParaRPr lang="en-PH"/>
            </a:p>
          </p:txBody>
        </p:sp>
        <p:sp>
          <p:nvSpPr>
            <p:cNvPr id="2" name="Text Box 29"/>
            <p:cNvSpPr txBox="1">
              <a:spLocks noChangeArrowheads="1"/>
            </p:cNvSpPr>
            <p:nvPr/>
          </p:nvSpPr>
          <p:spPr bwMode="auto">
            <a:xfrm>
              <a:off x="480" y="3562"/>
              <a:ext cx="4981" cy="234"/>
            </a:xfrm>
            <a:prstGeom prst="rect">
              <a:avLst/>
            </a:prstGeom>
            <a:noFill/>
            <a:ln w="9525">
              <a:noFill/>
              <a:miter lim="800000"/>
              <a:headEnd/>
              <a:tailEnd/>
            </a:ln>
          </p:spPr>
          <p:txBody>
            <a:bodyPr lIns="81967" tIns="40982" rIns="81967" bIns="40982">
              <a:spAutoFit/>
            </a:bodyPr>
            <a:lstStyle/>
            <a:p>
              <a:pPr algn="ctr">
                <a:spcBef>
                  <a:spcPct val="50000"/>
                </a:spcBef>
                <a:defRPr/>
              </a:pPr>
              <a:r>
                <a:rPr lang="en-US" sz="1900" b="1">
                  <a:effectLst>
                    <a:outerShdw blurRad="38100" dist="38100" dir="2700000" algn="tl">
                      <a:srgbClr val="C0C0C0"/>
                    </a:outerShdw>
                  </a:effectLst>
                  <a:latin typeface="Trebuchet MS" pitchFamily="34" charset="0"/>
                </a:rPr>
                <a:t>IMPLEMENT &amp; UPDATE WEP PLANS, PROJECTS &amp; ACTIVITIES</a:t>
              </a:r>
            </a:p>
          </p:txBody>
        </p:sp>
        <p:sp>
          <p:nvSpPr>
            <p:cNvPr id="16440" name="Oval 6"/>
            <p:cNvSpPr>
              <a:spLocks noChangeArrowheads="1"/>
            </p:cNvSpPr>
            <p:nvPr/>
          </p:nvSpPr>
          <p:spPr bwMode="auto">
            <a:xfrm>
              <a:off x="384" y="3024"/>
              <a:ext cx="265" cy="240"/>
            </a:xfrm>
            <a:prstGeom prst="ellipse">
              <a:avLst/>
            </a:prstGeom>
            <a:solidFill>
              <a:srgbClr val="FFFF00"/>
            </a:solidFill>
            <a:ln w="9525">
              <a:solidFill>
                <a:schemeClr val="tx1"/>
              </a:solidFill>
              <a:round/>
              <a:headEnd/>
              <a:tailEnd/>
            </a:ln>
          </p:spPr>
          <p:txBody>
            <a:bodyPr wrap="none" lIns="91322" tIns="45662" rIns="91322" bIns="45662" anchor="ctr"/>
            <a:lstStyle/>
            <a:p>
              <a:pPr algn="ctr"/>
              <a:r>
                <a:rPr lang="en-US" sz="1200" b="1">
                  <a:latin typeface="Trebuchet MS" pitchFamily="34" charset="0"/>
                </a:rPr>
                <a:t>2012</a:t>
              </a:r>
            </a:p>
          </p:txBody>
        </p:sp>
      </p:grpSp>
      <p:sp>
        <p:nvSpPr>
          <p:cNvPr id="1128450" name="Rectangle 2"/>
          <p:cNvSpPr>
            <a:spLocks noChangeArrowheads="1"/>
          </p:cNvSpPr>
          <p:nvPr/>
        </p:nvSpPr>
        <p:spPr bwMode="auto">
          <a:xfrm>
            <a:off x="0" y="152400"/>
            <a:ext cx="9144000" cy="604838"/>
          </a:xfrm>
          <a:prstGeom prst="rect">
            <a:avLst/>
          </a:prstGeom>
          <a:noFill/>
          <a:ln w="12700">
            <a:noFill/>
            <a:miter lim="800000"/>
            <a:headEnd/>
            <a:tailEnd/>
          </a:ln>
        </p:spPr>
        <p:txBody>
          <a:bodyPr lIns="17977" tIns="10787" rIns="17977" bIns="10787"/>
          <a:lstStyle/>
          <a:p>
            <a:pPr algn="ctr" eaLnBrk="0" hangingPunct="0">
              <a:spcBef>
                <a:spcPct val="20000"/>
              </a:spcBef>
              <a:defRPr/>
            </a:pPr>
            <a:r>
              <a:rPr kumimoji="1" lang="en-US" sz="3200" b="1" u="sng">
                <a:effectLst>
                  <a:outerShdw blurRad="38100" dist="38100" dir="2700000" algn="tl">
                    <a:srgbClr val="C0C0C0"/>
                  </a:outerShdw>
                </a:effectLst>
                <a:latin typeface="Trebuchet MS" pitchFamily="34" charset="0"/>
                <a:ea typeface="SimSun" pitchFamily="2" charset="-122"/>
              </a:rPr>
              <a:t>WIND ENERGY ROADMAP </a:t>
            </a:r>
          </a:p>
        </p:txBody>
      </p:sp>
      <p:grpSp>
        <p:nvGrpSpPr>
          <p:cNvPr id="16391" name="Group 11"/>
          <p:cNvGrpSpPr>
            <a:grpSpLocks/>
          </p:cNvGrpSpPr>
          <p:nvPr/>
        </p:nvGrpSpPr>
        <p:grpSpPr bwMode="auto">
          <a:xfrm>
            <a:off x="1828800" y="3978275"/>
            <a:ext cx="2514600" cy="1203325"/>
            <a:chOff x="1152" y="2506"/>
            <a:chExt cx="1584" cy="758"/>
          </a:xfrm>
        </p:grpSpPr>
        <p:sp>
          <p:nvSpPr>
            <p:cNvPr id="3" name="Text Box 21"/>
            <p:cNvSpPr txBox="1">
              <a:spLocks noChangeArrowheads="1"/>
            </p:cNvSpPr>
            <p:nvPr/>
          </p:nvSpPr>
          <p:spPr bwMode="auto">
            <a:xfrm>
              <a:off x="1152" y="2506"/>
              <a:ext cx="1584" cy="326"/>
            </a:xfrm>
            <a:prstGeom prst="rect">
              <a:avLst/>
            </a:prstGeom>
            <a:noFill/>
            <a:ln w="9525">
              <a:noFill/>
              <a:miter lim="800000"/>
              <a:headEnd/>
              <a:tailEnd/>
            </a:ln>
          </p:spPr>
          <p:txBody>
            <a:bodyPr lIns="91322" tIns="45662" rIns="91322" bIns="45662">
              <a:spAutoFit/>
            </a:bodyPr>
            <a:lstStyle/>
            <a:p>
              <a:pPr marL="174625" indent="-174625">
                <a:defRPr/>
              </a:pPr>
              <a:endParaRPr lang="en-US" sz="1400" b="1">
                <a:effectLst>
                  <a:outerShdw blurRad="38100" dist="38100" dir="2700000" algn="tl">
                    <a:srgbClr val="C0C0C0"/>
                  </a:outerShdw>
                </a:effectLst>
                <a:latin typeface="Trebuchet MS" pitchFamily="34" charset="0"/>
              </a:endParaRPr>
            </a:p>
            <a:p>
              <a:pPr marL="174625" indent="-174625">
                <a:buFontTx/>
                <a:buChar char="•"/>
                <a:defRPr/>
              </a:pPr>
              <a:r>
                <a:rPr lang="en-US" sz="1400" b="1">
                  <a:effectLst>
                    <a:outerShdw blurRad="38100" dist="38100" dir="2700000" algn="tl">
                      <a:srgbClr val="C0C0C0"/>
                    </a:outerShdw>
                  </a:effectLst>
                  <a:latin typeface="Trebuchet MS" pitchFamily="34" charset="0"/>
                </a:rPr>
                <a:t>Smart Grid Demo</a:t>
              </a:r>
            </a:p>
          </p:txBody>
        </p:sp>
        <p:sp>
          <p:nvSpPr>
            <p:cNvPr id="16435" name="Oval 6"/>
            <p:cNvSpPr>
              <a:spLocks noChangeArrowheads="1"/>
            </p:cNvSpPr>
            <p:nvPr/>
          </p:nvSpPr>
          <p:spPr bwMode="auto">
            <a:xfrm>
              <a:off x="1296" y="3024"/>
              <a:ext cx="240" cy="240"/>
            </a:xfrm>
            <a:prstGeom prst="ellipse">
              <a:avLst/>
            </a:prstGeom>
            <a:solidFill>
              <a:srgbClr val="FFFF00"/>
            </a:solidFill>
            <a:ln w="9525">
              <a:solidFill>
                <a:schemeClr val="tx1"/>
              </a:solidFill>
              <a:round/>
              <a:headEnd/>
              <a:tailEnd/>
            </a:ln>
          </p:spPr>
          <p:txBody>
            <a:bodyPr wrap="none" lIns="91322" tIns="45662" rIns="91322" bIns="45662" anchor="ctr"/>
            <a:lstStyle/>
            <a:p>
              <a:pPr algn="ctr"/>
              <a:r>
                <a:rPr lang="en-US" sz="1200" b="1">
                  <a:latin typeface="Trebuchet MS" pitchFamily="34" charset="0"/>
                </a:rPr>
                <a:t>2015</a:t>
              </a:r>
            </a:p>
          </p:txBody>
        </p:sp>
        <p:sp>
          <p:nvSpPr>
            <p:cNvPr id="16436" name="Line 14"/>
            <p:cNvSpPr>
              <a:spLocks noChangeShapeType="1"/>
            </p:cNvSpPr>
            <p:nvPr/>
          </p:nvSpPr>
          <p:spPr bwMode="auto">
            <a:xfrm>
              <a:off x="1392" y="2832"/>
              <a:ext cx="0" cy="188"/>
            </a:xfrm>
            <a:prstGeom prst="line">
              <a:avLst/>
            </a:prstGeom>
            <a:noFill/>
            <a:ln w="12700">
              <a:solidFill>
                <a:schemeClr val="tx1"/>
              </a:solidFill>
              <a:round/>
              <a:headEnd/>
              <a:tailEnd type="triangle" w="med" len="med"/>
            </a:ln>
          </p:spPr>
          <p:txBody>
            <a:bodyPr/>
            <a:lstStyle/>
            <a:p>
              <a:endParaRPr lang="en-PH"/>
            </a:p>
          </p:txBody>
        </p:sp>
      </p:grpSp>
      <p:grpSp>
        <p:nvGrpSpPr>
          <p:cNvPr id="16392" name="Group 15"/>
          <p:cNvGrpSpPr>
            <a:grpSpLocks/>
          </p:cNvGrpSpPr>
          <p:nvPr/>
        </p:nvGrpSpPr>
        <p:grpSpPr bwMode="auto">
          <a:xfrm>
            <a:off x="6019800" y="3962400"/>
            <a:ext cx="2286000" cy="1219200"/>
            <a:chOff x="3792" y="2496"/>
            <a:chExt cx="1440" cy="768"/>
          </a:xfrm>
        </p:grpSpPr>
        <p:sp>
          <p:nvSpPr>
            <p:cNvPr id="16431" name="Line 14"/>
            <p:cNvSpPr>
              <a:spLocks noChangeShapeType="1"/>
            </p:cNvSpPr>
            <p:nvPr/>
          </p:nvSpPr>
          <p:spPr bwMode="auto">
            <a:xfrm>
              <a:off x="4128" y="2832"/>
              <a:ext cx="9" cy="192"/>
            </a:xfrm>
            <a:prstGeom prst="line">
              <a:avLst/>
            </a:prstGeom>
            <a:noFill/>
            <a:ln w="12700">
              <a:solidFill>
                <a:schemeClr val="tx1"/>
              </a:solidFill>
              <a:round/>
              <a:headEnd/>
              <a:tailEnd type="triangle" w="med" len="med"/>
            </a:ln>
          </p:spPr>
          <p:txBody>
            <a:bodyPr/>
            <a:lstStyle/>
            <a:p>
              <a:endParaRPr lang="en-PH"/>
            </a:p>
          </p:txBody>
        </p:sp>
        <p:sp>
          <p:nvSpPr>
            <p:cNvPr id="16432" name="Oval 6"/>
            <p:cNvSpPr>
              <a:spLocks noChangeArrowheads="1"/>
            </p:cNvSpPr>
            <p:nvPr/>
          </p:nvSpPr>
          <p:spPr bwMode="auto">
            <a:xfrm>
              <a:off x="4036" y="3024"/>
              <a:ext cx="252" cy="240"/>
            </a:xfrm>
            <a:prstGeom prst="ellipse">
              <a:avLst/>
            </a:prstGeom>
            <a:solidFill>
              <a:srgbClr val="FFFF00"/>
            </a:solidFill>
            <a:ln w="9525">
              <a:solidFill>
                <a:schemeClr val="tx1"/>
              </a:solidFill>
              <a:round/>
              <a:headEnd/>
              <a:tailEnd/>
            </a:ln>
          </p:spPr>
          <p:txBody>
            <a:bodyPr wrap="none" lIns="91322" tIns="45662" rIns="91322" bIns="45662" anchor="ctr"/>
            <a:lstStyle/>
            <a:p>
              <a:pPr algn="ctr"/>
              <a:r>
                <a:rPr lang="en-US" sz="1200" b="1">
                  <a:latin typeface="Trebuchet MS" pitchFamily="34" charset="0"/>
                </a:rPr>
                <a:t>2025</a:t>
              </a:r>
            </a:p>
          </p:txBody>
        </p:sp>
        <p:sp>
          <p:nvSpPr>
            <p:cNvPr id="1128469" name="Text Box 21"/>
            <p:cNvSpPr txBox="1">
              <a:spLocks noChangeArrowheads="1"/>
            </p:cNvSpPr>
            <p:nvPr/>
          </p:nvSpPr>
          <p:spPr bwMode="auto">
            <a:xfrm>
              <a:off x="3792" y="2496"/>
              <a:ext cx="1440" cy="326"/>
            </a:xfrm>
            <a:prstGeom prst="rect">
              <a:avLst/>
            </a:prstGeom>
            <a:noFill/>
            <a:ln w="9525">
              <a:noFill/>
              <a:miter lim="800000"/>
              <a:headEnd/>
              <a:tailEnd/>
            </a:ln>
          </p:spPr>
          <p:txBody>
            <a:bodyPr lIns="91322" tIns="45662" rIns="91322" bIns="45662">
              <a:spAutoFit/>
            </a:bodyPr>
            <a:lstStyle/>
            <a:p>
              <a:pPr marL="231775" indent="-231775">
                <a:buFontTx/>
                <a:buChar char="•"/>
                <a:defRPr/>
              </a:pPr>
              <a:r>
                <a:rPr lang="en-US" sz="1400" b="1">
                  <a:effectLst>
                    <a:outerShdw blurRad="38100" dist="38100" dir="2700000" algn="tl">
                      <a:srgbClr val="C0C0C0"/>
                    </a:outerShdw>
                  </a:effectLst>
                  <a:latin typeface="Trebuchet MS" pitchFamily="34" charset="0"/>
                </a:rPr>
                <a:t>Wind power reached Grid Parity</a:t>
              </a:r>
            </a:p>
          </p:txBody>
        </p:sp>
      </p:grpSp>
      <p:sp>
        <p:nvSpPr>
          <p:cNvPr id="93203" name="Text Box 19"/>
          <p:cNvSpPr txBox="1">
            <a:spLocks noChangeArrowheads="1"/>
          </p:cNvSpPr>
          <p:nvPr/>
        </p:nvSpPr>
        <p:spPr bwMode="auto">
          <a:xfrm>
            <a:off x="1828800" y="1219200"/>
            <a:ext cx="5867400" cy="366713"/>
          </a:xfrm>
          <a:prstGeom prst="rect">
            <a:avLst/>
          </a:prstGeom>
          <a:noFill/>
          <a:ln w="9525">
            <a:noFill/>
            <a:miter lim="800000"/>
            <a:headEnd/>
            <a:tailEnd/>
          </a:ln>
          <a:effectLst/>
        </p:spPr>
        <p:txBody>
          <a:bodyPr>
            <a:spAutoFit/>
          </a:bodyPr>
          <a:lstStyle/>
          <a:p>
            <a:pPr algn="ctr">
              <a:spcBef>
                <a:spcPct val="50000"/>
              </a:spcBef>
              <a:defRPr/>
            </a:pPr>
            <a:r>
              <a:rPr lang="en-US" b="1" u="sng">
                <a:effectLst>
                  <a:outerShdw blurRad="38100" dist="38100" dir="2700000" algn="tl">
                    <a:srgbClr val="C0C0C0"/>
                  </a:outerShdw>
                </a:effectLst>
                <a:latin typeface="Verdana" pitchFamily="34" charset="0"/>
              </a:rPr>
              <a:t>M    I    L    E    S    T    O    N    E    S</a:t>
            </a:r>
          </a:p>
        </p:txBody>
      </p:sp>
      <p:sp>
        <p:nvSpPr>
          <p:cNvPr id="16394" name="Oval 5"/>
          <p:cNvSpPr>
            <a:spLocks noChangeArrowheads="1"/>
          </p:cNvSpPr>
          <p:nvPr/>
        </p:nvSpPr>
        <p:spPr bwMode="auto">
          <a:xfrm>
            <a:off x="381000" y="4953000"/>
            <a:ext cx="152400" cy="152400"/>
          </a:xfrm>
          <a:prstGeom prst="ellipse">
            <a:avLst/>
          </a:prstGeom>
          <a:solidFill>
            <a:srgbClr val="00FF00"/>
          </a:solidFill>
          <a:ln w="9525">
            <a:solidFill>
              <a:schemeClr val="tx1"/>
            </a:solidFill>
            <a:round/>
            <a:headEnd/>
            <a:tailEnd/>
          </a:ln>
        </p:spPr>
        <p:txBody>
          <a:bodyPr wrap="none" lIns="91322" tIns="45662" rIns="91322" bIns="45662" anchor="ctr"/>
          <a:lstStyle/>
          <a:p>
            <a:pPr algn="ctr"/>
            <a:endParaRPr lang="en-US" sz="1600" b="1">
              <a:latin typeface="Trebuchet MS" pitchFamily="34" charset="0"/>
            </a:endParaRPr>
          </a:p>
        </p:txBody>
      </p:sp>
      <p:sp>
        <p:nvSpPr>
          <p:cNvPr id="93205" name="Text Box 21"/>
          <p:cNvSpPr txBox="1">
            <a:spLocks noChangeArrowheads="1"/>
          </p:cNvSpPr>
          <p:nvPr/>
        </p:nvSpPr>
        <p:spPr bwMode="auto">
          <a:xfrm>
            <a:off x="1219200" y="6172200"/>
            <a:ext cx="6858000" cy="366713"/>
          </a:xfrm>
          <a:prstGeom prst="rect">
            <a:avLst/>
          </a:prstGeom>
          <a:noFill/>
          <a:ln w="9525">
            <a:noFill/>
            <a:miter lim="800000"/>
            <a:headEnd/>
            <a:tailEnd/>
          </a:ln>
          <a:effectLst/>
        </p:spPr>
        <p:txBody>
          <a:bodyPr>
            <a:spAutoFit/>
          </a:bodyPr>
          <a:lstStyle/>
          <a:p>
            <a:pPr algn="ctr">
              <a:spcBef>
                <a:spcPct val="50000"/>
              </a:spcBef>
              <a:defRPr/>
            </a:pPr>
            <a:r>
              <a:rPr lang="en-US" b="1" u="sng">
                <a:effectLst>
                  <a:outerShdw blurRad="38100" dist="38100" dir="2700000" algn="tl">
                    <a:srgbClr val="C0C0C0"/>
                  </a:outerShdw>
                </a:effectLst>
                <a:latin typeface="Verdana" pitchFamily="34" charset="0"/>
              </a:rPr>
              <a:t>M   A   J   O   R        S   T   R   A   T   E   G   Y</a:t>
            </a:r>
          </a:p>
        </p:txBody>
      </p:sp>
      <p:sp>
        <p:nvSpPr>
          <p:cNvPr id="16396" name="Oval 5"/>
          <p:cNvSpPr>
            <a:spLocks noChangeArrowheads="1"/>
          </p:cNvSpPr>
          <p:nvPr/>
        </p:nvSpPr>
        <p:spPr bwMode="auto">
          <a:xfrm>
            <a:off x="8686800" y="4953000"/>
            <a:ext cx="152400" cy="152400"/>
          </a:xfrm>
          <a:prstGeom prst="ellipse">
            <a:avLst/>
          </a:prstGeom>
          <a:solidFill>
            <a:srgbClr val="00FF00"/>
          </a:solidFill>
          <a:ln w="9525">
            <a:solidFill>
              <a:schemeClr val="tx1"/>
            </a:solidFill>
            <a:round/>
            <a:headEnd/>
            <a:tailEnd/>
          </a:ln>
        </p:spPr>
        <p:txBody>
          <a:bodyPr wrap="none" lIns="91322" tIns="45662" rIns="91322" bIns="45662" anchor="ctr"/>
          <a:lstStyle/>
          <a:p>
            <a:pPr algn="ctr"/>
            <a:endParaRPr lang="en-US" sz="1600" b="1">
              <a:latin typeface="Trebuchet MS" pitchFamily="34" charset="0"/>
            </a:endParaRPr>
          </a:p>
        </p:txBody>
      </p:sp>
      <p:sp>
        <p:nvSpPr>
          <p:cNvPr id="93207" name="Text Box 23"/>
          <p:cNvSpPr txBox="1">
            <a:spLocks noChangeArrowheads="1"/>
          </p:cNvSpPr>
          <p:nvPr/>
        </p:nvSpPr>
        <p:spPr bwMode="auto">
          <a:xfrm>
            <a:off x="838200" y="1676400"/>
            <a:ext cx="7905750" cy="925513"/>
          </a:xfrm>
          <a:prstGeom prst="rect">
            <a:avLst/>
          </a:prstGeom>
          <a:solidFill>
            <a:srgbClr val="FFFF66"/>
          </a:solidFill>
          <a:ln w="9525">
            <a:solidFill>
              <a:schemeClr val="tx1"/>
            </a:solidFill>
            <a:miter lim="800000"/>
            <a:headEnd/>
            <a:tailEnd/>
          </a:ln>
          <a:effectLst/>
        </p:spPr>
        <p:txBody>
          <a:bodyPr>
            <a:spAutoFit/>
          </a:bodyPr>
          <a:lstStyle/>
          <a:p>
            <a:pPr marL="228600" indent="-228600" algn="ctr">
              <a:spcBef>
                <a:spcPct val="50000"/>
              </a:spcBef>
              <a:defRPr/>
            </a:pPr>
            <a:r>
              <a:rPr lang="en-US" b="1">
                <a:effectLst>
                  <a:outerShdw blurRad="38100" dist="38100" dir="2700000" algn="tl">
                    <a:srgbClr val="FFFFFF"/>
                  </a:outerShdw>
                </a:effectLst>
              </a:rPr>
              <a:t>Mainstreaming of  1,540 MW (3.372 TWH) wind capacities (US$3.85 B)                Annual CO</a:t>
            </a:r>
            <a:r>
              <a:rPr lang="en-US" b="1" baseline="-25000">
                <a:effectLst>
                  <a:outerShdw blurRad="38100" dist="38100" dir="2700000" algn="tl">
                    <a:srgbClr val="FFFFFF"/>
                  </a:outerShdw>
                </a:effectLst>
              </a:rPr>
              <a:t>2</a:t>
            </a:r>
            <a:r>
              <a:rPr lang="en-US" b="1">
                <a:effectLst>
                  <a:outerShdw blurRad="38100" dist="38100" dir="2700000" algn="tl">
                    <a:srgbClr val="FFFFFF"/>
                  </a:outerShdw>
                </a:effectLst>
              </a:rPr>
              <a:t> emission reduction -  2.529 Million Tons (US$12.7 M)                                                                               Generated jobs – 1,280</a:t>
            </a:r>
          </a:p>
        </p:txBody>
      </p:sp>
      <p:grpSp>
        <p:nvGrpSpPr>
          <p:cNvPr id="16398" name="Group 24"/>
          <p:cNvGrpSpPr>
            <a:grpSpLocks/>
          </p:cNvGrpSpPr>
          <p:nvPr/>
        </p:nvGrpSpPr>
        <p:grpSpPr bwMode="auto">
          <a:xfrm>
            <a:off x="-152400" y="5181600"/>
            <a:ext cx="1143000" cy="990600"/>
            <a:chOff x="0" y="3264"/>
            <a:chExt cx="720" cy="624"/>
          </a:xfrm>
        </p:grpSpPr>
        <p:sp>
          <p:nvSpPr>
            <p:cNvPr id="1128477" name="Text Box 29"/>
            <p:cNvSpPr txBox="1">
              <a:spLocks noChangeArrowheads="1"/>
            </p:cNvSpPr>
            <p:nvPr/>
          </p:nvSpPr>
          <p:spPr bwMode="auto">
            <a:xfrm>
              <a:off x="0" y="3264"/>
              <a:ext cx="720" cy="302"/>
            </a:xfrm>
            <a:prstGeom prst="rect">
              <a:avLst/>
            </a:prstGeom>
            <a:noFill/>
            <a:ln w="9525">
              <a:noFill/>
              <a:miter lim="800000"/>
              <a:headEnd/>
              <a:tailEnd/>
            </a:ln>
          </p:spPr>
          <p:txBody>
            <a:bodyPr lIns="81967" tIns="40982" rIns="81967" bIns="40982">
              <a:spAutoFit/>
            </a:bodyPr>
            <a:lstStyle/>
            <a:p>
              <a:pPr algn="ctr">
                <a:spcBef>
                  <a:spcPct val="50000"/>
                </a:spcBef>
                <a:defRPr/>
              </a:pPr>
              <a:r>
                <a:rPr lang="en-US" sz="1300" b="1">
                  <a:effectLst>
                    <a:outerShdw blurRad="38100" dist="38100" dir="2700000" algn="tl">
                      <a:srgbClr val="C0C0C0"/>
                    </a:outerShdw>
                  </a:effectLst>
                  <a:latin typeface="Trebuchet MS" pitchFamily="34" charset="0"/>
                </a:rPr>
                <a:t>DEVELOP WEP  </a:t>
              </a:r>
            </a:p>
          </p:txBody>
        </p:sp>
        <p:sp>
          <p:nvSpPr>
            <p:cNvPr id="16430" name="Line 26"/>
            <p:cNvSpPr>
              <a:spLocks noChangeShapeType="1"/>
            </p:cNvSpPr>
            <p:nvPr/>
          </p:nvSpPr>
          <p:spPr bwMode="auto">
            <a:xfrm flipV="1">
              <a:off x="384" y="3600"/>
              <a:ext cx="0" cy="288"/>
            </a:xfrm>
            <a:prstGeom prst="line">
              <a:avLst/>
            </a:prstGeom>
            <a:noFill/>
            <a:ln w="28575">
              <a:solidFill>
                <a:schemeClr val="tx1"/>
              </a:solidFill>
              <a:round/>
              <a:headEnd/>
              <a:tailEnd type="triangle" w="med" len="med"/>
            </a:ln>
          </p:spPr>
          <p:txBody>
            <a:bodyPr/>
            <a:lstStyle/>
            <a:p>
              <a:endParaRPr lang="en-PH"/>
            </a:p>
          </p:txBody>
        </p:sp>
      </p:grpSp>
      <p:grpSp>
        <p:nvGrpSpPr>
          <p:cNvPr id="16399" name="Group 27"/>
          <p:cNvGrpSpPr>
            <a:grpSpLocks/>
          </p:cNvGrpSpPr>
          <p:nvPr/>
        </p:nvGrpSpPr>
        <p:grpSpPr bwMode="auto">
          <a:xfrm>
            <a:off x="25400" y="806450"/>
            <a:ext cx="9093200" cy="412750"/>
            <a:chOff x="16" y="480"/>
            <a:chExt cx="5728" cy="260"/>
          </a:xfrm>
        </p:grpSpPr>
        <p:sp>
          <p:nvSpPr>
            <p:cNvPr id="1128465" name="Text Box 17"/>
            <p:cNvSpPr txBox="1">
              <a:spLocks noChangeArrowheads="1"/>
            </p:cNvSpPr>
            <p:nvPr/>
          </p:nvSpPr>
          <p:spPr bwMode="auto">
            <a:xfrm>
              <a:off x="2544" y="480"/>
              <a:ext cx="416" cy="212"/>
            </a:xfrm>
            <a:prstGeom prst="rect">
              <a:avLst/>
            </a:prstGeom>
            <a:noFill/>
            <a:ln w="9525">
              <a:noFill/>
              <a:miter lim="800000"/>
              <a:headEnd/>
              <a:tailEnd/>
            </a:ln>
          </p:spPr>
          <p:txBody>
            <a:bodyPr wrap="none" lIns="91322" tIns="45662" rIns="91322" bIns="45662">
              <a:spAutoFit/>
            </a:bodyPr>
            <a:lstStyle/>
            <a:p>
              <a:pPr>
                <a:defRPr/>
              </a:pPr>
              <a:r>
                <a:rPr lang="en-US" sz="1600" b="1">
                  <a:effectLst>
                    <a:outerShdw blurRad="38100" dist="38100" dir="2700000" algn="tl">
                      <a:srgbClr val="C0C0C0"/>
                    </a:outerShdw>
                  </a:effectLst>
                  <a:latin typeface="Trebuchet MS" pitchFamily="34" charset="0"/>
                </a:rPr>
                <a:t>2020</a:t>
              </a:r>
            </a:p>
          </p:txBody>
        </p:sp>
        <p:sp>
          <p:nvSpPr>
            <p:cNvPr id="1128459" name="Text Box 11"/>
            <p:cNvSpPr txBox="1">
              <a:spLocks noChangeArrowheads="1"/>
            </p:cNvSpPr>
            <p:nvPr/>
          </p:nvSpPr>
          <p:spPr bwMode="auto">
            <a:xfrm>
              <a:off x="1200" y="480"/>
              <a:ext cx="416" cy="212"/>
            </a:xfrm>
            <a:prstGeom prst="rect">
              <a:avLst/>
            </a:prstGeom>
            <a:noFill/>
            <a:ln w="9525">
              <a:noFill/>
              <a:miter lim="800000"/>
              <a:headEnd/>
              <a:tailEnd/>
            </a:ln>
          </p:spPr>
          <p:txBody>
            <a:bodyPr wrap="none" lIns="91322" tIns="45662" rIns="91322" bIns="45662">
              <a:spAutoFit/>
            </a:bodyPr>
            <a:lstStyle/>
            <a:p>
              <a:pPr>
                <a:defRPr/>
              </a:pPr>
              <a:r>
                <a:rPr lang="en-US" sz="1600" b="1">
                  <a:effectLst>
                    <a:outerShdw blurRad="38100" dist="38100" dir="2700000" algn="tl">
                      <a:srgbClr val="C0C0C0"/>
                    </a:outerShdw>
                  </a:effectLst>
                  <a:latin typeface="Trebuchet MS" pitchFamily="34" charset="0"/>
                </a:rPr>
                <a:t>2015</a:t>
              </a:r>
            </a:p>
          </p:txBody>
        </p:sp>
        <p:sp>
          <p:nvSpPr>
            <p:cNvPr id="1128467" name="Text Box 19"/>
            <p:cNvSpPr txBox="1">
              <a:spLocks noChangeArrowheads="1"/>
            </p:cNvSpPr>
            <p:nvPr/>
          </p:nvSpPr>
          <p:spPr bwMode="auto">
            <a:xfrm>
              <a:off x="5328" y="480"/>
              <a:ext cx="416" cy="212"/>
            </a:xfrm>
            <a:prstGeom prst="rect">
              <a:avLst/>
            </a:prstGeom>
            <a:noFill/>
            <a:ln w="9525">
              <a:noFill/>
              <a:miter lim="800000"/>
              <a:headEnd/>
              <a:tailEnd/>
            </a:ln>
          </p:spPr>
          <p:txBody>
            <a:bodyPr wrap="none" lIns="91322" tIns="45662" rIns="91322" bIns="45662">
              <a:spAutoFit/>
            </a:bodyPr>
            <a:lstStyle/>
            <a:p>
              <a:pPr>
                <a:defRPr/>
              </a:pPr>
              <a:r>
                <a:rPr lang="en-US" sz="1600" b="1">
                  <a:effectLst>
                    <a:outerShdw blurRad="38100" dist="38100" dir="2700000" algn="tl">
                      <a:srgbClr val="C0C0C0"/>
                    </a:outerShdw>
                  </a:effectLst>
                  <a:latin typeface="Trebuchet MS" pitchFamily="34" charset="0"/>
                </a:rPr>
                <a:t>2030</a:t>
              </a:r>
            </a:p>
          </p:txBody>
        </p:sp>
        <p:sp>
          <p:nvSpPr>
            <p:cNvPr id="1128479" name="Text Box 31"/>
            <p:cNvSpPr txBox="1">
              <a:spLocks noChangeArrowheads="1"/>
            </p:cNvSpPr>
            <p:nvPr/>
          </p:nvSpPr>
          <p:spPr bwMode="auto">
            <a:xfrm>
              <a:off x="16" y="480"/>
              <a:ext cx="416" cy="212"/>
            </a:xfrm>
            <a:prstGeom prst="rect">
              <a:avLst/>
            </a:prstGeom>
            <a:noFill/>
            <a:ln w="9525">
              <a:noFill/>
              <a:miter lim="800000"/>
              <a:headEnd/>
              <a:tailEnd/>
            </a:ln>
          </p:spPr>
          <p:txBody>
            <a:bodyPr wrap="none" lIns="91322" tIns="45662" rIns="91322" bIns="45662">
              <a:spAutoFit/>
            </a:bodyPr>
            <a:lstStyle/>
            <a:p>
              <a:pPr>
                <a:defRPr/>
              </a:pPr>
              <a:r>
                <a:rPr lang="en-US" sz="1600" b="1">
                  <a:effectLst>
                    <a:outerShdw blurRad="38100" dist="38100" dir="2700000" algn="tl">
                      <a:srgbClr val="C0C0C0"/>
                    </a:outerShdw>
                  </a:effectLst>
                  <a:latin typeface="Trebuchet MS" pitchFamily="34" charset="0"/>
                </a:rPr>
                <a:t>2011</a:t>
              </a:r>
            </a:p>
          </p:txBody>
        </p:sp>
        <p:sp>
          <p:nvSpPr>
            <p:cNvPr id="4" name="Text Box 17"/>
            <p:cNvSpPr txBox="1">
              <a:spLocks noChangeArrowheads="1"/>
            </p:cNvSpPr>
            <p:nvPr/>
          </p:nvSpPr>
          <p:spPr bwMode="auto">
            <a:xfrm>
              <a:off x="3936" y="480"/>
              <a:ext cx="528" cy="212"/>
            </a:xfrm>
            <a:prstGeom prst="rect">
              <a:avLst/>
            </a:prstGeom>
            <a:noFill/>
            <a:ln w="9525">
              <a:noFill/>
              <a:miter lim="800000"/>
              <a:headEnd/>
              <a:tailEnd/>
            </a:ln>
          </p:spPr>
          <p:txBody>
            <a:bodyPr lIns="91322" tIns="45662" rIns="91322" bIns="45662">
              <a:spAutoFit/>
            </a:bodyPr>
            <a:lstStyle/>
            <a:p>
              <a:pPr>
                <a:defRPr/>
              </a:pPr>
              <a:r>
                <a:rPr lang="en-US" sz="1600" b="1">
                  <a:effectLst>
                    <a:outerShdw blurRad="38100" dist="38100" dir="2700000" algn="tl">
                      <a:srgbClr val="C0C0C0"/>
                    </a:outerShdw>
                  </a:effectLst>
                  <a:latin typeface="Trebuchet MS" pitchFamily="34" charset="0"/>
                </a:rPr>
                <a:t>2025</a:t>
              </a:r>
            </a:p>
          </p:txBody>
        </p:sp>
        <p:sp>
          <p:nvSpPr>
            <p:cNvPr id="16408" name="Line 33"/>
            <p:cNvSpPr>
              <a:spLocks noChangeShapeType="1"/>
            </p:cNvSpPr>
            <p:nvPr/>
          </p:nvSpPr>
          <p:spPr bwMode="auto">
            <a:xfrm flipV="1">
              <a:off x="96" y="672"/>
              <a:ext cx="5520" cy="0"/>
            </a:xfrm>
            <a:prstGeom prst="line">
              <a:avLst/>
            </a:prstGeom>
            <a:noFill/>
            <a:ln w="9525">
              <a:solidFill>
                <a:schemeClr val="tx1"/>
              </a:solidFill>
              <a:round/>
              <a:headEnd/>
              <a:tailEnd/>
            </a:ln>
          </p:spPr>
          <p:txBody>
            <a:bodyPr/>
            <a:lstStyle/>
            <a:p>
              <a:endParaRPr lang="en-PH"/>
            </a:p>
          </p:txBody>
        </p:sp>
        <p:sp>
          <p:nvSpPr>
            <p:cNvPr id="16409" name="Line 34"/>
            <p:cNvSpPr>
              <a:spLocks noChangeShapeType="1"/>
            </p:cNvSpPr>
            <p:nvPr/>
          </p:nvSpPr>
          <p:spPr bwMode="auto">
            <a:xfrm>
              <a:off x="5240" y="692"/>
              <a:ext cx="0" cy="48"/>
            </a:xfrm>
            <a:prstGeom prst="line">
              <a:avLst/>
            </a:prstGeom>
            <a:noFill/>
            <a:ln w="9525">
              <a:solidFill>
                <a:schemeClr val="tx1"/>
              </a:solidFill>
              <a:round/>
              <a:headEnd/>
              <a:tailEnd/>
            </a:ln>
          </p:spPr>
          <p:txBody>
            <a:bodyPr/>
            <a:lstStyle/>
            <a:p>
              <a:endParaRPr lang="en-PH"/>
            </a:p>
          </p:txBody>
        </p:sp>
        <p:sp>
          <p:nvSpPr>
            <p:cNvPr id="16410" name="Line 35"/>
            <p:cNvSpPr>
              <a:spLocks noChangeShapeType="1"/>
            </p:cNvSpPr>
            <p:nvPr/>
          </p:nvSpPr>
          <p:spPr bwMode="auto">
            <a:xfrm>
              <a:off x="280" y="692"/>
              <a:ext cx="0" cy="48"/>
            </a:xfrm>
            <a:prstGeom prst="line">
              <a:avLst/>
            </a:prstGeom>
            <a:noFill/>
            <a:ln w="25400">
              <a:solidFill>
                <a:schemeClr val="tx1"/>
              </a:solidFill>
              <a:round/>
              <a:headEnd/>
              <a:tailEnd/>
            </a:ln>
          </p:spPr>
          <p:txBody>
            <a:bodyPr/>
            <a:lstStyle/>
            <a:p>
              <a:endParaRPr lang="en-PH"/>
            </a:p>
          </p:txBody>
        </p:sp>
        <p:sp>
          <p:nvSpPr>
            <p:cNvPr id="16411" name="Line 36"/>
            <p:cNvSpPr>
              <a:spLocks noChangeShapeType="1"/>
            </p:cNvSpPr>
            <p:nvPr/>
          </p:nvSpPr>
          <p:spPr bwMode="auto">
            <a:xfrm>
              <a:off x="2484" y="692"/>
              <a:ext cx="0" cy="48"/>
            </a:xfrm>
            <a:prstGeom prst="line">
              <a:avLst/>
            </a:prstGeom>
            <a:noFill/>
            <a:ln w="9525">
              <a:solidFill>
                <a:schemeClr val="tx1"/>
              </a:solidFill>
              <a:round/>
              <a:headEnd/>
              <a:tailEnd/>
            </a:ln>
          </p:spPr>
          <p:txBody>
            <a:bodyPr/>
            <a:lstStyle/>
            <a:p>
              <a:endParaRPr lang="en-PH"/>
            </a:p>
          </p:txBody>
        </p:sp>
        <p:sp>
          <p:nvSpPr>
            <p:cNvPr id="16412" name="Line 37"/>
            <p:cNvSpPr>
              <a:spLocks noChangeShapeType="1"/>
            </p:cNvSpPr>
            <p:nvPr/>
          </p:nvSpPr>
          <p:spPr bwMode="auto">
            <a:xfrm>
              <a:off x="3862" y="692"/>
              <a:ext cx="0" cy="48"/>
            </a:xfrm>
            <a:prstGeom prst="line">
              <a:avLst/>
            </a:prstGeom>
            <a:noFill/>
            <a:ln w="9525">
              <a:solidFill>
                <a:schemeClr val="tx1"/>
              </a:solidFill>
              <a:round/>
              <a:headEnd/>
              <a:tailEnd/>
            </a:ln>
          </p:spPr>
          <p:txBody>
            <a:bodyPr/>
            <a:lstStyle/>
            <a:p>
              <a:endParaRPr lang="en-PH"/>
            </a:p>
          </p:txBody>
        </p:sp>
        <p:sp>
          <p:nvSpPr>
            <p:cNvPr id="16413" name="Line 38"/>
            <p:cNvSpPr>
              <a:spLocks noChangeShapeType="1"/>
            </p:cNvSpPr>
            <p:nvPr/>
          </p:nvSpPr>
          <p:spPr bwMode="auto">
            <a:xfrm>
              <a:off x="1382" y="692"/>
              <a:ext cx="0" cy="48"/>
            </a:xfrm>
            <a:prstGeom prst="line">
              <a:avLst/>
            </a:prstGeom>
            <a:noFill/>
            <a:ln w="25400">
              <a:solidFill>
                <a:schemeClr val="tx1"/>
              </a:solidFill>
              <a:round/>
              <a:headEnd/>
              <a:tailEnd/>
            </a:ln>
          </p:spPr>
          <p:txBody>
            <a:bodyPr/>
            <a:lstStyle/>
            <a:p>
              <a:endParaRPr lang="en-PH"/>
            </a:p>
          </p:txBody>
        </p:sp>
        <p:sp>
          <p:nvSpPr>
            <p:cNvPr id="16414" name="Line 39"/>
            <p:cNvSpPr>
              <a:spLocks noChangeShapeType="1"/>
            </p:cNvSpPr>
            <p:nvPr/>
          </p:nvSpPr>
          <p:spPr bwMode="auto">
            <a:xfrm>
              <a:off x="1933" y="692"/>
              <a:ext cx="0" cy="48"/>
            </a:xfrm>
            <a:prstGeom prst="line">
              <a:avLst/>
            </a:prstGeom>
            <a:noFill/>
            <a:ln w="9525">
              <a:solidFill>
                <a:schemeClr val="tx1"/>
              </a:solidFill>
              <a:round/>
              <a:headEnd/>
              <a:tailEnd/>
            </a:ln>
          </p:spPr>
          <p:txBody>
            <a:bodyPr/>
            <a:lstStyle/>
            <a:p>
              <a:endParaRPr lang="en-PH"/>
            </a:p>
          </p:txBody>
        </p:sp>
        <p:sp>
          <p:nvSpPr>
            <p:cNvPr id="16415" name="Line 40"/>
            <p:cNvSpPr>
              <a:spLocks noChangeShapeType="1"/>
            </p:cNvSpPr>
            <p:nvPr/>
          </p:nvSpPr>
          <p:spPr bwMode="auto">
            <a:xfrm>
              <a:off x="1658" y="692"/>
              <a:ext cx="0" cy="48"/>
            </a:xfrm>
            <a:prstGeom prst="line">
              <a:avLst/>
            </a:prstGeom>
            <a:noFill/>
            <a:ln w="9525">
              <a:solidFill>
                <a:schemeClr val="tx1"/>
              </a:solidFill>
              <a:round/>
              <a:headEnd/>
              <a:tailEnd/>
            </a:ln>
          </p:spPr>
          <p:txBody>
            <a:bodyPr/>
            <a:lstStyle/>
            <a:p>
              <a:endParaRPr lang="en-PH"/>
            </a:p>
          </p:txBody>
        </p:sp>
        <p:sp>
          <p:nvSpPr>
            <p:cNvPr id="16416" name="Line 41"/>
            <p:cNvSpPr>
              <a:spLocks noChangeShapeType="1"/>
            </p:cNvSpPr>
            <p:nvPr/>
          </p:nvSpPr>
          <p:spPr bwMode="auto">
            <a:xfrm>
              <a:off x="2209" y="692"/>
              <a:ext cx="0" cy="48"/>
            </a:xfrm>
            <a:prstGeom prst="line">
              <a:avLst/>
            </a:prstGeom>
            <a:noFill/>
            <a:ln w="9525">
              <a:solidFill>
                <a:schemeClr val="tx1"/>
              </a:solidFill>
              <a:round/>
              <a:headEnd/>
              <a:tailEnd/>
            </a:ln>
          </p:spPr>
          <p:txBody>
            <a:bodyPr/>
            <a:lstStyle/>
            <a:p>
              <a:endParaRPr lang="en-PH"/>
            </a:p>
          </p:txBody>
        </p:sp>
        <p:sp>
          <p:nvSpPr>
            <p:cNvPr id="16417" name="Line 42"/>
            <p:cNvSpPr>
              <a:spLocks noChangeShapeType="1"/>
            </p:cNvSpPr>
            <p:nvPr/>
          </p:nvSpPr>
          <p:spPr bwMode="auto">
            <a:xfrm>
              <a:off x="831" y="692"/>
              <a:ext cx="0" cy="48"/>
            </a:xfrm>
            <a:prstGeom prst="line">
              <a:avLst/>
            </a:prstGeom>
            <a:noFill/>
            <a:ln w="9525">
              <a:solidFill>
                <a:schemeClr val="tx1"/>
              </a:solidFill>
              <a:round/>
              <a:headEnd/>
              <a:tailEnd/>
            </a:ln>
          </p:spPr>
          <p:txBody>
            <a:bodyPr/>
            <a:lstStyle/>
            <a:p>
              <a:endParaRPr lang="en-PH"/>
            </a:p>
          </p:txBody>
        </p:sp>
        <p:sp>
          <p:nvSpPr>
            <p:cNvPr id="16418" name="Line 43"/>
            <p:cNvSpPr>
              <a:spLocks noChangeShapeType="1"/>
            </p:cNvSpPr>
            <p:nvPr/>
          </p:nvSpPr>
          <p:spPr bwMode="auto">
            <a:xfrm>
              <a:off x="1106" y="692"/>
              <a:ext cx="0" cy="48"/>
            </a:xfrm>
            <a:prstGeom prst="line">
              <a:avLst/>
            </a:prstGeom>
            <a:noFill/>
            <a:ln w="9525">
              <a:solidFill>
                <a:schemeClr val="tx1"/>
              </a:solidFill>
              <a:round/>
              <a:headEnd/>
              <a:tailEnd/>
            </a:ln>
          </p:spPr>
          <p:txBody>
            <a:bodyPr/>
            <a:lstStyle/>
            <a:p>
              <a:endParaRPr lang="en-PH"/>
            </a:p>
          </p:txBody>
        </p:sp>
        <p:sp>
          <p:nvSpPr>
            <p:cNvPr id="16419" name="Line 44"/>
            <p:cNvSpPr>
              <a:spLocks noChangeShapeType="1"/>
            </p:cNvSpPr>
            <p:nvPr/>
          </p:nvSpPr>
          <p:spPr bwMode="auto">
            <a:xfrm>
              <a:off x="555" y="692"/>
              <a:ext cx="0" cy="48"/>
            </a:xfrm>
            <a:prstGeom prst="line">
              <a:avLst/>
            </a:prstGeom>
            <a:noFill/>
            <a:ln w="9525">
              <a:solidFill>
                <a:schemeClr val="tx1"/>
              </a:solidFill>
              <a:round/>
              <a:headEnd/>
              <a:tailEnd/>
            </a:ln>
          </p:spPr>
          <p:txBody>
            <a:bodyPr/>
            <a:lstStyle/>
            <a:p>
              <a:endParaRPr lang="en-PH"/>
            </a:p>
          </p:txBody>
        </p:sp>
        <p:sp>
          <p:nvSpPr>
            <p:cNvPr id="16420" name="Line 45"/>
            <p:cNvSpPr>
              <a:spLocks noChangeShapeType="1"/>
            </p:cNvSpPr>
            <p:nvPr/>
          </p:nvSpPr>
          <p:spPr bwMode="auto">
            <a:xfrm>
              <a:off x="2760" y="692"/>
              <a:ext cx="0" cy="48"/>
            </a:xfrm>
            <a:prstGeom prst="line">
              <a:avLst/>
            </a:prstGeom>
            <a:noFill/>
            <a:ln w="25400">
              <a:solidFill>
                <a:schemeClr val="tx1"/>
              </a:solidFill>
              <a:round/>
              <a:headEnd/>
              <a:tailEnd/>
            </a:ln>
          </p:spPr>
          <p:txBody>
            <a:bodyPr/>
            <a:lstStyle/>
            <a:p>
              <a:endParaRPr lang="en-PH"/>
            </a:p>
          </p:txBody>
        </p:sp>
        <p:sp>
          <p:nvSpPr>
            <p:cNvPr id="16421" name="Line 46"/>
            <p:cNvSpPr>
              <a:spLocks noChangeShapeType="1"/>
            </p:cNvSpPr>
            <p:nvPr/>
          </p:nvSpPr>
          <p:spPr bwMode="auto">
            <a:xfrm>
              <a:off x="4138" y="692"/>
              <a:ext cx="0" cy="48"/>
            </a:xfrm>
            <a:prstGeom prst="line">
              <a:avLst/>
            </a:prstGeom>
            <a:noFill/>
            <a:ln w="25400">
              <a:solidFill>
                <a:schemeClr val="tx1"/>
              </a:solidFill>
              <a:round/>
              <a:headEnd/>
              <a:tailEnd/>
            </a:ln>
          </p:spPr>
          <p:txBody>
            <a:bodyPr/>
            <a:lstStyle/>
            <a:p>
              <a:endParaRPr lang="en-PH"/>
            </a:p>
          </p:txBody>
        </p:sp>
        <p:sp>
          <p:nvSpPr>
            <p:cNvPr id="16422" name="Line 47"/>
            <p:cNvSpPr>
              <a:spLocks noChangeShapeType="1"/>
            </p:cNvSpPr>
            <p:nvPr/>
          </p:nvSpPr>
          <p:spPr bwMode="auto">
            <a:xfrm>
              <a:off x="3587" y="692"/>
              <a:ext cx="0" cy="48"/>
            </a:xfrm>
            <a:prstGeom prst="line">
              <a:avLst/>
            </a:prstGeom>
            <a:noFill/>
            <a:ln w="9525">
              <a:solidFill>
                <a:schemeClr val="tx1"/>
              </a:solidFill>
              <a:round/>
              <a:headEnd/>
              <a:tailEnd/>
            </a:ln>
          </p:spPr>
          <p:txBody>
            <a:bodyPr/>
            <a:lstStyle/>
            <a:p>
              <a:endParaRPr lang="en-PH"/>
            </a:p>
          </p:txBody>
        </p:sp>
        <p:sp>
          <p:nvSpPr>
            <p:cNvPr id="16423" name="Line 48"/>
            <p:cNvSpPr>
              <a:spLocks noChangeShapeType="1"/>
            </p:cNvSpPr>
            <p:nvPr/>
          </p:nvSpPr>
          <p:spPr bwMode="auto">
            <a:xfrm>
              <a:off x="3311" y="692"/>
              <a:ext cx="0" cy="48"/>
            </a:xfrm>
            <a:prstGeom prst="line">
              <a:avLst/>
            </a:prstGeom>
            <a:noFill/>
            <a:ln w="9525">
              <a:solidFill>
                <a:schemeClr val="tx1"/>
              </a:solidFill>
              <a:round/>
              <a:headEnd/>
              <a:tailEnd/>
            </a:ln>
          </p:spPr>
          <p:txBody>
            <a:bodyPr/>
            <a:lstStyle/>
            <a:p>
              <a:endParaRPr lang="en-PH"/>
            </a:p>
          </p:txBody>
        </p:sp>
        <p:sp>
          <p:nvSpPr>
            <p:cNvPr id="16424" name="Line 49"/>
            <p:cNvSpPr>
              <a:spLocks noChangeShapeType="1"/>
            </p:cNvSpPr>
            <p:nvPr/>
          </p:nvSpPr>
          <p:spPr bwMode="auto">
            <a:xfrm>
              <a:off x="3036" y="692"/>
              <a:ext cx="0" cy="48"/>
            </a:xfrm>
            <a:prstGeom prst="line">
              <a:avLst/>
            </a:prstGeom>
            <a:noFill/>
            <a:ln w="9525">
              <a:solidFill>
                <a:schemeClr val="tx1"/>
              </a:solidFill>
              <a:round/>
              <a:headEnd/>
              <a:tailEnd/>
            </a:ln>
          </p:spPr>
          <p:txBody>
            <a:bodyPr/>
            <a:lstStyle/>
            <a:p>
              <a:endParaRPr lang="en-PH"/>
            </a:p>
          </p:txBody>
        </p:sp>
        <p:sp>
          <p:nvSpPr>
            <p:cNvPr id="16425" name="Line 50"/>
            <p:cNvSpPr>
              <a:spLocks noChangeShapeType="1"/>
            </p:cNvSpPr>
            <p:nvPr/>
          </p:nvSpPr>
          <p:spPr bwMode="auto">
            <a:xfrm>
              <a:off x="4689" y="692"/>
              <a:ext cx="0" cy="48"/>
            </a:xfrm>
            <a:prstGeom prst="line">
              <a:avLst/>
            </a:prstGeom>
            <a:noFill/>
            <a:ln w="9525">
              <a:solidFill>
                <a:schemeClr val="tx1"/>
              </a:solidFill>
              <a:round/>
              <a:headEnd/>
              <a:tailEnd/>
            </a:ln>
          </p:spPr>
          <p:txBody>
            <a:bodyPr/>
            <a:lstStyle/>
            <a:p>
              <a:endParaRPr lang="en-PH"/>
            </a:p>
          </p:txBody>
        </p:sp>
        <p:sp>
          <p:nvSpPr>
            <p:cNvPr id="16426" name="Line 51"/>
            <p:cNvSpPr>
              <a:spLocks noChangeShapeType="1"/>
            </p:cNvSpPr>
            <p:nvPr/>
          </p:nvSpPr>
          <p:spPr bwMode="auto">
            <a:xfrm>
              <a:off x="4414" y="692"/>
              <a:ext cx="0" cy="48"/>
            </a:xfrm>
            <a:prstGeom prst="line">
              <a:avLst/>
            </a:prstGeom>
            <a:noFill/>
            <a:ln w="9525">
              <a:solidFill>
                <a:schemeClr val="tx1"/>
              </a:solidFill>
              <a:round/>
              <a:headEnd/>
              <a:tailEnd/>
            </a:ln>
          </p:spPr>
          <p:txBody>
            <a:bodyPr/>
            <a:lstStyle/>
            <a:p>
              <a:endParaRPr lang="en-PH"/>
            </a:p>
          </p:txBody>
        </p:sp>
        <p:sp>
          <p:nvSpPr>
            <p:cNvPr id="16427" name="Line 52"/>
            <p:cNvSpPr>
              <a:spLocks noChangeShapeType="1"/>
            </p:cNvSpPr>
            <p:nvPr/>
          </p:nvSpPr>
          <p:spPr bwMode="auto">
            <a:xfrm>
              <a:off x="4965" y="692"/>
              <a:ext cx="0" cy="48"/>
            </a:xfrm>
            <a:prstGeom prst="line">
              <a:avLst/>
            </a:prstGeom>
            <a:noFill/>
            <a:ln w="9525">
              <a:solidFill>
                <a:schemeClr val="tx1"/>
              </a:solidFill>
              <a:round/>
              <a:headEnd/>
              <a:tailEnd/>
            </a:ln>
          </p:spPr>
          <p:txBody>
            <a:bodyPr/>
            <a:lstStyle/>
            <a:p>
              <a:endParaRPr lang="en-PH"/>
            </a:p>
          </p:txBody>
        </p:sp>
        <p:sp>
          <p:nvSpPr>
            <p:cNvPr id="16428" name="Line 53"/>
            <p:cNvSpPr>
              <a:spLocks noChangeShapeType="1"/>
            </p:cNvSpPr>
            <p:nvPr/>
          </p:nvSpPr>
          <p:spPr bwMode="auto">
            <a:xfrm>
              <a:off x="5520" y="672"/>
              <a:ext cx="0" cy="48"/>
            </a:xfrm>
            <a:prstGeom prst="line">
              <a:avLst/>
            </a:prstGeom>
            <a:noFill/>
            <a:ln w="25400">
              <a:solidFill>
                <a:schemeClr val="tx1"/>
              </a:solidFill>
              <a:round/>
              <a:headEnd/>
              <a:tailEnd/>
            </a:ln>
          </p:spPr>
          <p:txBody>
            <a:bodyPr/>
            <a:lstStyle/>
            <a:p>
              <a:endParaRPr lang="en-PH"/>
            </a:p>
          </p:txBody>
        </p:sp>
      </p:grpSp>
      <p:grpSp>
        <p:nvGrpSpPr>
          <p:cNvPr id="16400" name="Group 54"/>
          <p:cNvGrpSpPr>
            <a:grpSpLocks/>
          </p:cNvGrpSpPr>
          <p:nvPr/>
        </p:nvGrpSpPr>
        <p:grpSpPr bwMode="auto">
          <a:xfrm>
            <a:off x="533400" y="2911475"/>
            <a:ext cx="3733800" cy="1889125"/>
            <a:chOff x="336" y="1834"/>
            <a:chExt cx="2352" cy="1190"/>
          </a:xfrm>
        </p:grpSpPr>
        <p:sp>
          <p:nvSpPr>
            <p:cNvPr id="1128452" name="Text Box 4"/>
            <p:cNvSpPr txBox="1">
              <a:spLocks noChangeArrowheads="1"/>
            </p:cNvSpPr>
            <p:nvPr/>
          </p:nvSpPr>
          <p:spPr bwMode="auto">
            <a:xfrm>
              <a:off x="336" y="1834"/>
              <a:ext cx="2352" cy="594"/>
            </a:xfrm>
            <a:prstGeom prst="rect">
              <a:avLst/>
            </a:prstGeom>
            <a:noFill/>
            <a:ln w="9525">
              <a:noFill/>
              <a:miter lim="800000"/>
              <a:headEnd/>
              <a:tailEnd/>
            </a:ln>
          </p:spPr>
          <p:txBody>
            <a:bodyPr lIns="91322" tIns="45662" rIns="91322" bIns="45662">
              <a:spAutoFit/>
            </a:bodyPr>
            <a:lstStyle/>
            <a:p>
              <a:pPr marL="115888" indent="-115888">
                <a:buFontTx/>
                <a:buChar char="•"/>
                <a:defRPr/>
              </a:pPr>
              <a:r>
                <a:rPr lang="en-US" sz="1400" b="1">
                  <a:effectLst>
                    <a:outerShdw blurRad="38100" dist="38100" dir="2700000" algn="tl">
                      <a:srgbClr val="C0C0C0"/>
                    </a:outerShdw>
                  </a:effectLst>
                  <a:latin typeface="Trebuchet MS" pitchFamily="34" charset="0"/>
                </a:rPr>
                <a:t>RA 9513 is in full swing   </a:t>
              </a:r>
            </a:p>
            <a:p>
              <a:pPr marL="115888" indent="-115888">
                <a:buFontTx/>
                <a:buChar char="•"/>
                <a:defRPr/>
              </a:pPr>
              <a:r>
                <a:rPr lang="en-US" sz="1400" b="1">
                  <a:effectLst>
                    <a:outerShdw blurRad="38100" dist="38100" dir="2700000" algn="tl">
                      <a:srgbClr val="C0C0C0"/>
                    </a:outerShdw>
                  </a:effectLst>
                  <a:latin typeface="Trebuchet MS" pitchFamily="34" charset="0"/>
                </a:rPr>
                <a:t>FIT for wind is viable (on-grid &amp; off-grid) </a:t>
              </a:r>
            </a:p>
            <a:p>
              <a:pPr marL="115888" indent="-115888">
                <a:buFontTx/>
                <a:buChar char="•"/>
                <a:defRPr/>
              </a:pPr>
              <a:r>
                <a:rPr lang="en-US" sz="1400" b="1">
                  <a:effectLst>
                    <a:outerShdw blurRad="38100" dist="38100" dir="2700000" algn="tl">
                      <a:srgbClr val="C0C0C0"/>
                    </a:outerShdw>
                  </a:effectLst>
                  <a:latin typeface="Trebuchet MS" pitchFamily="34" charset="0"/>
                </a:rPr>
                <a:t>Transmission Development Plan</a:t>
              </a:r>
            </a:p>
            <a:p>
              <a:pPr marL="115888" indent="-115888">
                <a:buFontTx/>
                <a:buChar char="•"/>
                <a:defRPr/>
              </a:pPr>
              <a:r>
                <a:rPr lang="en-US" sz="1400" b="1">
                  <a:effectLst>
                    <a:outerShdw blurRad="38100" dist="38100" dir="2700000" algn="tl">
                      <a:srgbClr val="C0C0C0"/>
                    </a:outerShdw>
                  </a:effectLst>
                  <a:latin typeface="Trebuchet MS" pitchFamily="34" charset="0"/>
                </a:rPr>
                <a:t>Distribution Development Plan</a:t>
              </a:r>
            </a:p>
          </p:txBody>
        </p:sp>
        <p:sp>
          <p:nvSpPr>
            <p:cNvPr id="16402" name="Line 56"/>
            <p:cNvSpPr>
              <a:spLocks noChangeShapeType="1"/>
            </p:cNvSpPr>
            <p:nvPr/>
          </p:nvSpPr>
          <p:spPr bwMode="auto">
            <a:xfrm>
              <a:off x="528" y="2448"/>
              <a:ext cx="0" cy="576"/>
            </a:xfrm>
            <a:prstGeom prst="line">
              <a:avLst/>
            </a:prstGeom>
            <a:noFill/>
            <a:ln w="9525">
              <a:solidFill>
                <a:schemeClr val="tx1"/>
              </a:solidFill>
              <a:round/>
              <a:headEnd/>
              <a:tailEnd type="triangle" w="med" len="med"/>
            </a:ln>
          </p:spPr>
          <p:txBody>
            <a:bodyPr/>
            <a:lstStyle/>
            <a:p>
              <a:endParaRPr lang="en-PH"/>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8305800" cy="5867400"/>
          </a:xfrm>
          <a:prstGeom prst="rect">
            <a:avLst/>
          </a:prstGeom>
          <a:noFill/>
          <a:ln w="9525">
            <a:noFill/>
            <a:miter lim="800000"/>
            <a:headEnd/>
            <a:tailEnd/>
          </a:ln>
        </p:spPr>
        <p:txBody>
          <a:bodyPr wrap="none" anchor="ctr"/>
          <a:lstStyle/>
          <a:p>
            <a:pPr algn="ctr" eaLnBrk="0" hangingPunct="0"/>
            <a:endParaRPr lang="en-US">
              <a:latin typeface="Tahoma" pitchFamily="34" charset="0"/>
            </a:endParaRPr>
          </a:p>
        </p:txBody>
      </p:sp>
      <p:sp>
        <p:nvSpPr>
          <p:cNvPr id="17411" name="Rectangle 3"/>
          <p:cNvSpPr>
            <a:spLocks noChangeArrowheads="1"/>
          </p:cNvSpPr>
          <p:nvPr/>
        </p:nvSpPr>
        <p:spPr bwMode="auto">
          <a:xfrm>
            <a:off x="1371600" y="2057400"/>
            <a:ext cx="7162800" cy="2362200"/>
          </a:xfrm>
          <a:prstGeom prst="rect">
            <a:avLst/>
          </a:prstGeom>
          <a:noFill/>
          <a:ln w="9525">
            <a:noFill/>
            <a:miter lim="800000"/>
            <a:headEnd/>
            <a:tailEnd/>
          </a:ln>
        </p:spPr>
        <p:txBody>
          <a:bodyPr wrap="none" anchor="ctr"/>
          <a:lstStyle/>
          <a:p>
            <a:pPr algn="ctr" eaLnBrk="0" hangingPunct="0"/>
            <a:endParaRPr lang="en-US">
              <a:solidFill>
                <a:srgbClr val="CC3300"/>
              </a:solidFill>
              <a:latin typeface="Tahoma" pitchFamily="34" charset="0"/>
            </a:endParaRPr>
          </a:p>
        </p:txBody>
      </p:sp>
      <p:sp>
        <p:nvSpPr>
          <p:cNvPr id="53252" name="Rectangle 4"/>
          <p:cNvSpPr>
            <a:spLocks noChangeArrowheads="1"/>
          </p:cNvSpPr>
          <p:nvPr/>
        </p:nvSpPr>
        <p:spPr bwMode="auto">
          <a:xfrm>
            <a:off x="838200" y="685800"/>
            <a:ext cx="8305800" cy="5105400"/>
          </a:xfrm>
          <a:prstGeom prst="rect">
            <a:avLst/>
          </a:prstGeom>
          <a:noFill/>
          <a:ln w="9525">
            <a:noFill/>
            <a:miter lim="800000"/>
            <a:headEnd/>
            <a:tailEnd/>
          </a:ln>
          <a:effectLst/>
        </p:spPr>
        <p:txBody>
          <a:bodyPr anchor="ctr"/>
          <a:lstStyle/>
          <a:p>
            <a:pPr marL="684213" indent="-684213">
              <a:lnSpc>
                <a:spcPct val="95000"/>
              </a:lnSpc>
              <a:defRPr/>
            </a:pPr>
            <a:r>
              <a:rPr lang="en-US" sz="8900" b="1">
                <a:effectLst>
                  <a:outerShdw blurRad="38100" dist="38100" dir="2700000" algn="tl">
                    <a:srgbClr val="C0C0C0"/>
                  </a:outerShdw>
                </a:effectLst>
                <a:latin typeface="Trebuchet MS" pitchFamily="34" charset="0"/>
              </a:rPr>
              <a:t>REGULATORY</a:t>
            </a:r>
          </a:p>
          <a:p>
            <a:pPr marL="684213" indent="-684213">
              <a:lnSpc>
                <a:spcPct val="95000"/>
              </a:lnSpc>
              <a:defRPr/>
            </a:pPr>
            <a:r>
              <a:rPr lang="en-US" sz="8900" b="1">
                <a:effectLst>
                  <a:outerShdw blurRad="38100" dist="38100" dir="2700000" algn="tl">
                    <a:srgbClr val="C0C0C0"/>
                  </a:outerShdw>
                </a:effectLst>
                <a:latin typeface="Trebuchet MS" pitchFamily="34" charset="0"/>
              </a:rPr>
              <a:t>FRAMEWORK</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P102325601_template">
  <a:themeElements>
    <a:clrScheme name="Custom 1">
      <a:dk1>
        <a:sysClr val="windowText" lastClr="000000"/>
      </a:dk1>
      <a:lt1>
        <a:sysClr val="window" lastClr="FFFFFF"/>
      </a:lt1>
      <a:dk2>
        <a:srgbClr val="000000"/>
      </a:dk2>
      <a:lt2>
        <a:srgbClr val="FFFFFF"/>
      </a:lt2>
      <a:accent1>
        <a:srgbClr val="123787"/>
      </a:accent1>
      <a:accent2>
        <a:srgbClr val="4BD7F6"/>
      </a:accent2>
      <a:accent3>
        <a:srgbClr val="718585"/>
      </a:accent3>
      <a:accent4>
        <a:srgbClr val="AA0950"/>
      </a:accent4>
      <a:accent5>
        <a:srgbClr val="FF407A"/>
      </a:accent5>
      <a:accent6>
        <a:srgbClr val="3D3D3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TotalTime>
  <Words>1299</Words>
  <Application>Microsoft Office PowerPoint</Application>
  <PresentationFormat>On-screen Show (4:3)</PresentationFormat>
  <Paragraphs>271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TP102325601_template</vt:lpstr>
      <vt:lpstr>Profile</vt:lpstr>
      <vt:lpstr>STATUS OF WIND DEVELOPMENT in the PHILIPPINES</vt:lpstr>
      <vt:lpstr>Slide 2</vt:lpstr>
      <vt:lpstr>Slide 3</vt:lpstr>
      <vt:lpstr>Slide 4</vt:lpstr>
      <vt:lpstr>Slide 5</vt:lpstr>
      <vt:lpstr>Slide 6</vt:lpstr>
      <vt:lpstr> OTHER RE RESOURCES</vt:lpstr>
      <vt:lpstr>Slide 8</vt:lpstr>
      <vt:lpstr>Slide 9</vt:lpstr>
      <vt:lpstr>REPUBLIC ACT 9513 Renewable Energy Act of 2008</vt:lpstr>
      <vt:lpstr>Slide 11</vt:lpstr>
      <vt:lpstr>Slide 12</vt:lpstr>
      <vt:lpstr>Slide 13</vt:lpstr>
      <vt:lpstr>Slide 14</vt:lpstr>
      <vt:lpstr>Slide 15</vt:lpstr>
      <vt:lpstr> </vt:lpstr>
      <vt:lpstr> </vt:lpstr>
      <vt:lpstr>PROPOSED NREB FIT RATES</vt:lpstr>
      <vt:lpstr>  WAY FORWARD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WIND DEVELOPMENT in the PHILIPPINES</dc:title>
  <dc:creator>Estela C. Santos</dc:creator>
  <cp:lastModifiedBy>Ianela Carla Ortiz</cp:lastModifiedBy>
  <cp:revision>2</cp:revision>
  <dcterms:modified xsi:type="dcterms:W3CDTF">2011-06-17T09:02:47Z</dcterms:modified>
</cp:coreProperties>
</file>