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>
  <p:sldMasterIdLst>
    <p:sldMasterId id="2147483743" r:id="rId1"/>
    <p:sldMasterId id="2147484064" r:id="rId2"/>
  </p:sldMasterIdLst>
  <p:notesMasterIdLst>
    <p:notesMasterId r:id="rId23"/>
  </p:notesMasterIdLst>
  <p:handoutMasterIdLst>
    <p:handoutMasterId r:id="rId24"/>
  </p:handoutMasterIdLst>
  <p:sldIdLst>
    <p:sldId id="1603" r:id="rId3"/>
    <p:sldId id="2355" r:id="rId4"/>
    <p:sldId id="2301" r:id="rId5"/>
    <p:sldId id="2341" r:id="rId6"/>
    <p:sldId id="2378" r:id="rId7"/>
    <p:sldId id="2377" r:id="rId8"/>
    <p:sldId id="2383" r:id="rId9"/>
    <p:sldId id="2298" r:id="rId10"/>
    <p:sldId id="2237" r:id="rId11"/>
    <p:sldId id="2236" r:id="rId12"/>
    <p:sldId id="2340" r:id="rId13"/>
    <p:sldId id="2193" r:id="rId14"/>
    <p:sldId id="2303" r:id="rId15"/>
    <p:sldId id="2382" r:id="rId16"/>
    <p:sldId id="2318" r:id="rId17"/>
    <p:sldId id="2158" r:id="rId18"/>
    <p:sldId id="2166" r:id="rId19"/>
    <p:sldId id="2167" r:id="rId20"/>
    <p:sldId id="2306" r:id="rId21"/>
    <p:sldId id="2157" r:id="rId22"/>
  </p:sldIdLst>
  <p:sldSz cx="9144000" cy="6858000" type="screen4x3"/>
  <p:notesSz cx="7102475" cy="102346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folHlink"/>
        </a:solidFill>
        <a:latin typeface="Times New Roman" pitchFamily="18" charset="0"/>
        <a:ea typeface="仿宋_GB2312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folHlink"/>
        </a:solidFill>
        <a:latin typeface="Times New Roman" pitchFamily="18" charset="0"/>
        <a:ea typeface="仿宋_GB2312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folHlink"/>
        </a:solidFill>
        <a:latin typeface="Times New Roman" pitchFamily="18" charset="0"/>
        <a:ea typeface="仿宋_GB2312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folHlink"/>
        </a:solidFill>
        <a:latin typeface="Times New Roman" pitchFamily="18" charset="0"/>
        <a:ea typeface="仿宋_GB2312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folHlink"/>
        </a:solidFill>
        <a:latin typeface="Times New Roman" pitchFamily="18" charset="0"/>
        <a:ea typeface="仿宋_GB2312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folHlink"/>
        </a:solidFill>
        <a:latin typeface="Times New Roman" pitchFamily="18" charset="0"/>
        <a:ea typeface="仿宋_GB2312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folHlink"/>
        </a:solidFill>
        <a:latin typeface="Times New Roman" pitchFamily="18" charset="0"/>
        <a:ea typeface="仿宋_GB2312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folHlink"/>
        </a:solidFill>
        <a:latin typeface="Times New Roman" pitchFamily="18" charset="0"/>
        <a:ea typeface="仿宋_GB2312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folHlink"/>
        </a:solidFill>
        <a:latin typeface="Times New Roman" pitchFamily="18" charset="0"/>
        <a:ea typeface="仿宋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33FF"/>
    <a:srgbClr val="CC00CC"/>
    <a:srgbClr val="FFCCFF"/>
    <a:srgbClr val="FF7C80"/>
    <a:srgbClr val="FF0000"/>
    <a:srgbClr val="660033"/>
    <a:srgbClr val="990099"/>
    <a:srgbClr val="660066"/>
    <a:srgbClr val="00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515" autoAdjust="0"/>
    <p:restoredTop sz="88497" autoAdjust="0"/>
  </p:normalViewPr>
  <p:slideViewPr>
    <p:cSldViewPr>
      <p:cViewPr>
        <p:scale>
          <a:sx n="100" d="100"/>
          <a:sy n="100" d="100"/>
        </p:scale>
        <p:origin x="114" y="14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6882"/>
    </p:cViewPr>
  </p:sorterViewPr>
  <p:notesViewPr>
    <p:cSldViewPr>
      <p:cViewPr varScale="1">
        <p:scale>
          <a:sx n="59" d="100"/>
          <a:sy n="59" d="100"/>
        </p:scale>
        <p:origin x="-2035" y="-72"/>
      </p:cViewPr>
      <p:guideLst>
        <p:guide orient="horz" pos="3224"/>
        <p:guide pos="2237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610DB0-3F5D-4C46-AA44-FDDB4AB7619B}" type="doc">
      <dgm:prSet loTypeId="urn:microsoft.com/office/officeart/2005/8/layout/chevron2" loCatId="list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zh-CN" altLang="en-US"/>
        </a:p>
      </dgm:t>
    </dgm:pt>
    <dgm:pt modelId="{35396721-0CA0-400F-9D70-69875C5EF239}">
      <dgm:prSet phldrT="[文本]" custT="1"/>
      <dgm:spPr/>
      <dgm:t>
        <a:bodyPr/>
        <a:lstStyle/>
        <a:p>
          <a:r>
            <a:rPr lang="en-US" altLang="zh-CN" sz="2000" dirty="0" smtClean="0"/>
            <a:t>1</a:t>
          </a:r>
          <a:endParaRPr lang="zh-CN" altLang="en-US" sz="2000" dirty="0"/>
        </a:p>
      </dgm:t>
    </dgm:pt>
    <dgm:pt modelId="{A6BB41AE-8BA9-4C8F-A854-88AFA4A5ACF6}" type="parTrans" cxnId="{C1301E4C-9AD5-47EB-8961-8861E2845969}">
      <dgm:prSet/>
      <dgm:spPr/>
      <dgm:t>
        <a:bodyPr/>
        <a:lstStyle/>
        <a:p>
          <a:endParaRPr lang="zh-CN" altLang="en-US"/>
        </a:p>
      </dgm:t>
    </dgm:pt>
    <dgm:pt modelId="{FAB5717A-33ED-45A2-9849-02F0A1AD1DDC}" type="sibTrans" cxnId="{C1301E4C-9AD5-47EB-8961-8861E2845969}">
      <dgm:prSet/>
      <dgm:spPr/>
      <dgm:t>
        <a:bodyPr/>
        <a:lstStyle/>
        <a:p>
          <a:endParaRPr lang="zh-CN" altLang="en-US"/>
        </a:p>
      </dgm:t>
    </dgm:pt>
    <dgm:pt modelId="{DA8AECCE-C076-4CE2-8A30-C4FC0B922E6C}">
      <dgm:prSet phldrT="[文本]"/>
      <dgm:spPr/>
      <dgm:t>
        <a:bodyPr/>
        <a:lstStyle/>
        <a:p>
          <a:r>
            <a:rPr lang="en-US" altLang="zh-CN" b="1" dirty="0" smtClean="0"/>
            <a:t>Data acquisition and combined monitoring for wind + </a:t>
          </a:r>
          <a:r>
            <a:rPr lang="en-US" altLang="zh-CN" b="1" dirty="0" smtClean="0"/>
            <a:t>solar+ </a:t>
          </a:r>
          <a:r>
            <a:rPr lang="en-US" altLang="zh-CN" b="1" dirty="0" smtClean="0"/>
            <a:t>storage combination</a:t>
          </a:r>
          <a:endParaRPr lang="zh-CN" altLang="en-US" b="0" dirty="0"/>
        </a:p>
      </dgm:t>
    </dgm:pt>
    <dgm:pt modelId="{19808F54-DAB1-404F-A2DB-272B2EAA4DE2}" type="parTrans" cxnId="{72D5F44A-EFA0-4399-9E99-2FC4D20CE65B}">
      <dgm:prSet/>
      <dgm:spPr/>
      <dgm:t>
        <a:bodyPr/>
        <a:lstStyle/>
        <a:p>
          <a:endParaRPr lang="zh-CN" altLang="en-US"/>
        </a:p>
      </dgm:t>
    </dgm:pt>
    <dgm:pt modelId="{323E18F8-6B25-4E31-A283-6442D75B1BA1}" type="sibTrans" cxnId="{72D5F44A-EFA0-4399-9E99-2FC4D20CE65B}">
      <dgm:prSet/>
      <dgm:spPr/>
      <dgm:t>
        <a:bodyPr/>
        <a:lstStyle/>
        <a:p>
          <a:endParaRPr lang="zh-CN" altLang="en-US"/>
        </a:p>
      </dgm:t>
    </dgm:pt>
    <dgm:pt modelId="{D954E2C2-C3E8-46C7-8899-97F33C8F1616}">
      <dgm:prSet phldrT="[文本]"/>
      <dgm:spPr/>
      <dgm:t>
        <a:bodyPr/>
        <a:lstStyle/>
        <a:p>
          <a:r>
            <a:rPr lang="en-US" altLang="zh-CN" dirty="0" smtClean="0"/>
            <a:t>2</a:t>
          </a:r>
          <a:endParaRPr lang="zh-CN" altLang="en-US" dirty="0"/>
        </a:p>
      </dgm:t>
    </dgm:pt>
    <dgm:pt modelId="{40A4B6CC-E649-4E9E-B98F-9843B6B7426A}" type="parTrans" cxnId="{E7FAFF11-2BF8-42FE-92F7-0EC102962BF6}">
      <dgm:prSet/>
      <dgm:spPr/>
      <dgm:t>
        <a:bodyPr/>
        <a:lstStyle/>
        <a:p>
          <a:endParaRPr lang="zh-CN" altLang="en-US"/>
        </a:p>
      </dgm:t>
    </dgm:pt>
    <dgm:pt modelId="{52F340ED-356B-45A4-8AF6-B4A748824604}" type="sibTrans" cxnId="{E7FAFF11-2BF8-42FE-92F7-0EC102962BF6}">
      <dgm:prSet/>
      <dgm:spPr/>
      <dgm:t>
        <a:bodyPr/>
        <a:lstStyle/>
        <a:p>
          <a:endParaRPr lang="zh-CN" altLang="en-US"/>
        </a:p>
      </dgm:t>
    </dgm:pt>
    <dgm:pt modelId="{98C19950-64F7-4415-9DF7-7AFBE9B97DCE}">
      <dgm:prSet phldrT="[文本]"/>
      <dgm:spPr/>
      <dgm:t>
        <a:bodyPr/>
        <a:lstStyle/>
        <a:p>
          <a:r>
            <a:rPr lang="en-US" altLang="zh-CN" b="1" dirty="0" smtClean="0"/>
            <a:t>Power generation prediction for wind + </a:t>
          </a:r>
          <a:r>
            <a:rPr lang="en-US" altLang="zh-CN" b="1" dirty="0" smtClean="0"/>
            <a:t>solar+ </a:t>
          </a:r>
          <a:r>
            <a:rPr lang="en-US" altLang="zh-CN" b="1" dirty="0" smtClean="0"/>
            <a:t>storage combination </a:t>
          </a:r>
          <a:endParaRPr lang="zh-CN" altLang="en-US" b="0" dirty="0"/>
        </a:p>
      </dgm:t>
    </dgm:pt>
    <dgm:pt modelId="{C23EE7CE-1DAF-471A-8E83-5D720D96DAB1}" type="parTrans" cxnId="{8623710F-167B-486C-8148-C324047B0857}">
      <dgm:prSet/>
      <dgm:spPr/>
      <dgm:t>
        <a:bodyPr/>
        <a:lstStyle/>
        <a:p>
          <a:endParaRPr lang="zh-CN" altLang="en-US"/>
        </a:p>
      </dgm:t>
    </dgm:pt>
    <dgm:pt modelId="{9ED20352-0091-4F83-BC5E-7FC982DC85DC}" type="sibTrans" cxnId="{8623710F-167B-486C-8148-C324047B0857}">
      <dgm:prSet/>
      <dgm:spPr/>
      <dgm:t>
        <a:bodyPr/>
        <a:lstStyle/>
        <a:p>
          <a:endParaRPr lang="zh-CN" altLang="en-US"/>
        </a:p>
      </dgm:t>
    </dgm:pt>
    <dgm:pt modelId="{E456335F-EA04-42E7-ADA5-365AD30BD2AD}">
      <dgm:prSet phldrT="[文本]"/>
      <dgm:spPr/>
      <dgm:t>
        <a:bodyPr/>
        <a:lstStyle/>
        <a:p>
          <a:r>
            <a:rPr lang="en-US" altLang="zh-CN" dirty="0" smtClean="0"/>
            <a:t>3</a:t>
          </a:r>
          <a:endParaRPr lang="zh-CN" altLang="en-US" dirty="0"/>
        </a:p>
      </dgm:t>
    </dgm:pt>
    <dgm:pt modelId="{2629858E-0EF2-442D-B01A-EB99B5DD5F9A}" type="parTrans" cxnId="{0E8AB3A4-AF8B-4EEF-B082-90AFD57ADA9E}">
      <dgm:prSet/>
      <dgm:spPr/>
      <dgm:t>
        <a:bodyPr/>
        <a:lstStyle/>
        <a:p>
          <a:endParaRPr lang="zh-CN" altLang="en-US"/>
        </a:p>
      </dgm:t>
    </dgm:pt>
    <dgm:pt modelId="{27427894-DC20-438D-AEE8-27282BB5F162}" type="sibTrans" cxnId="{0E8AB3A4-AF8B-4EEF-B082-90AFD57ADA9E}">
      <dgm:prSet/>
      <dgm:spPr/>
      <dgm:t>
        <a:bodyPr/>
        <a:lstStyle/>
        <a:p>
          <a:endParaRPr lang="zh-CN" altLang="en-US"/>
        </a:p>
      </dgm:t>
    </dgm:pt>
    <dgm:pt modelId="{D0049D19-AAE9-475A-9637-38CB240B049B}">
      <dgm:prSet phldrT="[文本]"/>
      <dgm:spPr/>
      <dgm:t>
        <a:bodyPr/>
        <a:lstStyle/>
        <a:p>
          <a:r>
            <a:rPr lang="en-US" altLang="zh-CN" b="1" dirty="0" smtClean="0"/>
            <a:t>Combined control for wind + </a:t>
          </a:r>
          <a:r>
            <a:rPr lang="en-US" altLang="zh-CN" b="1" dirty="0" smtClean="0"/>
            <a:t>solar+ </a:t>
          </a:r>
          <a:r>
            <a:rPr lang="en-US" altLang="zh-CN" b="1" dirty="0" smtClean="0"/>
            <a:t>storage combination</a:t>
          </a:r>
          <a:endParaRPr lang="zh-CN" altLang="en-US" b="0" dirty="0"/>
        </a:p>
      </dgm:t>
    </dgm:pt>
    <dgm:pt modelId="{FA24C7AA-C472-47C0-9B23-585BC787C755}" type="parTrans" cxnId="{CE4E77E7-0AF7-47A7-8FBB-E7611FF890E3}">
      <dgm:prSet/>
      <dgm:spPr/>
      <dgm:t>
        <a:bodyPr/>
        <a:lstStyle/>
        <a:p>
          <a:endParaRPr lang="zh-CN" altLang="en-US"/>
        </a:p>
      </dgm:t>
    </dgm:pt>
    <dgm:pt modelId="{78B58193-1192-47DF-837E-5E927A2EE16E}" type="sibTrans" cxnId="{CE4E77E7-0AF7-47A7-8FBB-E7611FF890E3}">
      <dgm:prSet/>
      <dgm:spPr/>
      <dgm:t>
        <a:bodyPr/>
        <a:lstStyle/>
        <a:p>
          <a:endParaRPr lang="zh-CN" altLang="en-US"/>
        </a:p>
      </dgm:t>
    </dgm:pt>
    <dgm:pt modelId="{1C9E4FD6-44F6-4FDF-A182-084F911E2592}">
      <dgm:prSet/>
      <dgm:spPr/>
      <dgm:t>
        <a:bodyPr/>
        <a:lstStyle/>
        <a:p>
          <a:r>
            <a:rPr lang="en-US" altLang="zh-CN" dirty="0" smtClean="0"/>
            <a:t>4</a:t>
          </a:r>
          <a:endParaRPr lang="zh-CN" altLang="en-US" dirty="0"/>
        </a:p>
      </dgm:t>
    </dgm:pt>
    <dgm:pt modelId="{12C97F78-D4FD-4207-9C20-6B5184634D89}" type="parTrans" cxnId="{41DBE726-94BD-4539-8B20-A068866AED6A}">
      <dgm:prSet/>
      <dgm:spPr/>
      <dgm:t>
        <a:bodyPr/>
        <a:lstStyle/>
        <a:p>
          <a:endParaRPr lang="zh-CN" altLang="en-US"/>
        </a:p>
      </dgm:t>
    </dgm:pt>
    <dgm:pt modelId="{79A69A58-C61D-420D-B573-0BF7392E5EC3}" type="sibTrans" cxnId="{41DBE726-94BD-4539-8B20-A068866AED6A}">
      <dgm:prSet/>
      <dgm:spPr/>
      <dgm:t>
        <a:bodyPr/>
        <a:lstStyle/>
        <a:p>
          <a:endParaRPr lang="zh-CN" altLang="en-US"/>
        </a:p>
      </dgm:t>
    </dgm:pt>
    <dgm:pt modelId="{25F40609-6210-4587-8EF3-F0E863618993}">
      <dgm:prSet/>
      <dgm:spPr/>
      <dgm:t>
        <a:bodyPr/>
        <a:lstStyle/>
        <a:p>
          <a:r>
            <a:rPr lang="en-US" altLang="zh-CN" dirty="0" smtClean="0"/>
            <a:t>5</a:t>
          </a:r>
          <a:endParaRPr lang="zh-CN" altLang="en-US" dirty="0"/>
        </a:p>
      </dgm:t>
    </dgm:pt>
    <dgm:pt modelId="{1F108443-9EEA-40A4-A6AD-5AD70D227EE3}" type="parTrans" cxnId="{C3073E8B-E5F6-4233-A703-8CA59EA4EA04}">
      <dgm:prSet/>
      <dgm:spPr/>
      <dgm:t>
        <a:bodyPr/>
        <a:lstStyle/>
        <a:p>
          <a:endParaRPr lang="zh-CN" altLang="en-US"/>
        </a:p>
      </dgm:t>
    </dgm:pt>
    <dgm:pt modelId="{F05B7DF0-63F0-4D68-9B83-D7E8DA6AB048}" type="sibTrans" cxnId="{C3073E8B-E5F6-4233-A703-8CA59EA4EA04}">
      <dgm:prSet/>
      <dgm:spPr/>
      <dgm:t>
        <a:bodyPr/>
        <a:lstStyle/>
        <a:p>
          <a:endParaRPr lang="zh-CN" altLang="en-US"/>
        </a:p>
      </dgm:t>
    </dgm:pt>
    <dgm:pt modelId="{941E8920-A6CC-4CCE-8449-F74EB59FBACC}">
      <dgm:prSet/>
      <dgm:spPr/>
      <dgm:t>
        <a:bodyPr/>
        <a:lstStyle/>
        <a:p>
          <a:r>
            <a:rPr lang="en-US" altLang="zh-CN" b="1" dirty="0" smtClean="0"/>
            <a:t>Wind + </a:t>
          </a:r>
          <a:r>
            <a:rPr lang="en-US" altLang="zh-CN" b="1" dirty="0" smtClean="0"/>
            <a:t>solar+ </a:t>
          </a:r>
          <a:r>
            <a:rPr lang="en-US" altLang="zh-CN" b="1" dirty="0" smtClean="0"/>
            <a:t>storage data analysis and evaluation</a:t>
          </a:r>
          <a:endParaRPr lang="zh-CN" altLang="en-US" b="0" dirty="0"/>
        </a:p>
      </dgm:t>
    </dgm:pt>
    <dgm:pt modelId="{FC286169-FCE3-44EA-A291-64C47F98C15E}" type="parTrans" cxnId="{99C7A115-2A90-4F0B-AFFA-EFA155E9EFAA}">
      <dgm:prSet/>
      <dgm:spPr/>
      <dgm:t>
        <a:bodyPr/>
        <a:lstStyle/>
        <a:p>
          <a:endParaRPr lang="zh-CN" altLang="en-US"/>
        </a:p>
      </dgm:t>
    </dgm:pt>
    <dgm:pt modelId="{892ECF59-9FD8-402A-9BC9-7E2A919C37A1}" type="sibTrans" cxnId="{99C7A115-2A90-4F0B-AFFA-EFA155E9EFAA}">
      <dgm:prSet/>
      <dgm:spPr/>
      <dgm:t>
        <a:bodyPr/>
        <a:lstStyle/>
        <a:p>
          <a:endParaRPr lang="zh-CN" altLang="en-US"/>
        </a:p>
      </dgm:t>
    </dgm:pt>
    <dgm:pt modelId="{28CE59EB-BC86-41CA-A382-85879913CEEA}">
      <dgm:prSet/>
      <dgm:spPr/>
      <dgm:t>
        <a:bodyPr/>
        <a:lstStyle/>
        <a:p>
          <a:r>
            <a:rPr lang="en-US" altLang="zh-CN" b="1" dirty="0" smtClean="0"/>
            <a:t>Combined optimized scheduling for wind + </a:t>
          </a:r>
          <a:r>
            <a:rPr lang="en-US" altLang="zh-CN" b="1" dirty="0" smtClean="0"/>
            <a:t>solar+ </a:t>
          </a:r>
          <a:r>
            <a:rPr lang="en-US" altLang="zh-CN" b="1" dirty="0" smtClean="0"/>
            <a:t>storage combination </a:t>
          </a:r>
          <a:endParaRPr lang="zh-CN" altLang="en-US" b="0" dirty="0"/>
        </a:p>
      </dgm:t>
    </dgm:pt>
    <dgm:pt modelId="{EFC4F654-E7A2-4212-9EF1-1322F04EA8D4}" type="parTrans" cxnId="{BF2F69D9-351B-43D2-BDA8-2CEAACC88B88}">
      <dgm:prSet/>
      <dgm:spPr/>
      <dgm:t>
        <a:bodyPr/>
        <a:lstStyle/>
        <a:p>
          <a:endParaRPr lang="zh-CN" altLang="en-US"/>
        </a:p>
      </dgm:t>
    </dgm:pt>
    <dgm:pt modelId="{E9703B64-C8DA-438E-90EF-BBBB4C8C18BA}" type="sibTrans" cxnId="{BF2F69D9-351B-43D2-BDA8-2CEAACC88B88}">
      <dgm:prSet/>
      <dgm:spPr/>
      <dgm:t>
        <a:bodyPr/>
        <a:lstStyle/>
        <a:p>
          <a:endParaRPr lang="zh-CN" altLang="en-US"/>
        </a:p>
      </dgm:t>
    </dgm:pt>
    <dgm:pt modelId="{9CCBB905-25BA-4C43-B694-23473FEF81E2}">
      <dgm:prSet/>
      <dgm:spPr/>
      <dgm:t>
        <a:bodyPr/>
        <a:lstStyle/>
        <a:p>
          <a:r>
            <a:rPr lang="en-US" altLang="zh-CN" dirty="0" smtClean="0"/>
            <a:t>6</a:t>
          </a:r>
          <a:endParaRPr lang="zh-CN" altLang="en-US" dirty="0"/>
        </a:p>
      </dgm:t>
    </dgm:pt>
    <dgm:pt modelId="{2C3A6EB0-3F3F-4AD9-B302-011B3CB8AB72}" type="parTrans" cxnId="{F137AB09-3A64-4DEB-AFED-62D33C4C4737}">
      <dgm:prSet/>
      <dgm:spPr/>
      <dgm:t>
        <a:bodyPr/>
        <a:lstStyle/>
        <a:p>
          <a:endParaRPr lang="zh-CN" altLang="en-US"/>
        </a:p>
      </dgm:t>
    </dgm:pt>
    <dgm:pt modelId="{FF4BD61F-D4AB-494E-8007-149F2128BDB5}" type="sibTrans" cxnId="{F137AB09-3A64-4DEB-AFED-62D33C4C4737}">
      <dgm:prSet/>
      <dgm:spPr/>
      <dgm:t>
        <a:bodyPr/>
        <a:lstStyle/>
        <a:p>
          <a:endParaRPr lang="zh-CN" altLang="en-US"/>
        </a:p>
      </dgm:t>
    </dgm:pt>
    <dgm:pt modelId="{C12FAC6A-1615-47F7-8731-E7D170803E9C}">
      <dgm:prSet/>
      <dgm:spPr/>
      <dgm:t>
        <a:bodyPr/>
        <a:lstStyle/>
        <a:p>
          <a:r>
            <a:rPr lang="en-US" altLang="zh-CN" dirty="0" smtClean="0"/>
            <a:t>7</a:t>
          </a:r>
          <a:endParaRPr lang="zh-CN" altLang="en-US" dirty="0"/>
        </a:p>
      </dgm:t>
    </dgm:pt>
    <dgm:pt modelId="{A3CD71BF-6AD6-4C88-BD99-F7D08731A811}" type="parTrans" cxnId="{D7B74A12-DEA6-44C1-956A-9E4A5896E286}">
      <dgm:prSet/>
      <dgm:spPr/>
      <dgm:t>
        <a:bodyPr/>
        <a:lstStyle/>
        <a:p>
          <a:endParaRPr lang="zh-CN" altLang="en-US"/>
        </a:p>
      </dgm:t>
    </dgm:pt>
    <dgm:pt modelId="{C965DBAC-ADE0-4225-8C01-05DA13C5C332}" type="sibTrans" cxnId="{D7B74A12-DEA6-44C1-956A-9E4A5896E286}">
      <dgm:prSet/>
      <dgm:spPr/>
      <dgm:t>
        <a:bodyPr/>
        <a:lstStyle/>
        <a:p>
          <a:endParaRPr lang="zh-CN" altLang="en-US"/>
        </a:p>
      </dgm:t>
    </dgm:pt>
    <dgm:pt modelId="{BE60847D-DD4D-4242-8AE5-D8D72A1D9492}">
      <dgm:prSet/>
      <dgm:spPr/>
      <dgm:t>
        <a:bodyPr/>
        <a:lstStyle/>
        <a:p>
          <a:r>
            <a:rPr lang="en-US" altLang="zh-CN" b="1" dirty="0" smtClean="0"/>
            <a:t>Realization of communication with grid scheduling system</a:t>
          </a:r>
          <a:endParaRPr lang="zh-CN" altLang="en-US" dirty="0"/>
        </a:p>
      </dgm:t>
    </dgm:pt>
    <dgm:pt modelId="{DC2B98A6-39EB-405C-9F9A-0F10BC823C68}" type="parTrans" cxnId="{3A16EAED-7961-47C2-999C-BF00A54692A4}">
      <dgm:prSet/>
      <dgm:spPr/>
      <dgm:t>
        <a:bodyPr/>
        <a:lstStyle/>
        <a:p>
          <a:endParaRPr lang="zh-CN" altLang="en-US"/>
        </a:p>
      </dgm:t>
    </dgm:pt>
    <dgm:pt modelId="{680D601B-CBA0-4BDB-AF1C-81780014DBE5}" type="sibTrans" cxnId="{3A16EAED-7961-47C2-999C-BF00A54692A4}">
      <dgm:prSet/>
      <dgm:spPr/>
      <dgm:t>
        <a:bodyPr/>
        <a:lstStyle/>
        <a:p>
          <a:endParaRPr lang="zh-CN" altLang="en-US"/>
        </a:p>
      </dgm:t>
    </dgm:pt>
    <dgm:pt modelId="{73AA7159-64F2-4768-9372-88C2224F2DD9}">
      <dgm:prSet/>
      <dgm:spPr/>
      <dgm:t>
        <a:bodyPr/>
        <a:lstStyle/>
        <a:p>
          <a:r>
            <a:rPr lang="en-US" altLang="zh-CN" b="1" dirty="0" smtClean="0"/>
            <a:t>Realization of communication with </a:t>
          </a:r>
          <a:r>
            <a:rPr lang="en-US" altLang="zh-CN" b="1" dirty="0" smtClean="0"/>
            <a:t>farm station</a:t>
          </a:r>
          <a:endParaRPr lang="zh-CN" altLang="en-US" dirty="0"/>
        </a:p>
      </dgm:t>
    </dgm:pt>
    <dgm:pt modelId="{61E77F58-FB05-47C3-A67F-918002556B58}" type="parTrans" cxnId="{DA2C32B2-1BE9-4860-A1C0-52D6B5C0478F}">
      <dgm:prSet/>
      <dgm:spPr/>
      <dgm:t>
        <a:bodyPr/>
        <a:lstStyle/>
        <a:p>
          <a:endParaRPr lang="zh-CN" altLang="en-US"/>
        </a:p>
      </dgm:t>
    </dgm:pt>
    <dgm:pt modelId="{3CBD1D80-9420-4E97-BB52-209EF8E18872}" type="sibTrans" cxnId="{DA2C32B2-1BE9-4860-A1C0-52D6B5C0478F}">
      <dgm:prSet/>
      <dgm:spPr/>
      <dgm:t>
        <a:bodyPr/>
        <a:lstStyle/>
        <a:p>
          <a:endParaRPr lang="zh-CN" altLang="en-US"/>
        </a:p>
      </dgm:t>
    </dgm:pt>
    <dgm:pt modelId="{754F5714-701F-4B8A-B149-A3233A495594}" type="pres">
      <dgm:prSet presAssocID="{10610DB0-3F5D-4C46-AA44-FDDB4AB7619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F27465F-612D-4E5A-BBAA-970A6FD9E431}" type="pres">
      <dgm:prSet presAssocID="{35396721-0CA0-400F-9D70-69875C5EF239}" presName="composite" presStyleCnt="0"/>
      <dgm:spPr/>
    </dgm:pt>
    <dgm:pt modelId="{77AED20E-02D7-4333-B3FB-26F4518BFA35}" type="pres">
      <dgm:prSet presAssocID="{35396721-0CA0-400F-9D70-69875C5EF239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47F2612-2FC6-4CF1-96C9-73F9085DBE48}" type="pres">
      <dgm:prSet presAssocID="{35396721-0CA0-400F-9D70-69875C5EF239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475A668-4A62-49B1-A641-9ADABE832B06}" type="pres">
      <dgm:prSet presAssocID="{FAB5717A-33ED-45A2-9849-02F0A1AD1DDC}" presName="sp" presStyleCnt="0"/>
      <dgm:spPr/>
    </dgm:pt>
    <dgm:pt modelId="{5AFE4480-AA30-41E4-AB42-B07111F604B6}" type="pres">
      <dgm:prSet presAssocID="{D954E2C2-C3E8-46C7-8899-97F33C8F1616}" presName="composite" presStyleCnt="0"/>
      <dgm:spPr/>
    </dgm:pt>
    <dgm:pt modelId="{3E52B17E-526B-4A46-9651-0C40263B2737}" type="pres">
      <dgm:prSet presAssocID="{D954E2C2-C3E8-46C7-8899-97F33C8F1616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5C8C16E-774D-40A3-A365-2CE66EE144B1}" type="pres">
      <dgm:prSet presAssocID="{D954E2C2-C3E8-46C7-8899-97F33C8F1616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42CD55B-1335-4B28-9BF1-0AB6B27EDBD3}" type="pres">
      <dgm:prSet presAssocID="{52F340ED-356B-45A4-8AF6-B4A748824604}" presName="sp" presStyleCnt="0"/>
      <dgm:spPr/>
    </dgm:pt>
    <dgm:pt modelId="{BBF3493D-0A83-482A-8A85-E90069031D86}" type="pres">
      <dgm:prSet presAssocID="{E456335F-EA04-42E7-ADA5-365AD30BD2AD}" presName="composite" presStyleCnt="0"/>
      <dgm:spPr/>
    </dgm:pt>
    <dgm:pt modelId="{D8B4BE1A-6E35-404A-ABCC-B4B5225BED01}" type="pres">
      <dgm:prSet presAssocID="{E456335F-EA04-42E7-ADA5-365AD30BD2AD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99A7E45-77E3-44D9-9FA0-7A15237C7107}" type="pres">
      <dgm:prSet presAssocID="{E456335F-EA04-42E7-ADA5-365AD30BD2AD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C48F3D-ADC0-4C5E-A749-9CC3ADD7BA67}" type="pres">
      <dgm:prSet presAssocID="{27427894-DC20-438D-AEE8-27282BB5F162}" presName="sp" presStyleCnt="0"/>
      <dgm:spPr/>
    </dgm:pt>
    <dgm:pt modelId="{CF7857EC-EF81-41E8-8DA6-33C249D8CE04}" type="pres">
      <dgm:prSet presAssocID="{1C9E4FD6-44F6-4FDF-A182-084F911E2592}" presName="composite" presStyleCnt="0"/>
      <dgm:spPr/>
    </dgm:pt>
    <dgm:pt modelId="{D23EF60A-CDA6-4F6D-9174-A5941E00A654}" type="pres">
      <dgm:prSet presAssocID="{1C9E4FD6-44F6-4FDF-A182-084F911E2592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12AD207-6267-4977-ACD5-C69012DFBE1F}" type="pres">
      <dgm:prSet presAssocID="{1C9E4FD6-44F6-4FDF-A182-084F911E2592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4C55909-95FF-4548-ABD3-B82240372DFD}" type="pres">
      <dgm:prSet presAssocID="{79A69A58-C61D-420D-B573-0BF7392E5EC3}" presName="sp" presStyleCnt="0"/>
      <dgm:spPr/>
    </dgm:pt>
    <dgm:pt modelId="{4F991318-1C23-49B1-8492-1EA0C8609D3F}" type="pres">
      <dgm:prSet presAssocID="{25F40609-6210-4587-8EF3-F0E863618993}" presName="composite" presStyleCnt="0"/>
      <dgm:spPr/>
    </dgm:pt>
    <dgm:pt modelId="{12469262-F998-4414-A1DC-7F927EB97305}" type="pres">
      <dgm:prSet presAssocID="{25F40609-6210-4587-8EF3-F0E863618993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D140530-5AAA-44C1-9277-17EE59A82486}" type="pres">
      <dgm:prSet presAssocID="{25F40609-6210-4587-8EF3-F0E863618993}" presName="descendantText" presStyleLbl="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D074673-AD4E-4903-8AA5-4490CC45AF7E}" type="pres">
      <dgm:prSet presAssocID="{F05B7DF0-63F0-4D68-9B83-D7E8DA6AB048}" presName="sp" presStyleCnt="0"/>
      <dgm:spPr/>
    </dgm:pt>
    <dgm:pt modelId="{2F487C88-FBCD-4D2B-9769-E1C40015E2BD}" type="pres">
      <dgm:prSet presAssocID="{9CCBB905-25BA-4C43-B694-23473FEF81E2}" presName="composite" presStyleCnt="0"/>
      <dgm:spPr/>
    </dgm:pt>
    <dgm:pt modelId="{7B523049-D7FF-42D5-A1FF-2E3809D0BF7A}" type="pres">
      <dgm:prSet presAssocID="{9CCBB905-25BA-4C43-B694-23473FEF81E2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AD83986-538B-428D-80CE-60990D1D8FD9}" type="pres">
      <dgm:prSet presAssocID="{9CCBB905-25BA-4C43-B694-23473FEF81E2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45B2057-90EA-4466-AEC7-AE2439094664}" type="pres">
      <dgm:prSet presAssocID="{FF4BD61F-D4AB-494E-8007-149F2128BDB5}" presName="sp" presStyleCnt="0"/>
      <dgm:spPr/>
    </dgm:pt>
    <dgm:pt modelId="{ED3C3D7A-6A0B-465F-BA93-6FE2CB95A47A}" type="pres">
      <dgm:prSet presAssocID="{C12FAC6A-1615-47F7-8731-E7D170803E9C}" presName="composite" presStyleCnt="0"/>
      <dgm:spPr/>
    </dgm:pt>
    <dgm:pt modelId="{F6DA57FD-8264-4E1D-8750-63023F36256D}" type="pres">
      <dgm:prSet presAssocID="{C12FAC6A-1615-47F7-8731-E7D170803E9C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3FECD5B-D520-4058-BEC1-3EE43AF017CB}" type="pres">
      <dgm:prSet presAssocID="{C12FAC6A-1615-47F7-8731-E7D170803E9C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B64672B-2808-4E3B-A618-9607B6D5FDD5}" type="presOf" srcId="{C12FAC6A-1615-47F7-8731-E7D170803E9C}" destId="{F6DA57FD-8264-4E1D-8750-63023F36256D}" srcOrd="0" destOrd="0" presId="urn:microsoft.com/office/officeart/2005/8/layout/chevron2"/>
    <dgm:cxn modelId="{809CB420-13B4-48DC-B021-97585ECF355D}" type="presOf" srcId="{DA8AECCE-C076-4CE2-8A30-C4FC0B922E6C}" destId="{247F2612-2FC6-4CF1-96C9-73F9085DBE48}" srcOrd="0" destOrd="0" presId="urn:microsoft.com/office/officeart/2005/8/layout/chevron2"/>
    <dgm:cxn modelId="{A9248352-48D5-4C1B-9E85-75D25F284D58}" type="presOf" srcId="{28CE59EB-BC86-41CA-A382-85879913CEEA}" destId="{8D140530-5AAA-44C1-9277-17EE59A82486}" srcOrd="0" destOrd="0" presId="urn:microsoft.com/office/officeart/2005/8/layout/chevron2"/>
    <dgm:cxn modelId="{07D2B70F-C8E8-47DB-BA54-BDDA21C4CF03}" type="presOf" srcId="{1C9E4FD6-44F6-4FDF-A182-084F911E2592}" destId="{D23EF60A-CDA6-4F6D-9174-A5941E00A654}" srcOrd="0" destOrd="0" presId="urn:microsoft.com/office/officeart/2005/8/layout/chevron2"/>
    <dgm:cxn modelId="{D92079CF-37FB-4639-8003-901DE48155CC}" type="presOf" srcId="{25F40609-6210-4587-8EF3-F0E863618993}" destId="{12469262-F998-4414-A1DC-7F927EB97305}" srcOrd="0" destOrd="0" presId="urn:microsoft.com/office/officeart/2005/8/layout/chevron2"/>
    <dgm:cxn modelId="{BF2F69D9-351B-43D2-BDA8-2CEAACC88B88}" srcId="{25F40609-6210-4587-8EF3-F0E863618993}" destId="{28CE59EB-BC86-41CA-A382-85879913CEEA}" srcOrd="0" destOrd="0" parTransId="{EFC4F654-E7A2-4212-9EF1-1322F04EA8D4}" sibTransId="{E9703B64-C8DA-438E-90EF-BBBB4C8C18BA}"/>
    <dgm:cxn modelId="{41DBE726-94BD-4539-8B20-A068866AED6A}" srcId="{10610DB0-3F5D-4C46-AA44-FDDB4AB7619B}" destId="{1C9E4FD6-44F6-4FDF-A182-084F911E2592}" srcOrd="3" destOrd="0" parTransId="{12C97F78-D4FD-4207-9C20-6B5184634D89}" sibTransId="{79A69A58-C61D-420D-B573-0BF7392E5EC3}"/>
    <dgm:cxn modelId="{CE4E77E7-0AF7-47A7-8FBB-E7611FF890E3}" srcId="{E456335F-EA04-42E7-ADA5-365AD30BD2AD}" destId="{D0049D19-AAE9-475A-9637-38CB240B049B}" srcOrd="0" destOrd="0" parTransId="{FA24C7AA-C472-47C0-9B23-585BC787C755}" sibTransId="{78B58193-1192-47DF-837E-5E927A2EE16E}"/>
    <dgm:cxn modelId="{5D27BB4D-1B11-4473-9AAD-6F85E97F7DD9}" type="presOf" srcId="{35396721-0CA0-400F-9D70-69875C5EF239}" destId="{77AED20E-02D7-4333-B3FB-26F4518BFA35}" srcOrd="0" destOrd="0" presId="urn:microsoft.com/office/officeart/2005/8/layout/chevron2"/>
    <dgm:cxn modelId="{FA71ABE7-63EB-452B-897D-DC03DAC45B26}" type="presOf" srcId="{BE60847D-DD4D-4242-8AE5-D8D72A1D9492}" destId="{BAD83986-538B-428D-80CE-60990D1D8FD9}" srcOrd="0" destOrd="0" presId="urn:microsoft.com/office/officeart/2005/8/layout/chevron2"/>
    <dgm:cxn modelId="{8623710F-167B-486C-8148-C324047B0857}" srcId="{D954E2C2-C3E8-46C7-8899-97F33C8F1616}" destId="{98C19950-64F7-4415-9DF7-7AFBE9B97DCE}" srcOrd="0" destOrd="0" parTransId="{C23EE7CE-1DAF-471A-8E83-5D720D96DAB1}" sibTransId="{9ED20352-0091-4F83-BC5E-7FC982DC85DC}"/>
    <dgm:cxn modelId="{0E8AB3A4-AF8B-4EEF-B082-90AFD57ADA9E}" srcId="{10610DB0-3F5D-4C46-AA44-FDDB4AB7619B}" destId="{E456335F-EA04-42E7-ADA5-365AD30BD2AD}" srcOrd="2" destOrd="0" parTransId="{2629858E-0EF2-442D-B01A-EB99B5DD5F9A}" sibTransId="{27427894-DC20-438D-AEE8-27282BB5F162}"/>
    <dgm:cxn modelId="{C1301E4C-9AD5-47EB-8961-8861E2845969}" srcId="{10610DB0-3F5D-4C46-AA44-FDDB4AB7619B}" destId="{35396721-0CA0-400F-9D70-69875C5EF239}" srcOrd="0" destOrd="0" parTransId="{A6BB41AE-8BA9-4C8F-A854-88AFA4A5ACF6}" sibTransId="{FAB5717A-33ED-45A2-9849-02F0A1AD1DDC}"/>
    <dgm:cxn modelId="{C3073E8B-E5F6-4233-A703-8CA59EA4EA04}" srcId="{10610DB0-3F5D-4C46-AA44-FDDB4AB7619B}" destId="{25F40609-6210-4587-8EF3-F0E863618993}" srcOrd="4" destOrd="0" parTransId="{1F108443-9EEA-40A4-A6AD-5AD70D227EE3}" sibTransId="{F05B7DF0-63F0-4D68-9B83-D7E8DA6AB048}"/>
    <dgm:cxn modelId="{8F0AC3A5-FA2E-4797-BBB5-D40680626FCC}" type="presOf" srcId="{E456335F-EA04-42E7-ADA5-365AD30BD2AD}" destId="{D8B4BE1A-6E35-404A-ABCC-B4B5225BED01}" srcOrd="0" destOrd="0" presId="urn:microsoft.com/office/officeart/2005/8/layout/chevron2"/>
    <dgm:cxn modelId="{31A9C5AD-E6DF-4DAC-9E9E-29191A163245}" type="presOf" srcId="{98C19950-64F7-4415-9DF7-7AFBE9B97DCE}" destId="{85C8C16E-774D-40A3-A365-2CE66EE144B1}" srcOrd="0" destOrd="0" presId="urn:microsoft.com/office/officeart/2005/8/layout/chevron2"/>
    <dgm:cxn modelId="{40EDD4AF-ED89-46A6-9BC3-A9BDA56B0E28}" type="presOf" srcId="{9CCBB905-25BA-4C43-B694-23473FEF81E2}" destId="{7B523049-D7FF-42D5-A1FF-2E3809D0BF7A}" srcOrd="0" destOrd="0" presId="urn:microsoft.com/office/officeart/2005/8/layout/chevron2"/>
    <dgm:cxn modelId="{1BAC7AB8-6BAF-45A2-8EBC-D339B86E7C9E}" type="presOf" srcId="{D954E2C2-C3E8-46C7-8899-97F33C8F1616}" destId="{3E52B17E-526B-4A46-9651-0C40263B2737}" srcOrd="0" destOrd="0" presId="urn:microsoft.com/office/officeart/2005/8/layout/chevron2"/>
    <dgm:cxn modelId="{A0F07BA9-1B8E-4936-848D-485D49BC6012}" type="presOf" srcId="{10610DB0-3F5D-4C46-AA44-FDDB4AB7619B}" destId="{754F5714-701F-4B8A-B149-A3233A495594}" srcOrd="0" destOrd="0" presId="urn:microsoft.com/office/officeart/2005/8/layout/chevron2"/>
    <dgm:cxn modelId="{DA2C32B2-1BE9-4860-A1C0-52D6B5C0478F}" srcId="{C12FAC6A-1615-47F7-8731-E7D170803E9C}" destId="{73AA7159-64F2-4768-9372-88C2224F2DD9}" srcOrd="0" destOrd="0" parTransId="{61E77F58-FB05-47C3-A67F-918002556B58}" sibTransId="{3CBD1D80-9420-4E97-BB52-209EF8E18872}"/>
    <dgm:cxn modelId="{D7B74A12-DEA6-44C1-956A-9E4A5896E286}" srcId="{10610DB0-3F5D-4C46-AA44-FDDB4AB7619B}" destId="{C12FAC6A-1615-47F7-8731-E7D170803E9C}" srcOrd="6" destOrd="0" parTransId="{A3CD71BF-6AD6-4C88-BD99-F7D08731A811}" sibTransId="{C965DBAC-ADE0-4225-8C01-05DA13C5C332}"/>
    <dgm:cxn modelId="{72D5F44A-EFA0-4399-9E99-2FC4D20CE65B}" srcId="{35396721-0CA0-400F-9D70-69875C5EF239}" destId="{DA8AECCE-C076-4CE2-8A30-C4FC0B922E6C}" srcOrd="0" destOrd="0" parTransId="{19808F54-DAB1-404F-A2DB-272B2EAA4DE2}" sibTransId="{323E18F8-6B25-4E31-A283-6442D75B1BA1}"/>
    <dgm:cxn modelId="{E7FAFF11-2BF8-42FE-92F7-0EC102962BF6}" srcId="{10610DB0-3F5D-4C46-AA44-FDDB4AB7619B}" destId="{D954E2C2-C3E8-46C7-8899-97F33C8F1616}" srcOrd="1" destOrd="0" parTransId="{40A4B6CC-E649-4E9E-B98F-9843B6B7426A}" sibTransId="{52F340ED-356B-45A4-8AF6-B4A748824604}"/>
    <dgm:cxn modelId="{6E0E8382-9E90-43BD-A461-26D816DFA873}" type="presOf" srcId="{941E8920-A6CC-4CCE-8449-F74EB59FBACC}" destId="{012AD207-6267-4977-ACD5-C69012DFBE1F}" srcOrd="0" destOrd="0" presId="urn:microsoft.com/office/officeart/2005/8/layout/chevron2"/>
    <dgm:cxn modelId="{5176DF44-4958-4314-9365-F5DAA528BDD3}" type="presOf" srcId="{D0049D19-AAE9-475A-9637-38CB240B049B}" destId="{199A7E45-77E3-44D9-9FA0-7A15237C7107}" srcOrd="0" destOrd="0" presId="urn:microsoft.com/office/officeart/2005/8/layout/chevron2"/>
    <dgm:cxn modelId="{99C7A115-2A90-4F0B-AFFA-EFA155E9EFAA}" srcId="{1C9E4FD6-44F6-4FDF-A182-084F911E2592}" destId="{941E8920-A6CC-4CCE-8449-F74EB59FBACC}" srcOrd="0" destOrd="0" parTransId="{FC286169-FCE3-44EA-A291-64C47F98C15E}" sibTransId="{892ECF59-9FD8-402A-9BC9-7E2A919C37A1}"/>
    <dgm:cxn modelId="{3A16EAED-7961-47C2-999C-BF00A54692A4}" srcId="{9CCBB905-25BA-4C43-B694-23473FEF81E2}" destId="{BE60847D-DD4D-4242-8AE5-D8D72A1D9492}" srcOrd="0" destOrd="0" parTransId="{DC2B98A6-39EB-405C-9F9A-0F10BC823C68}" sibTransId="{680D601B-CBA0-4BDB-AF1C-81780014DBE5}"/>
    <dgm:cxn modelId="{504C4993-7906-46CD-A86D-6B3C30A581C9}" type="presOf" srcId="{73AA7159-64F2-4768-9372-88C2224F2DD9}" destId="{43FECD5B-D520-4058-BEC1-3EE43AF017CB}" srcOrd="0" destOrd="0" presId="urn:microsoft.com/office/officeart/2005/8/layout/chevron2"/>
    <dgm:cxn modelId="{F137AB09-3A64-4DEB-AFED-62D33C4C4737}" srcId="{10610DB0-3F5D-4C46-AA44-FDDB4AB7619B}" destId="{9CCBB905-25BA-4C43-B694-23473FEF81E2}" srcOrd="5" destOrd="0" parTransId="{2C3A6EB0-3F3F-4AD9-B302-011B3CB8AB72}" sibTransId="{FF4BD61F-D4AB-494E-8007-149F2128BDB5}"/>
    <dgm:cxn modelId="{9BE0CC1C-9555-4BA5-A695-50AC4975A0F8}" type="presParOf" srcId="{754F5714-701F-4B8A-B149-A3233A495594}" destId="{BF27465F-612D-4E5A-BBAA-970A6FD9E431}" srcOrd="0" destOrd="0" presId="urn:microsoft.com/office/officeart/2005/8/layout/chevron2"/>
    <dgm:cxn modelId="{EB5EDBE9-74B4-4DFD-A4F7-C48B34A5FF37}" type="presParOf" srcId="{BF27465F-612D-4E5A-BBAA-970A6FD9E431}" destId="{77AED20E-02D7-4333-B3FB-26F4518BFA35}" srcOrd="0" destOrd="0" presId="urn:microsoft.com/office/officeart/2005/8/layout/chevron2"/>
    <dgm:cxn modelId="{47832884-B6BA-49EF-91C2-A6CD030D3EF2}" type="presParOf" srcId="{BF27465F-612D-4E5A-BBAA-970A6FD9E431}" destId="{247F2612-2FC6-4CF1-96C9-73F9085DBE48}" srcOrd="1" destOrd="0" presId="urn:microsoft.com/office/officeart/2005/8/layout/chevron2"/>
    <dgm:cxn modelId="{4CE07A99-4EF8-4EBD-8A3A-326F60DD3230}" type="presParOf" srcId="{754F5714-701F-4B8A-B149-A3233A495594}" destId="{D475A668-4A62-49B1-A641-9ADABE832B06}" srcOrd="1" destOrd="0" presId="urn:microsoft.com/office/officeart/2005/8/layout/chevron2"/>
    <dgm:cxn modelId="{05212881-65FB-44CC-A155-EF9BE4E07721}" type="presParOf" srcId="{754F5714-701F-4B8A-B149-A3233A495594}" destId="{5AFE4480-AA30-41E4-AB42-B07111F604B6}" srcOrd="2" destOrd="0" presId="urn:microsoft.com/office/officeart/2005/8/layout/chevron2"/>
    <dgm:cxn modelId="{72B77A7B-76D0-4A7B-8B1D-9CE237BE7E59}" type="presParOf" srcId="{5AFE4480-AA30-41E4-AB42-B07111F604B6}" destId="{3E52B17E-526B-4A46-9651-0C40263B2737}" srcOrd="0" destOrd="0" presId="urn:microsoft.com/office/officeart/2005/8/layout/chevron2"/>
    <dgm:cxn modelId="{ACBAC163-5522-4204-8BCF-65C018BC5D4E}" type="presParOf" srcId="{5AFE4480-AA30-41E4-AB42-B07111F604B6}" destId="{85C8C16E-774D-40A3-A365-2CE66EE144B1}" srcOrd="1" destOrd="0" presId="urn:microsoft.com/office/officeart/2005/8/layout/chevron2"/>
    <dgm:cxn modelId="{0447EB9B-8626-459A-8585-15C563DA4C3A}" type="presParOf" srcId="{754F5714-701F-4B8A-B149-A3233A495594}" destId="{642CD55B-1335-4B28-9BF1-0AB6B27EDBD3}" srcOrd="3" destOrd="0" presId="urn:microsoft.com/office/officeart/2005/8/layout/chevron2"/>
    <dgm:cxn modelId="{8BD94E74-8619-4FEA-916C-51350DC07438}" type="presParOf" srcId="{754F5714-701F-4B8A-B149-A3233A495594}" destId="{BBF3493D-0A83-482A-8A85-E90069031D86}" srcOrd="4" destOrd="0" presId="urn:microsoft.com/office/officeart/2005/8/layout/chevron2"/>
    <dgm:cxn modelId="{A1AA1EBC-69B7-4FEC-9B9F-B7DBD5764DFB}" type="presParOf" srcId="{BBF3493D-0A83-482A-8A85-E90069031D86}" destId="{D8B4BE1A-6E35-404A-ABCC-B4B5225BED01}" srcOrd="0" destOrd="0" presId="urn:microsoft.com/office/officeart/2005/8/layout/chevron2"/>
    <dgm:cxn modelId="{65035B6C-6566-4F65-B3AC-432946E17B35}" type="presParOf" srcId="{BBF3493D-0A83-482A-8A85-E90069031D86}" destId="{199A7E45-77E3-44D9-9FA0-7A15237C7107}" srcOrd="1" destOrd="0" presId="urn:microsoft.com/office/officeart/2005/8/layout/chevron2"/>
    <dgm:cxn modelId="{5FD91D64-9B23-462C-A860-80A5C145075C}" type="presParOf" srcId="{754F5714-701F-4B8A-B149-A3233A495594}" destId="{3FC48F3D-ADC0-4C5E-A749-9CC3ADD7BA67}" srcOrd="5" destOrd="0" presId="urn:microsoft.com/office/officeart/2005/8/layout/chevron2"/>
    <dgm:cxn modelId="{DD83BC10-1FED-43B0-B8FF-28959C3DF8FF}" type="presParOf" srcId="{754F5714-701F-4B8A-B149-A3233A495594}" destId="{CF7857EC-EF81-41E8-8DA6-33C249D8CE04}" srcOrd="6" destOrd="0" presId="urn:microsoft.com/office/officeart/2005/8/layout/chevron2"/>
    <dgm:cxn modelId="{7DDA143D-32C7-47A8-9A8A-878C9B7FC4A0}" type="presParOf" srcId="{CF7857EC-EF81-41E8-8DA6-33C249D8CE04}" destId="{D23EF60A-CDA6-4F6D-9174-A5941E00A654}" srcOrd="0" destOrd="0" presId="urn:microsoft.com/office/officeart/2005/8/layout/chevron2"/>
    <dgm:cxn modelId="{6DB1F940-44ED-459E-8FFD-27E80F2D0DED}" type="presParOf" srcId="{CF7857EC-EF81-41E8-8DA6-33C249D8CE04}" destId="{012AD207-6267-4977-ACD5-C69012DFBE1F}" srcOrd="1" destOrd="0" presId="urn:microsoft.com/office/officeart/2005/8/layout/chevron2"/>
    <dgm:cxn modelId="{EF3A731F-D602-4F56-ADB6-51FF8004E989}" type="presParOf" srcId="{754F5714-701F-4B8A-B149-A3233A495594}" destId="{04C55909-95FF-4548-ABD3-B82240372DFD}" srcOrd="7" destOrd="0" presId="urn:microsoft.com/office/officeart/2005/8/layout/chevron2"/>
    <dgm:cxn modelId="{5A50CCED-D2EB-4D79-A76F-E1BF16F79CB4}" type="presParOf" srcId="{754F5714-701F-4B8A-B149-A3233A495594}" destId="{4F991318-1C23-49B1-8492-1EA0C8609D3F}" srcOrd="8" destOrd="0" presId="urn:microsoft.com/office/officeart/2005/8/layout/chevron2"/>
    <dgm:cxn modelId="{5BFFD150-E2D1-4868-A5E1-04804B072378}" type="presParOf" srcId="{4F991318-1C23-49B1-8492-1EA0C8609D3F}" destId="{12469262-F998-4414-A1DC-7F927EB97305}" srcOrd="0" destOrd="0" presId="urn:microsoft.com/office/officeart/2005/8/layout/chevron2"/>
    <dgm:cxn modelId="{3260647D-45CA-4C8F-8C49-E87C4637EB3A}" type="presParOf" srcId="{4F991318-1C23-49B1-8492-1EA0C8609D3F}" destId="{8D140530-5AAA-44C1-9277-17EE59A82486}" srcOrd="1" destOrd="0" presId="urn:microsoft.com/office/officeart/2005/8/layout/chevron2"/>
    <dgm:cxn modelId="{CBD6DE26-D798-4585-B1BF-8EAFFCA4FC53}" type="presParOf" srcId="{754F5714-701F-4B8A-B149-A3233A495594}" destId="{4D074673-AD4E-4903-8AA5-4490CC45AF7E}" srcOrd="9" destOrd="0" presId="urn:microsoft.com/office/officeart/2005/8/layout/chevron2"/>
    <dgm:cxn modelId="{3E4669D8-4774-48F3-9650-CAC7FF6DC9C3}" type="presParOf" srcId="{754F5714-701F-4B8A-B149-A3233A495594}" destId="{2F487C88-FBCD-4D2B-9769-E1C40015E2BD}" srcOrd="10" destOrd="0" presId="urn:microsoft.com/office/officeart/2005/8/layout/chevron2"/>
    <dgm:cxn modelId="{5FE65006-E5C7-4C62-9524-F989A0F3691E}" type="presParOf" srcId="{2F487C88-FBCD-4D2B-9769-E1C40015E2BD}" destId="{7B523049-D7FF-42D5-A1FF-2E3809D0BF7A}" srcOrd="0" destOrd="0" presId="urn:microsoft.com/office/officeart/2005/8/layout/chevron2"/>
    <dgm:cxn modelId="{866ADC6E-9A75-401D-A367-0DCE7667FC0F}" type="presParOf" srcId="{2F487C88-FBCD-4D2B-9769-E1C40015E2BD}" destId="{BAD83986-538B-428D-80CE-60990D1D8FD9}" srcOrd="1" destOrd="0" presId="urn:microsoft.com/office/officeart/2005/8/layout/chevron2"/>
    <dgm:cxn modelId="{0F5E7961-81F9-4302-AB33-D087D5AA3111}" type="presParOf" srcId="{754F5714-701F-4B8A-B149-A3233A495594}" destId="{E45B2057-90EA-4466-AEC7-AE2439094664}" srcOrd="11" destOrd="0" presId="urn:microsoft.com/office/officeart/2005/8/layout/chevron2"/>
    <dgm:cxn modelId="{DCFA6EC9-22F6-459A-A1E5-E806D9D4D0BB}" type="presParOf" srcId="{754F5714-701F-4B8A-B149-A3233A495594}" destId="{ED3C3D7A-6A0B-465F-BA93-6FE2CB95A47A}" srcOrd="12" destOrd="0" presId="urn:microsoft.com/office/officeart/2005/8/layout/chevron2"/>
    <dgm:cxn modelId="{2FF1B9BC-D4D0-4149-BA2E-E0E3EB24078C}" type="presParOf" srcId="{ED3C3D7A-6A0B-465F-BA93-6FE2CB95A47A}" destId="{F6DA57FD-8264-4E1D-8750-63023F36256D}" srcOrd="0" destOrd="0" presId="urn:microsoft.com/office/officeart/2005/8/layout/chevron2"/>
    <dgm:cxn modelId="{C62C6FD1-3394-4FDF-B316-842CF94A9BA9}" type="presParOf" srcId="{ED3C3D7A-6A0B-465F-BA93-6FE2CB95A47A}" destId="{43FECD5B-D520-4058-BEC1-3EE43AF017C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11054C-4ED7-4613-A97A-FC54552EBA8B}" type="doc">
      <dgm:prSet loTypeId="urn:microsoft.com/office/officeart/2005/8/layout/radial6" loCatId="cycle" qsTypeId="urn:microsoft.com/office/officeart/2005/8/quickstyle/3d1" qsCatId="3D" csTypeId="urn:microsoft.com/office/officeart/2005/8/colors/accent6_5" csCatId="accent6" phldr="1"/>
      <dgm:spPr/>
      <dgm:t>
        <a:bodyPr/>
        <a:lstStyle/>
        <a:p>
          <a:endParaRPr lang="zh-CN" altLang="en-US"/>
        </a:p>
      </dgm:t>
    </dgm:pt>
    <dgm:pt modelId="{82A384E0-8097-4A78-9592-D199AB8241A1}">
      <dgm:prSet phldrT="[文本]"/>
      <dgm:spPr/>
      <dgm:t>
        <a:bodyPr/>
        <a:lstStyle/>
        <a:p>
          <a:pPr>
            <a:spcAft>
              <a:spcPts val="0"/>
            </a:spcAft>
          </a:pPr>
          <a:r>
            <a:rPr kumimoji="1" lang="en-US" altLang="zh-CN" b="1" dirty="0" smtClean="0">
              <a:solidFill>
                <a:schemeClr val="bg1"/>
              </a:solidFill>
              <a:latin typeface="+mj-lt"/>
              <a:ea typeface="微软雅黑" pitchFamily="34" charset="-122"/>
            </a:rPr>
            <a:t>Selection principles </a:t>
          </a:r>
          <a:endParaRPr lang="zh-CN" altLang="en-US" b="1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+mj-lt"/>
            <a:ea typeface="微软雅黑" pitchFamily="34" charset="-122"/>
          </a:endParaRPr>
        </a:p>
      </dgm:t>
    </dgm:pt>
    <dgm:pt modelId="{AD0E3E43-17F0-4728-B14E-59861ABC8D8B}" type="parTrans" cxnId="{B162FCBA-120D-4265-801C-435E197A951A}">
      <dgm:prSet/>
      <dgm:spPr/>
      <dgm:t>
        <a:bodyPr/>
        <a:lstStyle/>
        <a:p>
          <a:endParaRPr lang="zh-CN" altLang="en-US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微软雅黑" pitchFamily="34" charset="-122"/>
            <a:ea typeface="微软雅黑" pitchFamily="34" charset="-122"/>
          </a:endParaRPr>
        </a:p>
      </dgm:t>
    </dgm:pt>
    <dgm:pt modelId="{10BD1E67-FA71-427B-92DE-42AF08C22041}" type="sibTrans" cxnId="{B162FCBA-120D-4265-801C-435E197A951A}">
      <dgm:prSet/>
      <dgm:spPr/>
      <dgm:t>
        <a:bodyPr/>
        <a:lstStyle/>
        <a:p>
          <a:endParaRPr lang="zh-CN" altLang="en-US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微软雅黑" pitchFamily="34" charset="-122"/>
            <a:ea typeface="微软雅黑" pitchFamily="34" charset="-122"/>
          </a:endParaRPr>
        </a:p>
      </dgm:t>
    </dgm:pt>
    <dgm:pt modelId="{1EC525B8-3BFC-4835-9877-277DD61480CE}">
      <dgm:prSet phldrT="[文本]" custT="1"/>
      <dgm:spPr/>
      <dgm:t>
        <a:bodyPr/>
        <a:lstStyle/>
        <a:p>
          <a:pPr>
            <a:spcAft>
              <a:spcPts val="0"/>
            </a:spcAft>
          </a:pPr>
          <a:r>
            <a:rPr lang="en-US" altLang="zh-CN" sz="1200" b="1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Combining two different technical paths</a:t>
          </a:r>
          <a:endParaRPr lang="zh-CN" altLang="en-US" sz="1200" b="1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+mj-lt"/>
            <a:ea typeface="微软雅黑" pitchFamily="34" charset="-122"/>
          </a:endParaRPr>
        </a:p>
      </dgm:t>
    </dgm:pt>
    <dgm:pt modelId="{D6F9111A-E782-4F5E-8C94-590C4D2538DF}" type="parTrans" cxnId="{60E13C0C-0E4D-4751-AD27-410FBC76FA04}">
      <dgm:prSet/>
      <dgm:spPr/>
      <dgm:t>
        <a:bodyPr/>
        <a:lstStyle/>
        <a:p>
          <a:endParaRPr lang="zh-CN" altLang="en-US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微软雅黑" pitchFamily="34" charset="-122"/>
            <a:ea typeface="微软雅黑" pitchFamily="34" charset="-122"/>
          </a:endParaRPr>
        </a:p>
      </dgm:t>
    </dgm:pt>
    <dgm:pt modelId="{6E8DB760-7240-4865-8970-2A530872572D}" type="sibTrans" cxnId="{60E13C0C-0E4D-4751-AD27-410FBC76FA04}">
      <dgm:prSet/>
      <dgm:spPr/>
      <dgm:t>
        <a:bodyPr/>
        <a:lstStyle/>
        <a:p>
          <a:endParaRPr lang="zh-CN" altLang="en-US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微软雅黑" pitchFamily="34" charset="-122"/>
            <a:ea typeface="微软雅黑" pitchFamily="34" charset="-122"/>
          </a:endParaRPr>
        </a:p>
      </dgm:t>
    </dgm:pt>
    <dgm:pt modelId="{1C3F5065-516E-42FB-89DC-EBC0E30F21C6}">
      <dgm:prSet phldrT="[文本]" custT="1"/>
      <dgm:spPr/>
      <dgm:t>
        <a:bodyPr/>
        <a:lstStyle/>
        <a:p>
          <a:pPr>
            <a:spcAft>
              <a:spcPts val="0"/>
            </a:spcAft>
          </a:pPr>
          <a:r>
            <a:rPr lang="en-US" altLang="zh-CN" sz="1200" b="1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Units that are grid connection friendly</a:t>
          </a:r>
          <a:endParaRPr lang="zh-CN" altLang="en-US" sz="1200" b="1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+mj-lt"/>
            <a:ea typeface="微软雅黑" pitchFamily="34" charset="-122"/>
          </a:endParaRPr>
        </a:p>
      </dgm:t>
    </dgm:pt>
    <dgm:pt modelId="{755A6117-26F1-4A8C-A13A-57A918F59987}" type="parTrans" cxnId="{1F5EE4A6-93F1-4169-A344-535B5652B081}">
      <dgm:prSet/>
      <dgm:spPr/>
      <dgm:t>
        <a:bodyPr/>
        <a:lstStyle/>
        <a:p>
          <a:endParaRPr lang="zh-CN" altLang="en-US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微软雅黑" pitchFamily="34" charset="-122"/>
            <a:ea typeface="微软雅黑" pitchFamily="34" charset="-122"/>
          </a:endParaRPr>
        </a:p>
      </dgm:t>
    </dgm:pt>
    <dgm:pt modelId="{1DECE0F2-7B2B-49D4-88A1-75C669466677}" type="sibTrans" cxnId="{1F5EE4A6-93F1-4169-A344-535B5652B081}">
      <dgm:prSet/>
      <dgm:spPr/>
      <dgm:t>
        <a:bodyPr/>
        <a:lstStyle/>
        <a:p>
          <a:endParaRPr lang="zh-CN" altLang="en-US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微软雅黑" pitchFamily="34" charset="-122"/>
            <a:ea typeface="微软雅黑" pitchFamily="34" charset="-122"/>
          </a:endParaRPr>
        </a:p>
      </dgm:t>
    </dgm:pt>
    <dgm:pt modelId="{452C7092-76CF-46DA-ABD3-4E48210A7A66}">
      <dgm:prSet phldrT="[文本]" custT="1"/>
      <dgm:spPr/>
      <dgm:t>
        <a:bodyPr/>
        <a:lstStyle/>
        <a:p>
          <a:pPr>
            <a:spcAft>
              <a:spcPts val="0"/>
            </a:spcAft>
          </a:pPr>
          <a:r>
            <a:rPr lang="en-US" altLang="zh-CN" sz="1100" b="1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Catering for intelligent monitoring system for combined power generation</a:t>
          </a:r>
          <a:endParaRPr lang="zh-CN" altLang="en-US" sz="1100" b="1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+mj-lt"/>
            <a:ea typeface="微软雅黑" pitchFamily="34" charset="-122"/>
          </a:endParaRPr>
        </a:p>
      </dgm:t>
    </dgm:pt>
    <dgm:pt modelId="{85BE2E1D-0DF4-4E25-B878-83EBC7C8E06D}" type="parTrans" cxnId="{0FE1A3A1-5E94-4A86-AEF5-75F129B11701}">
      <dgm:prSet/>
      <dgm:spPr/>
      <dgm:t>
        <a:bodyPr/>
        <a:lstStyle/>
        <a:p>
          <a:endParaRPr lang="zh-CN" altLang="en-US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微软雅黑" pitchFamily="34" charset="-122"/>
            <a:ea typeface="微软雅黑" pitchFamily="34" charset="-122"/>
          </a:endParaRPr>
        </a:p>
      </dgm:t>
    </dgm:pt>
    <dgm:pt modelId="{D5094FAC-2F7C-4E64-B39D-2AC809746165}" type="sibTrans" cxnId="{0FE1A3A1-5E94-4A86-AEF5-75F129B11701}">
      <dgm:prSet/>
      <dgm:spPr/>
      <dgm:t>
        <a:bodyPr/>
        <a:lstStyle/>
        <a:p>
          <a:endParaRPr lang="zh-CN" altLang="en-US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微软雅黑" pitchFamily="34" charset="-122"/>
            <a:ea typeface="微软雅黑" pitchFamily="34" charset="-122"/>
          </a:endParaRPr>
        </a:p>
      </dgm:t>
    </dgm:pt>
    <dgm:pt modelId="{CD045EB2-8078-4AD1-8E81-2897CBCF9E2B}">
      <dgm:prSet phldrT="[文本]" custT="1"/>
      <dgm:spPr/>
      <dgm:t>
        <a:bodyPr/>
        <a:lstStyle/>
        <a:p>
          <a:pPr>
            <a:spcAft>
              <a:spcPts val="0"/>
            </a:spcAft>
          </a:pPr>
          <a:r>
            <a:rPr lang="en-US" altLang="zh-CN" sz="1200" b="1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Prioritizing both wind turbine safety </a:t>
          </a:r>
          <a:r>
            <a:rPr lang="en-US" altLang="zh-CN" sz="1200" b="1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and </a:t>
          </a:r>
          <a:r>
            <a:rPr lang="en-US" altLang="zh-CN" sz="1200" b="1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reliability </a:t>
          </a:r>
          <a:endParaRPr lang="zh-CN" altLang="en-US" sz="1200" b="1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+mj-lt"/>
            <a:ea typeface="微软雅黑" pitchFamily="34" charset="-122"/>
          </a:endParaRPr>
        </a:p>
      </dgm:t>
    </dgm:pt>
    <dgm:pt modelId="{017BB686-CD35-4CA8-89D0-6C525E579C9C}" type="parTrans" cxnId="{EB6FED5E-BB08-4896-B243-3BE6D1DE4B0F}">
      <dgm:prSet/>
      <dgm:spPr/>
      <dgm:t>
        <a:bodyPr/>
        <a:lstStyle/>
        <a:p>
          <a:endParaRPr lang="zh-CN" altLang="en-US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微软雅黑" pitchFamily="34" charset="-122"/>
            <a:ea typeface="微软雅黑" pitchFamily="34" charset="-122"/>
          </a:endParaRPr>
        </a:p>
      </dgm:t>
    </dgm:pt>
    <dgm:pt modelId="{04F23BEF-99B5-44B9-A46D-0A5A55C896E7}" type="sibTrans" cxnId="{EB6FED5E-BB08-4896-B243-3BE6D1DE4B0F}">
      <dgm:prSet/>
      <dgm:spPr/>
      <dgm:t>
        <a:bodyPr/>
        <a:lstStyle/>
        <a:p>
          <a:endParaRPr lang="zh-CN" altLang="en-US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微软雅黑" pitchFamily="34" charset="-122"/>
            <a:ea typeface="微软雅黑" pitchFamily="34" charset="-122"/>
          </a:endParaRPr>
        </a:p>
      </dgm:t>
    </dgm:pt>
    <dgm:pt modelId="{31D1920F-44B2-4394-AF1B-15A5BC57B4AD}">
      <dgm:prSet phldrT="[文本]" custT="1"/>
      <dgm:spPr/>
      <dgm:t>
        <a:bodyPr/>
        <a:lstStyle/>
        <a:p>
          <a:pPr>
            <a:spcAft>
              <a:spcPts val="0"/>
            </a:spcAft>
          </a:pPr>
          <a:r>
            <a:rPr lang="en-US" altLang="zh-CN" sz="1200" b="1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Leading </a:t>
          </a:r>
          <a:r>
            <a:rPr lang="en-US" altLang="zh-CN" sz="1200" b="1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wind turbine capacity development</a:t>
          </a:r>
          <a:endParaRPr lang="zh-CN" altLang="en-US" sz="1200" b="1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+mj-lt"/>
            <a:ea typeface="微软雅黑" pitchFamily="34" charset="-122"/>
          </a:endParaRPr>
        </a:p>
      </dgm:t>
    </dgm:pt>
    <dgm:pt modelId="{D212E9DF-57BD-4A02-A319-6FF4EABD232D}" type="parTrans" cxnId="{01ED1884-3652-42BD-BD78-3D6D5D6E3904}">
      <dgm:prSet/>
      <dgm:spPr/>
      <dgm:t>
        <a:bodyPr/>
        <a:lstStyle/>
        <a:p>
          <a:endParaRPr lang="zh-CN" altLang="en-US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微软雅黑" pitchFamily="34" charset="-122"/>
            <a:ea typeface="微软雅黑" pitchFamily="34" charset="-122"/>
          </a:endParaRPr>
        </a:p>
      </dgm:t>
    </dgm:pt>
    <dgm:pt modelId="{DA3D4EC8-E2DE-4940-82AE-50D07C92A715}" type="sibTrans" cxnId="{01ED1884-3652-42BD-BD78-3D6D5D6E3904}">
      <dgm:prSet/>
      <dgm:spPr/>
      <dgm:t>
        <a:bodyPr/>
        <a:lstStyle/>
        <a:p>
          <a:endParaRPr lang="zh-CN" altLang="en-US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微软雅黑" pitchFamily="34" charset="-122"/>
            <a:ea typeface="微软雅黑" pitchFamily="34" charset="-122"/>
          </a:endParaRPr>
        </a:p>
      </dgm:t>
    </dgm:pt>
    <dgm:pt modelId="{67A281A4-71E5-4662-97D7-7942D4C35EF7}" type="pres">
      <dgm:prSet presAssocID="{7711054C-4ED7-4613-A97A-FC54552EBA8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3AD941B-A5B7-4D17-9DE0-344CFFCDB174}" type="pres">
      <dgm:prSet presAssocID="{82A384E0-8097-4A78-9592-D199AB8241A1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4DAA8784-AA8F-431A-A4BA-2DD2C917BD9B}" type="pres">
      <dgm:prSet presAssocID="{1EC525B8-3BFC-4835-9877-277DD61480C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F13FFCB-9A6B-4840-9127-059EAFAB43EA}" type="pres">
      <dgm:prSet presAssocID="{1EC525B8-3BFC-4835-9877-277DD61480CE}" presName="dummy" presStyleCnt="0"/>
      <dgm:spPr/>
      <dgm:t>
        <a:bodyPr/>
        <a:lstStyle/>
        <a:p>
          <a:endParaRPr lang="zh-CN" altLang="en-US"/>
        </a:p>
      </dgm:t>
    </dgm:pt>
    <dgm:pt modelId="{70DA5FB7-E373-4833-B9A4-2901EAA3B23D}" type="pres">
      <dgm:prSet presAssocID="{6E8DB760-7240-4865-8970-2A530872572D}" presName="sibTrans" presStyleLbl="sibTrans2D1" presStyleIdx="0" presStyleCnt="5"/>
      <dgm:spPr/>
      <dgm:t>
        <a:bodyPr/>
        <a:lstStyle/>
        <a:p>
          <a:endParaRPr lang="zh-CN" altLang="en-US"/>
        </a:p>
      </dgm:t>
    </dgm:pt>
    <dgm:pt modelId="{BD6C31E9-F3C4-4062-8061-5686F5419D50}" type="pres">
      <dgm:prSet presAssocID="{1C3F5065-516E-42FB-89DC-EBC0E30F21C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F2F89E3-72ED-4236-AC34-086EC34EC66B}" type="pres">
      <dgm:prSet presAssocID="{1C3F5065-516E-42FB-89DC-EBC0E30F21C6}" presName="dummy" presStyleCnt="0"/>
      <dgm:spPr/>
      <dgm:t>
        <a:bodyPr/>
        <a:lstStyle/>
        <a:p>
          <a:endParaRPr lang="zh-CN" altLang="en-US"/>
        </a:p>
      </dgm:t>
    </dgm:pt>
    <dgm:pt modelId="{B30EAD66-FE3E-4346-9262-2FC70662765B}" type="pres">
      <dgm:prSet presAssocID="{1DECE0F2-7B2B-49D4-88A1-75C669466677}" presName="sibTrans" presStyleLbl="sibTrans2D1" presStyleIdx="1" presStyleCnt="5"/>
      <dgm:spPr/>
      <dgm:t>
        <a:bodyPr/>
        <a:lstStyle/>
        <a:p>
          <a:endParaRPr lang="zh-CN" altLang="en-US"/>
        </a:p>
      </dgm:t>
    </dgm:pt>
    <dgm:pt modelId="{18629D2A-DC37-4763-B9E0-AD9AEDBDBCB6}" type="pres">
      <dgm:prSet presAssocID="{452C7092-76CF-46DA-ABD3-4E48210A7A6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0B33F6B-19DD-4758-ABA5-45BCBA12A5EE}" type="pres">
      <dgm:prSet presAssocID="{452C7092-76CF-46DA-ABD3-4E48210A7A66}" presName="dummy" presStyleCnt="0"/>
      <dgm:spPr/>
      <dgm:t>
        <a:bodyPr/>
        <a:lstStyle/>
        <a:p>
          <a:endParaRPr lang="zh-CN" altLang="en-US"/>
        </a:p>
      </dgm:t>
    </dgm:pt>
    <dgm:pt modelId="{F2F5FEDC-A1DD-40AB-A0DA-7582ACEB1181}" type="pres">
      <dgm:prSet presAssocID="{D5094FAC-2F7C-4E64-B39D-2AC809746165}" presName="sibTrans" presStyleLbl="sibTrans2D1" presStyleIdx="2" presStyleCnt="5"/>
      <dgm:spPr/>
      <dgm:t>
        <a:bodyPr/>
        <a:lstStyle/>
        <a:p>
          <a:endParaRPr lang="zh-CN" altLang="en-US"/>
        </a:p>
      </dgm:t>
    </dgm:pt>
    <dgm:pt modelId="{DAD54EAC-64B5-4E6C-B9BE-1E26D395E2BC}" type="pres">
      <dgm:prSet presAssocID="{CD045EB2-8078-4AD1-8E81-2897CBCF9E2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78BD399-4F83-4BA1-842E-F6B7D3EC0DA2}" type="pres">
      <dgm:prSet presAssocID="{CD045EB2-8078-4AD1-8E81-2897CBCF9E2B}" presName="dummy" presStyleCnt="0"/>
      <dgm:spPr/>
      <dgm:t>
        <a:bodyPr/>
        <a:lstStyle/>
        <a:p>
          <a:endParaRPr lang="zh-CN" altLang="en-US"/>
        </a:p>
      </dgm:t>
    </dgm:pt>
    <dgm:pt modelId="{A9EFD7F9-7348-4956-9778-52B0A24EBAA9}" type="pres">
      <dgm:prSet presAssocID="{04F23BEF-99B5-44B9-A46D-0A5A55C896E7}" presName="sibTrans" presStyleLbl="sibTrans2D1" presStyleIdx="3" presStyleCnt="5"/>
      <dgm:spPr/>
      <dgm:t>
        <a:bodyPr/>
        <a:lstStyle/>
        <a:p>
          <a:endParaRPr lang="zh-CN" altLang="en-US"/>
        </a:p>
      </dgm:t>
    </dgm:pt>
    <dgm:pt modelId="{3ED71783-9160-4977-AB7F-A1667B10A674}" type="pres">
      <dgm:prSet presAssocID="{31D1920F-44B2-4394-AF1B-15A5BC57B4AD}" presName="node" presStyleLbl="node1" presStyleIdx="4" presStyleCnt="5" custScaleX="11143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469782B-48E3-4987-8C98-C38BE9634F09}" type="pres">
      <dgm:prSet presAssocID="{31D1920F-44B2-4394-AF1B-15A5BC57B4AD}" presName="dummy" presStyleCnt="0"/>
      <dgm:spPr/>
      <dgm:t>
        <a:bodyPr/>
        <a:lstStyle/>
        <a:p>
          <a:endParaRPr lang="zh-CN" altLang="en-US"/>
        </a:p>
      </dgm:t>
    </dgm:pt>
    <dgm:pt modelId="{DD40D6A7-2A00-4762-8029-8F5A832F89B5}" type="pres">
      <dgm:prSet presAssocID="{DA3D4EC8-E2DE-4940-82AE-50D07C92A715}" presName="sibTrans" presStyleLbl="sibTrans2D1" presStyleIdx="4" presStyleCnt="5"/>
      <dgm:spPr/>
      <dgm:t>
        <a:bodyPr/>
        <a:lstStyle/>
        <a:p>
          <a:endParaRPr lang="zh-CN" altLang="en-US"/>
        </a:p>
      </dgm:t>
    </dgm:pt>
  </dgm:ptLst>
  <dgm:cxnLst>
    <dgm:cxn modelId="{1F5EE4A6-93F1-4169-A344-535B5652B081}" srcId="{82A384E0-8097-4A78-9592-D199AB8241A1}" destId="{1C3F5065-516E-42FB-89DC-EBC0E30F21C6}" srcOrd="1" destOrd="0" parTransId="{755A6117-26F1-4A8C-A13A-57A918F59987}" sibTransId="{1DECE0F2-7B2B-49D4-88A1-75C669466677}"/>
    <dgm:cxn modelId="{B162FCBA-120D-4265-801C-435E197A951A}" srcId="{7711054C-4ED7-4613-A97A-FC54552EBA8B}" destId="{82A384E0-8097-4A78-9592-D199AB8241A1}" srcOrd="0" destOrd="0" parTransId="{AD0E3E43-17F0-4728-B14E-59861ABC8D8B}" sibTransId="{10BD1E67-FA71-427B-92DE-42AF08C22041}"/>
    <dgm:cxn modelId="{60E13C0C-0E4D-4751-AD27-410FBC76FA04}" srcId="{82A384E0-8097-4A78-9592-D199AB8241A1}" destId="{1EC525B8-3BFC-4835-9877-277DD61480CE}" srcOrd="0" destOrd="0" parTransId="{D6F9111A-E782-4F5E-8C94-590C4D2538DF}" sibTransId="{6E8DB760-7240-4865-8970-2A530872572D}"/>
    <dgm:cxn modelId="{EA4FDD87-CF8F-496D-937E-6BDD5413400E}" type="presOf" srcId="{1C3F5065-516E-42FB-89DC-EBC0E30F21C6}" destId="{BD6C31E9-F3C4-4062-8061-5686F5419D50}" srcOrd="0" destOrd="0" presId="urn:microsoft.com/office/officeart/2005/8/layout/radial6"/>
    <dgm:cxn modelId="{22DE9157-B5DA-4911-80C4-7A5117B01C59}" type="presOf" srcId="{DA3D4EC8-E2DE-4940-82AE-50D07C92A715}" destId="{DD40D6A7-2A00-4762-8029-8F5A832F89B5}" srcOrd="0" destOrd="0" presId="urn:microsoft.com/office/officeart/2005/8/layout/radial6"/>
    <dgm:cxn modelId="{D23C5890-4D01-433B-9917-4472CFC927BC}" type="presOf" srcId="{1DECE0F2-7B2B-49D4-88A1-75C669466677}" destId="{B30EAD66-FE3E-4346-9262-2FC70662765B}" srcOrd="0" destOrd="0" presId="urn:microsoft.com/office/officeart/2005/8/layout/radial6"/>
    <dgm:cxn modelId="{0FE1A3A1-5E94-4A86-AEF5-75F129B11701}" srcId="{82A384E0-8097-4A78-9592-D199AB8241A1}" destId="{452C7092-76CF-46DA-ABD3-4E48210A7A66}" srcOrd="2" destOrd="0" parTransId="{85BE2E1D-0DF4-4E25-B878-83EBC7C8E06D}" sibTransId="{D5094FAC-2F7C-4E64-B39D-2AC809746165}"/>
    <dgm:cxn modelId="{2CBEF97C-2756-44F3-9F9D-5C0B6E25B439}" type="presOf" srcId="{04F23BEF-99B5-44B9-A46D-0A5A55C896E7}" destId="{A9EFD7F9-7348-4956-9778-52B0A24EBAA9}" srcOrd="0" destOrd="0" presId="urn:microsoft.com/office/officeart/2005/8/layout/radial6"/>
    <dgm:cxn modelId="{76DD8218-0042-4CC0-A999-A2C31478747D}" type="presOf" srcId="{CD045EB2-8078-4AD1-8E81-2897CBCF9E2B}" destId="{DAD54EAC-64B5-4E6C-B9BE-1E26D395E2BC}" srcOrd="0" destOrd="0" presId="urn:microsoft.com/office/officeart/2005/8/layout/radial6"/>
    <dgm:cxn modelId="{6DF3E774-5747-4616-92CB-979319F5BE54}" type="presOf" srcId="{D5094FAC-2F7C-4E64-B39D-2AC809746165}" destId="{F2F5FEDC-A1DD-40AB-A0DA-7582ACEB1181}" srcOrd="0" destOrd="0" presId="urn:microsoft.com/office/officeart/2005/8/layout/radial6"/>
    <dgm:cxn modelId="{950E2E26-A4C2-424E-8647-5186B25BBAC1}" type="presOf" srcId="{6E8DB760-7240-4865-8970-2A530872572D}" destId="{70DA5FB7-E373-4833-B9A4-2901EAA3B23D}" srcOrd="0" destOrd="0" presId="urn:microsoft.com/office/officeart/2005/8/layout/radial6"/>
    <dgm:cxn modelId="{01ED1884-3652-42BD-BD78-3D6D5D6E3904}" srcId="{82A384E0-8097-4A78-9592-D199AB8241A1}" destId="{31D1920F-44B2-4394-AF1B-15A5BC57B4AD}" srcOrd="4" destOrd="0" parTransId="{D212E9DF-57BD-4A02-A319-6FF4EABD232D}" sibTransId="{DA3D4EC8-E2DE-4940-82AE-50D07C92A715}"/>
    <dgm:cxn modelId="{EB6FED5E-BB08-4896-B243-3BE6D1DE4B0F}" srcId="{82A384E0-8097-4A78-9592-D199AB8241A1}" destId="{CD045EB2-8078-4AD1-8E81-2897CBCF9E2B}" srcOrd="3" destOrd="0" parTransId="{017BB686-CD35-4CA8-89D0-6C525E579C9C}" sibTransId="{04F23BEF-99B5-44B9-A46D-0A5A55C896E7}"/>
    <dgm:cxn modelId="{EC3E66B5-5797-433A-BA0D-E7D178D41A04}" type="presOf" srcId="{82A384E0-8097-4A78-9592-D199AB8241A1}" destId="{43AD941B-A5B7-4D17-9DE0-344CFFCDB174}" srcOrd="0" destOrd="0" presId="urn:microsoft.com/office/officeart/2005/8/layout/radial6"/>
    <dgm:cxn modelId="{70575150-A820-422C-88B6-AD48738F43F5}" type="presOf" srcId="{452C7092-76CF-46DA-ABD3-4E48210A7A66}" destId="{18629D2A-DC37-4763-B9E0-AD9AEDBDBCB6}" srcOrd="0" destOrd="0" presId="urn:microsoft.com/office/officeart/2005/8/layout/radial6"/>
    <dgm:cxn modelId="{54610E24-C6E9-408C-9B1E-D91620B1F5A0}" type="presOf" srcId="{1EC525B8-3BFC-4835-9877-277DD61480CE}" destId="{4DAA8784-AA8F-431A-A4BA-2DD2C917BD9B}" srcOrd="0" destOrd="0" presId="urn:microsoft.com/office/officeart/2005/8/layout/radial6"/>
    <dgm:cxn modelId="{5B3140AA-75CB-417B-BDB6-FEF1BFA25DB2}" type="presOf" srcId="{31D1920F-44B2-4394-AF1B-15A5BC57B4AD}" destId="{3ED71783-9160-4977-AB7F-A1667B10A674}" srcOrd="0" destOrd="0" presId="urn:microsoft.com/office/officeart/2005/8/layout/radial6"/>
    <dgm:cxn modelId="{B170AD67-4ACC-4BF6-AE44-D154D1B776F5}" type="presOf" srcId="{7711054C-4ED7-4613-A97A-FC54552EBA8B}" destId="{67A281A4-71E5-4662-97D7-7942D4C35EF7}" srcOrd="0" destOrd="0" presId="urn:microsoft.com/office/officeart/2005/8/layout/radial6"/>
    <dgm:cxn modelId="{E22C72AC-C698-4AEF-9929-93B5D5E140B4}" type="presParOf" srcId="{67A281A4-71E5-4662-97D7-7942D4C35EF7}" destId="{43AD941B-A5B7-4D17-9DE0-344CFFCDB174}" srcOrd="0" destOrd="0" presId="urn:microsoft.com/office/officeart/2005/8/layout/radial6"/>
    <dgm:cxn modelId="{06DF7580-D40E-4C9F-86B9-D442B8D8DC86}" type="presParOf" srcId="{67A281A4-71E5-4662-97D7-7942D4C35EF7}" destId="{4DAA8784-AA8F-431A-A4BA-2DD2C917BD9B}" srcOrd="1" destOrd="0" presId="urn:microsoft.com/office/officeart/2005/8/layout/radial6"/>
    <dgm:cxn modelId="{A418DBF0-A0B4-473D-A655-C3BC8BE13F7F}" type="presParOf" srcId="{67A281A4-71E5-4662-97D7-7942D4C35EF7}" destId="{9F13FFCB-9A6B-4840-9127-059EAFAB43EA}" srcOrd="2" destOrd="0" presId="urn:microsoft.com/office/officeart/2005/8/layout/radial6"/>
    <dgm:cxn modelId="{FEF4F3CE-49B8-4E0F-A36B-DAE1D9668AA3}" type="presParOf" srcId="{67A281A4-71E5-4662-97D7-7942D4C35EF7}" destId="{70DA5FB7-E373-4833-B9A4-2901EAA3B23D}" srcOrd="3" destOrd="0" presId="urn:microsoft.com/office/officeart/2005/8/layout/radial6"/>
    <dgm:cxn modelId="{92E1F3A4-A60A-4996-8A82-35C8836C1789}" type="presParOf" srcId="{67A281A4-71E5-4662-97D7-7942D4C35EF7}" destId="{BD6C31E9-F3C4-4062-8061-5686F5419D50}" srcOrd="4" destOrd="0" presId="urn:microsoft.com/office/officeart/2005/8/layout/radial6"/>
    <dgm:cxn modelId="{05FEDA7D-26FC-4754-A6C4-5DC7E5A7A2F0}" type="presParOf" srcId="{67A281A4-71E5-4662-97D7-7942D4C35EF7}" destId="{5F2F89E3-72ED-4236-AC34-086EC34EC66B}" srcOrd="5" destOrd="0" presId="urn:microsoft.com/office/officeart/2005/8/layout/radial6"/>
    <dgm:cxn modelId="{1EE3C0DA-8E80-485E-8729-9A0AAD38900A}" type="presParOf" srcId="{67A281A4-71E5-4662-97D7-7942D4C35EF7}" destId="{B30EAD66-FE3E-4346-9262-2FC70662765B}" srcOrd="6" destOrd="0" presId="urn:microsoft.com/office/officeart/2005/8/layout/radial6"/>
    <dgm:cxn modelId="{742C1EAD-70DF-46BD-A790-367573524D04}" type="presParOf" srcId="{67A281A4-71E5-4662-97D7-7942D4C35EF7}" destId="{18629D2A-DC37-4763-B9E0-AD9AEDBDBCB6}" srcOrd="7" destOrd="0" presId="urn:microsoft.com/office/officeart/2005/8/layout/radial6"/>
    <dgm:cxn modelId="{C0AAAEF2-F14A-4EE1-932B-D7060592759B}" type="presParOf" srcId="{67A281A4-71E5-4662-97D7-7942D4C35EF7}" destId="{30B33F6B-19DD-4758-ABA5-45BCBA12A5EE}" srcOrd="8" destOrd="0" presId="urn:microsoft.com/office/officeart/2005/8/layout/radial6"/>
    <dgm:cxn modelId="{06099D47-F95C-482C-9CC2-2461A65D57E3}" type="presParOf" srcId="{67A281A4-71E5-4662-97D7-7942D4C35EF7}" destId="{F2F5FEDC-A1DD-40AB-A0DA-7582ACEB1181}" srcOrd="9" destOrd="0" presId="urn:microsoft.com/office/officeart/2005/8/layout/radial6"/>
    <dgm:cxn modelId="{22915B87-DC9A-497A-BF4C-12060A7DBC24}" type="presParOf" srcId="{67A281A4-71E5-4662-97D7-7942D4C35EF7}" destId="{DAD54EAC-64B5-4E6C-B9BE-1E26D395E2BC}" srcOrd="10" destOrd="0" presId="urn:microsoft.com/office/officeart/2005/8/layout/radial6"/>
    <dgm:cxn modelId="{A1A18CEB-96DB-4D1D-AB7C-526575800967}" type="presParOf" srcId="{67A281A4-71E5-4662-97D7-7942D4C35EF7}" destId="{078BD399-4F83-4BA1-842E-F6B7D3EC0DA2}" srcOrd="11" destOrd="0" presId="urn:microsoft.com/office/officeart/2005/8/layout/radial6"/>
    <dgm:cxn modelId="{447EC51D-53B0-42B7-95AB-6ACBF83C346E}" type="presParOf" srcId="{67A281A4-71E5-4662-97D7-7942D4C35EF7}" destId="{A9EFD7F9-7348-4956-9778-52B0A24EBAA9}" srcOrd="12" destOrd="0" presId="urn:microsoft.com/office/officeart/2005/8/layout/radial6"/>
    <dgm:cxn modelId="{D5537B55-A40C-4E2C-B115-DEE7321FDC4F}" type="presParOf" srcId="{67A281A4-71E5-4662-97D7-7942D4C35EF7}" destId="{3ED71783-9160-4977-AB7F-A1667B10A674}" srcOrd="13" destOrd="0" presId="urn:microsoft.com/office/officeart/2005/8/layout/radial6"/>
    <dgm:cxn modelId="{98E975EC-1203-4179-8170-3056C7DCBFD3}" type="presParOf" srcId="{67A281A4-71E5-4662-97D7-7942D4C35EF7}" destId="{F469782B-48E3-4987-8C98-C38BE9634F09}" srcOrd="14" destOrd="0" presId="urn:microsoft.com/office/officeart/2005/8/layout/radial6"/>
    <dgm:cxn modelId="{E8EFD199-2AF6-4E46-8037-23DEC0F201BE}" type="presParOf" srcId="{67A281A4-71E5-4662-97D7-7942D4C35EF7}" destId="{DD40D6A7-2A00-4762-8029-8F5A832F89B5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7AED20E-02D7-4333-B3FB-26F4518BFA35}">
      <dsp:nvSpPr>
        <dsp:cNvPr id="0" name=""/>
        <dsp:cNvSpPr/>
      </dsp:nvSpPr>
      <dsp:spPr>
        <a:xfrm rot="5400000">
          <a:off x="-110366" y="113634"/>
          <a:ext cx="735776" cy="515043"/>
        </a:xfrm>
        <a:prstGeom prst="chevron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kern="1200" dirty="0" smtClean="0"/>
            <a:t>1</a:t>
          </a:r>
          <a:endParaRPr lang="zh-CN" altLang="en-US" sz="2000" kern="1200" dirty="0"/>
        </a:p>
      </dsp:txBody>
      <dsp:txXfrm rot="5400000">
        <a:off x="-110366" y="113634"/>
        <a:ext cx="735776" cy="515043"/>
      </dsp:txXfrm>
    </dsp:sp>
    <dsp:sp modelId="{247F2612-2FC6-4CF1-96C9-73F9085DBE48}">
      <dsp:nvSpPr>
        <dsp:cNvPr id="0" name=""/>
        <dsp:cNvSpPr/>
      </dsp:nvSpPr>
      <dsp:spPr>
        <a:xfrm rot="5400000">
          <a:off x="3669569" y="-3151257"/>
          <a:ext cx="478506" cy="6787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500" b="1" kern="1200" dirty="0" smtClean="0"/>
            <a:t>Data acquisition and combined monitoring for wind + </a:t>
          </a:r>
          <a:r>
            <a:rPr lang="en-US" altLang="zh-CN" sz="1500" b="1" kern="1200" dirty="0" smtClean="0"/>
            <a:t>solar+ </a:t>
          </a:r>
          <a:r>
            <a:rPr lang="en-US" altLang="zh-CN" sz="1500" b="1" kern="1200" dirty="0" smtClean="0"/>
            <a:t>storage combination</a:t>
          </a:r>
          <a:endParaRPr lang="zh-CN" altLang="en-US" sz="1500" b="0" kern="1200" dirty="0"/>
        </a:p>
      </dsp:txBody>
      <dsp:txXfrm rot="5400000">
        <a:off x="3669569" y="-3151257"/>
        <a:ext cx="478506" cy="6787557"/>
      </dsp:txXfrm>
    </dsp:sp>
    <dsp:sp modelId="{3E52B17E-526B-4A46-9651-0C40263B2737}">
      <dsp:nvSpPr>
        <dsp:cNvPr id="0" name=""/>
        <dsp:cNvSpPr/>
      </dsp:nvSpPr>
      <dsp:spPr>
        <a:xfrm rot="5400000">
          <a:off x="-110366" y="764617"/>
          <a:ext cx="735776" cy="515043"/>
        </a:xfrm>
        <a:prstGeom prst="chevron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6667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6667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6667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6667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2</a:t>
          </a:r>
          <a:endParaRPr lang="zh-CN" altLang="en-US" sz="1500" kern="1200" dirty="0"/>
        </a:p>
      </dsp:txBody>
      <dsp:txXfrm rot="5400000">
        <a:off x="-110366" y="764617"/>
        <a:ext cx="735776" cy="515043"/>
      </dsp:txXfrm>
    </dsp:sp>
    <dsp:sp modelId="{85C8C16E-774D-40A3-A365-2CE66EE144B1}">
      <dsp:nvSpPr>
        <dsp:cNvPr id="0" name=""/>
        <dsp:cNvSpPr/>
      </dsp:nvSpPr>
      <dsp:spPr>
        <a:xfrm rot="5400000">
          <a:off x="3669694" y="-2500400"/>
          <a:ext cx="478254" cy="6787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6667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500" b="1" kern="1200" dirty="0" smtClean="0"/>
            <a:t>Power generation prediction for wind + </a:t>
          </a:r>
          <a:r>
            <a:rPr lang="en-US" altLang="zh-CN" sz="1500" b="1" kern="1200" dirty="0" smtClean="0"/>
            <a:t>solar+ </a:t>
          </a:r>
          <a:r>
            <a:rPr lang="en-US" altLang="zh-CN" sz="1500" b="1" kern="1200" dirty="0" smtClean="0"/>
            <a:t>storage combination </a:t>
          </a:r>
          <a:endParaRPr lang="zh-CN" altLang="en-US" sz="1500" b="0" kern="1200" dirty="0"/>
        </a:p>
      </dsp:txBody>
      <dsp:txXfrm rot="5400000">
        <a:off x="3669694" y="-2500400"/>
        <a:ext cx="478254" cy="6787557"/>
      </dsp:txXfrm>
    </dsp:sp>
    <dsp:sp modelId="{D8B4BE1A-6E35-404A-ABCC-B4B5225BED01}">
      <dsp:nvSpPr>
        <dsp:cNvPr id="0" name=""/>
        <dsp:cNvSpPr/>
      </dsp:nvSpPr>
      <dsp:spPr>
        <a:xfrm rot="5400000">
          <a:off x="-110366" y="1415599"/>
          <a:ext cx="735776" cy="515043"/>
        </a:xfrm>
        <a:prstGeom prst="chevron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3</a:t>
          </a:r>
          <a:endParaRPr lang="zh-CN" altLang="en-US" sz="1500" kern="1200" dirty="0"/>
        </a:p>
      </dsp:txBody>
      <dsp:txXfrm rot="5400000">
        <a:off x="-110366" y="1415599"/>
        <a:ext cx="735776" cy="515043"/>
      </dsp:txXfrm>
    </dsp:sp>
    <dsp:sp modelId="{199A7E45-77E3-44D9-9FA0-7A15237C7107}">
      <dsp:nvSpPr>
        <dsp:cNvPr id="0" name=""/>
        <dsp:cNvSpPr/>
      </dsp:nvSpPr>
      <dsp:spPr>
        <a:xfrm rot="5400000">
          <a:off x="3669694" y="-1849418"/>
          <a:ext cx="478254" cy="6787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500" b="1" kern="1200" dirty="0" smtClean="0"/>
            <a:t>Combined control for wind + </a:t>
          </a:r>
          <a:r>
            <a:rPr lang="en-US" altLang="zh-CN" sz="1500" b="1" kern="1200" dirty="0" smtClean="0"/>
            <a:t>solar+ </a:t>
          </a:r>
          <a:r>
            <a:rPr lang="en-US" altLang="zh-CN" sz="1500" b="1" kern="1200" dirty="0" smtClean="0"/>
            <a:t>storage combination</a:t>
          </a:r>
          <a:endParaRPr lang="zh-CN" altLang="en-US" sz="1500" b="0" kern="1200" dirty="0"/>
        </a:p>
      </dsp:txBody>
      <dsp:txXfrm rot="5400000">
        <a:off x="3669694" y="-1849418"/>
        <a:ext cx="478254" cy="6787557"/>
      </dsp:txXfrm>
    </dsp:sp>
    <dsp:sp modelId="{D23EF60A-CDA6-4F6D-9174-A5941E00A654}">
      <dsp:nvSpPr>
        <dsp:cNvPr id="0" name=""/>
        <dsp:cNvSpPr/>
      </dsp:nvSpPr>
      <dsp:spPr>
        <a:xfrm rot="5400000">
          <a:off x="-110366" y="2066582"/>
          <a:ext cx="735776" cy="515043"/>
        </a:xfrm>
        <a:prstGeom prst="chevron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4</a:t>
          </a:r>
          <a:endParaRPr lang="zh-CN" altLang="en-US" sz="1500" kern="1200" dirty="0"/>
        </a:p>
      </dsp:txBody>
      <dsp:txXfrm rot="5400000">
        <a:off x="-110366" y="2066582"/>
        <a:ext cx="735776" cy="515043"/>
      </dsp:txXfrm>
    </dsp:sp>
    <dsp:sp modelId="{012AD207-6267-4977-ACD5-C69012DFBE1F}">
      <dsp:nvSpPr>
        <dsp:cNvPr id="0" name=""/>
        <dsp:cNvSpPr/>
      </dsp:nvSpPr>
      <dsp:spPr>
        <a:xfrm rot="5400000">
          <a:off x="3669694" y="-1198435"/>
          <a:ext cx="478254" cy="6787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500" b="1" kern="1200" dirty="0" smtClean="0"/>
            <a:t>Wind + </a:t>
          </a:r>
          <a:r>
            <a:rPr lang="en-US" altLang="zh-CN" sz="1500" b="1" kern="1200" dirty="0" smtClean="0"/>
            <a:t>solar+ </a:t>
          </a:r>
          <a:r>
            <a:rPr lang="en-US" altLang="zh-CN" sz="1500" b="1" kern="1200" dirty="0" smtClean="0"/>
            <a:t>storage data analysis and evaluation</a:t>
          </a:r>
          <a:endParaRPr lang="zh-CN" altLang="en-US" sz="1500" b="0" kern="1200" dirty="0"/>
        </a:p>
      </dsp:txBody>
      <dsp:txXfrm rot="5400000">
        <a:off x="3669694" y="-1198435"/>
        <a:ext cx="478254" cy="6787557"/>
      </dsp:txXfrm>
    </dsp:sp>
    <dsp:sp modelId="{12469262-F998-4414-A1DC-7F927EB97305}">
      <dsp:nvSpPr>
        <dsp:cNvPr id="0" name=""/>
        <dsp:cNvSpPr/>
      </dsp:nvSpPr>
      <dsp:spPr>
        <a:xfrm rot="5400000">
          <a:off x="-110366" y="2717564"/>
          <a:ext cx="735776" cy="515043"/>
        </a:xfrm>
        <a:prstGeom prst="chevron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5</a:t>
          </a:r>
          <a:endParaRPr lang="zh-CN" altLang="en-US" sz="1500" kern="1200" dirty="0"/>
        </a:p>
      </dsp:txBody>
      <dsp:txXfrm rot="5400000">
        <a:off x="-110366" y="2717564"/>
        <a:ext cx="735776" cy="515043"/>
      </dsp:txXfrm>
    </dsp:sp>
    <dsp:sp modelId="{8D140530-5AAA-44C1-9277-17EE59A82486}">
      <dsp:nvSpPr>
        <dsp:cNvPr id="0" name=""/>
        <dsp:cNvSpPr/>
      </dsp:nvSpPr>
      <dsp:spPr>
        <a:xfrm rot="5400000">
          <a:off x="3669694" y="-547453"/>
          <a:ext cx="478254" cy="6787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500" b="1" kern="1200" dirty="0" smtClean="0"/>
            <a:t>Combined optimized scheduling for wind + </a:t>
          </a:r>
          <a:r>
            <a:rPr lang="en-US" altLang="zh-CN" sz="1500" b="1" kern="1200" dirty="0" smtClean="0"/>
            <a:t>solar+ </a:t>
          </a:r>
          <a:r>
            <a:rPr lang="en-US" altLang="zh-CN" sz="1500" b="1" kern="1200" dirty="0" smtClean="0"/>
            <a:t>storage combination </a:t>
          </a:r>
          <a:endParaRPr lang="zh-CN" altLang="en-US" sz="1500" b="0" kern="1200" dirty="0"/>
        </a:p>
      </dsp:txBody>
      <dsp:txXfrm rot="5400000">
        <a:off x="3669694" y="-547453"/>
        <a:ext cx="478254" cy="6787557"/>
      </dsp:txXfrm>
    </dsp:sp>
    <dsp:sp modelId="{7B523049-D7FF-42D5-A1FF-2E3809D0BF7A}">
      <dsp:nvSpPr>
        <dsp:cNvPr id="0" name=""/>
        <dsp:cNvSpPr/>
      </dsp:nvSpPr>
      <dsp:spPr>
        <a:xfrm rot="5400000">
          <a:off x="-110366" y="3368547"/>
          <a:ext cx="735776" cy="515043"/>
        </a:xfrm>
        <a:prstGeom prst="chevron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3333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33333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3333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33333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6</a:t>
          </a:r>
          <a:endParaRPr lang="zh-CN" altLang="en-US" sz="1500" kern="1200" dirty="0"/>
        </a:p>
      </dsp:txBody>
      <dsp:txXfrm rot="5400000">
        <a:off x="-110366" y="3368547"/>
        <a:ext cx="735776" cy="515043"/>
      </dsp:txXfrm>
    </dsp:sp>
    <dsp:sp modelId="{BAD83986-538B-428D-80CE-60990D1D8FD9}">
      <dsp:nvSpPr>
        <dsp:cNvPr id="0" name=""/>
        <dsp:cNvSpPr/>
      </dsp:nvSpPr>
      <dsp:spPr>
        <a:xfrm rot="5400000">
          <a:off x="3669694" y="103529"/>
          <a:ext cx="478254" cy="6787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33333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500" b="1" kern="1200" dirty="0" smtClean="0"/>
            <a:t>Realization of communication with grid scheduling system</a:t>
          </a:r>
          <a:endParaRPr lang="zh-CN" altLang="en-US" sz="1500" kern="1200" dirty="0"/>
        </a:p>
      </dsp:txBody>
      <dsp:txXfrm rot="5400000">
        <a:off x="3669694" y="103529"/>
        <a:ext cx="478254" cy="6787557"/>
      </dsp:txXfrm>
    </dsp:sp>
    <dsp:sp modelId="{F6DA57FD-8264-4E1D-8750-63023F36256D}">
      <dsp:nvSpPr>
        <dsp:cNvPr id="0" name=""/>
        <dsp:cNvSpPr/>
      </dsp:nvSpPr>
      <dsp:spPr>
        <a:xfrm rot="5400000">
          <a:off x="-110366" y="4019529"/>
          <a:ext cx="735776" cy="515043"/>
        </a:xfrm>
        <a:prstGeom prst="chevron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500" kern="1200" dirty="0" smtClean="0"/>
            <a:t>7</a:t>
          </a:r>
          <a:endParaRPr lang="zh-CN" altLang="en-US" sz="1500" kern="1200" dirty="0"/>
        </a:p>
      </dsp:txBody>
      <dsp:txXfrm rot="5400000">
        <a:off x="-110366" y="4019529"/>
        <a:ext cx="735776" cy="515043"/>
      </dsp:txXfrm>
    </dsp:sp>
    <dsp:sp modelId="{43FECD5B-D520-4058-BEC1-3EE43AF017CB}">
      <dsp:nvSpPr>
        <dsp:cNvPr id="0" name=""/>
        <dsp:cNvSpPr/>
      </dsp:nvSpPr>
      <dsp:spPr>
        <a:xfrm rot="5400000">
          <a:off x="3669694" y="754511"/>
          <a:ext cx="478254" cy="6787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500" b="1" kern="1200" dirty="0" smtClean="0"/>
            <a:t>Realization of communication with </a:t>
          </a:r>
          <a:r>
            <a:rPr lang="en-US" altLang="zh-CN" sz="1500" b="1" kern="1200" dirty="0" smtClean="0"/>
            <a:t>farm station</a:t>
          </a:r>
          <a:endParaRPr lang="zh-CN" altLang="en-US" sz="1500" kern="1200" dirty="0"/>
        </a:p>
      </dsp:txBody>
      <dsp:txXfrm rot="5400000">
        <a:off x="3669694" y="754511"/>
        <a:ext cx="478254" cy="678755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40D6A7-2A00-4762-8029-8F5A832F89B5}">
      <dsp:nvSpPr>
        <dsp:cNvPr id="0" name=""/>
        <dsp:cNvSpPr/>
      </dsp:nvSpPr>
      <dsp:spPr>
        <a:xfrm>
          <a:off x="1686864" y="601028"/>
          <a:ext cx="4015379" cy="4015379"/>
        </a:xfrm>
        <a:prstGeom prst="blockArc">
          <a:avLst>
            <a:gd name="adj1" fmla="val 11880000"/>
            <a:gd name="adj2" fmla="val 16200000"/>
            <a:gd name="adj3" fmla="val 4636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-35432"/>
                <a:lumOff val="43770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0"/>
                <a:satOff val="-35432"/>
                <a:lumOff val="43770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0"/>
                <a:satOff val="-35432"/>
                <a:lumOff val="4377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EFD7F9-7348-4956-9778-52B0A24EBAA9}">
      <dsp:nvSpPr>
        <dsp:cNvPr id="0" name=""/>
        <dsp:cNvSpPr/>
      </dsp:nvSpPr>
      <dsp:spPr>
        <a:xfrm>
          <a:off x="1686864" y="601028"/>
          <a:ext cx="4015379" cy="4015379"/>
        </a:xfrm>
        <a:prstGeom prst="blockArc">
          <a:avLst>
            <a:gd name="adj1" fmla="val 7560000"/>
            <a:gd name="adj2" fmla="val 11880000"/>
            <a:gd name="adj3" fmla="val 4636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-26574"/>
                <a:lumOff val="32827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0"/>
                <a:satOff val="-26574"/>
                <a:lumOff val="32827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0"/>
                <a:satOff val="-26574"/>
                <a:lumOff val="3282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F5FEDC-A1DD-40AB-A0DA-7582ACEB1181}">
      <dsp:nvSpPr>
        <dsp:cNvPr id="0" name=""/>
        <dsp:cNvSpPr/>
      </dsp:nvSpPr>
      <dsp:spPr>
        <a:xfrm>
          <a:off x="1686864" y="601028"/>
          <a:ext cx="4015379" cy="4015379"/>
        </a:xfrm>
        <a:prstGeom prst="blockArc">
          <a:avLst>
            <a:gd name="adj1" fmla="val 3240000"/>
            <a:gd name="adj2" fmla="val 7560000"/>
            <a:gd name="adj3" fmla="val 4636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-17716"/>
                <a:lumOff val="21885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0"/>
                <a:satOff val="-17716"/>
                <a:lumOff val="21885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0"/>
                <a:satOff val="-17716"/>
                <a:lumOff val="2188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0EAD66-FE3E-4346-9262-2FC70662765B}">
      <dsp:nvSpPr>
        <dsp:cNvPr id="0" name=""/>
        <dsp:cNvSpPr/>
      </dsp:nvSpPr>
      <dsp:spPr>
        <a:xfrm>
          <a:off x="1686864" y="601028"/>
          <a:ext cx="4015379" cy="4015379"/>
        </a:xfrm>
        <a:prstGeom prst="blockArc">
          <a:avLst>
            <a:gd name="adj1" fmla="val 20520000"/>
            <a:gd name="adj2" fmla="val 3240000"/>
            <a:gd name="adj3" fmla="val 4636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-8858"/>
                <a:lumOff val="10943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0"/>
                <a:satOff val="-8858"/>
                <a:lumOff val="10943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0"/>
                <a:satOff val="-8858"/>
                <a:lumOff val="109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DA5FB7-E373-4833-B9A4-2901EAA3B23D}">
      <dsp:nvSpPr>
        <dsp:cNvPr id="0" name=""/>
        <dsp:cNvSpPr/>
      </dsp:nvSpPr>
      <dsp:spPr>
        <a:xfrm>
          <a:off x="1686864" y="601028"/>
          <a:ext cx="4015379" cy="4015379"/>
        </a:xfrm>
        <a:prstGeom prst="blockArc">
          <a:avLst>
            <a:gd name="adj1" fmla="val 16200000"/>
            <a:gd name="adj2" fmla="val 20520000"/>
            <a:gd name="adj3" fmla="val 4636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AD941B-A5B7-4D17-9DE0-344CFFCDB174}">
      <dsp:nvSpPr>
        <dsp:cNvPr id="0" name=""/>
        <dsp:cNvSpPr/>
      </dsp:nvSpPr>
      <dsp:spPr>
        <a:xfrm>
          <a:off x="2771224" y="1685388"/>
          <a:ext cx="1846659" cy="1846659"/>
        </a:xfrm>
        <a:prstGeom prst="ellipse">
          <a:avLst/>
        </a:prstGeom>
        <a:gradFill rotWithShape="0">
          <a:gsLst>
            <a:gs pos="0">
              <a:schemeClr val="accent6">
                <a:alpha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kumimoji="1" lang="en-US" altLang="zh-CN" sz="2000" b="1" kern="1200" dirty="0" smtClean="0">
              <a:solidFill>
                <a:schemeClr val="bg1"/>
              </a:solidFill>
              <a:latin typeface="+mj-lt"/>
              <a:ea typeface="微软雅黑" pitchFamily="34" charset="-122"/>
            </a:rPr>
            <a:t>Selection principles </a:t>
          </a:r>
          <a:endParaRPr lang="zh-CN" altLang="en-US" sz="2000" b="1" kern="1200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+mj-lt"/>
            <a:ea typeface="微软雅黑" pitchFamily="34" charset="-122"/>
          </a:endParaRPr>
        </a:p>
      </dsp:txBody>
      <dsp:txXfrm>
        <a:off x="2771224" y="1685388"/>
        <a:ext cx="1846659" cy="1846659"/>
      </dsp:txXfrm>
    </dsp:sp>
    <dsp:sp modelId="{4DAA8784-AA8F-431A-A4BA-2DD2C917BD9B}">
      <dsp:nvSpPr>
        <dsp:cNvPr id="0" name=""/>
        <dsp:cNvSpPr/>
      </dsp:nvSpPr>
      <dsp:spPr>
        <a:xfrm>
          <a:off x="3048223" y="1233"/>
          <a:ext cx="1292661" cy="1292661"/>
        </a:xfrm>
        <a:prstGeom prst="ellips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1200" b="1" kern="1200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Combining two different technical paths</a:t>
          </a:r>
          <a:endParaRPr lang="zh-CN" altLang="en-US" sz="1200" b="1" kern="1200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+mj-lt"/>
            <a:ea typeface="微软雅黑" pitchFamily="34" charset="-122"/>
          </a:endParaRPr>
        </a:p>
      </dsp:txBody>
      <dsp:txXfrm>
        <a:off x="3048223" y="1233"/>
        <a:ext cx="1292661" cy="1292661"/>
      </dsp:txXfrm>
    </dsp:sp>
    <dsp:sp modelId="{BD6C31E9-F3C4-4062-8061-5686F5419D50}">
      <dsp:nvSpPr>
        <dsp:cNvPr id="0" name=""/>
        <dsp:cNvSpPr/>
      </dsp:nvSpPr>
      <dsp:spPr>
        <a:xfrm>
          <a:off x="4913391" y="1356357"/>
          <a:ext cx="1292661" cy="1292661"/>
        </a:xfrm>
        <a:prstGeom prst="ellips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1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1200" b="1" kern="1200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Units that are grid connection friendly</a:t>
          </a:r>
          <a:endParaRPr lang="zh-CN" altLang="en-US" sz="1200" b="1" kern="1200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+mj-lt"/>
            <a:ea typeface="微软雅黑" pitchFamily="34" charset="-122"/>
          </a:endParaRPr>
        </a:p>
      </dsp:txBody>
      <dsp:txXfrm>
        <a:off x="4913391" y="1356357"/>
        <a:ext cx="1292661" cy="1292661"/>
      </dsp:txXfrm>
    </dsp:sp>
    <dsp:sp modelId="{18629D2A-DC37-4763-B9E0-AD9AEDBDBCB6}">
      <dsp:nvSpPr>
        <dsp:cNvPr id="0" name=""/>
        <dsp:cNvSpPr/>
      </dsp:nvSpPr>
      <dsp:spPr>
        <a:xfrm>
          <a:off x="4200960" y="3548993"/>
          <a:ext cx="1292661" cy="1292661"/>
        </a:xfrm>
        <a:prstGeom prst="ellips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1100" b="1" kern="1200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Catering for intelligent monitoring system for combined power generation</a:t>
          </a:r>
          <a:endParaRPr lang="zh-CN" altLang="en-US" sz="1100" b="1" kern="1200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+mj-lt"/>
            <a:ea typeface="微软雅黑" pitchFamily="34" charset="-122"/>
          </a:endParaRPr>
        </a:p>
      </dsp:txBody>
      <dsp:txXfrm>
        <a:off x="4200960" y="3548993"/>
        <a:ext cx="1292661" cy="1292661"/>
      </dsp:txXfrm>
    </dsp:sp>
    <dsp:sp modelId="{DAD54EAC-64B5-4E6C-B9BE-1E26D395E2BC}">
      <dsp:nvSpPr>
        <dsp:cNvPr id="0" name=""/>
        <dsp:cNvSpPr/>
      </dsp:nvSpPr>
      <dsp:spPr>
        <a:xfrm>
          <a:off x="1895485" y="3548993"/>
          <a:ext cx="1292661" cy="1292661"/>
        </a:xfrm>
        <a:prstGeom prst="ellips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3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3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1200" b="1" kern="1200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Prioritizing both wind turbine safety </a:t>
          </a:r>
          <a:r>
            <a:rPr lang="en-US" altLang="zh-CN" sz="1200" b="1" kern="1200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and </a:t>
          </a:r>
          <a:r>
            <a:rPr lang="en-US" altLang="zh-CN" sz="1200" b="1" kern="1200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reliability </a:t>
          </a:r>
          <a:endParaRPr lang="zh-CN" altLang="en-US" sz="1200" b="1" kern="1200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+mj-lt"/>
            <a:ea typeface="微软雅黑" pitchFamily="34" charset="-122"/>
          </a:endParaRPr>
        </a:p>
      </dsp:txBody>
      <dsp:txXfrm>
        <a:off x="1895485" y="3548993"/>
        <a:ext cx="1292661" cy="1292661"/>
      </dsp:txXfrm>
    </dsp:sp>
    <dsp:sp modelId="{3ED71783-9160-4977-AB7F-A1667B10A674}">
      <dsp:nvSpPr>
        <dsp:cNvPr id="0" name=""/>
        <dsp:cNvSpPr/>
      </dsp:nvSpPr>
      <dsp:spPr>
        <a:xfrm>
          <a:off x="1109147" y="1356357"/>
          <a:ext cx="1440477" cy="1292661"/>
        </a:xfrm>
        <a:prstGeom prst="ellips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1200" b="1" kern="1200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Leading </a:t>
          </a:r>
          <a:r>
            <a:rPr lang="en-US" altLang="zh-CN" sz="1200" b="1" kern="1200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微软雅黑" pitchFamily="34" charset="-122"/>
            </a:rPr>
            <a:t>wind turbine capacity development</a:t>
          </a:r>
          <a:endParaRPr lang="zh-CN" altLang="en-US" sz="1200" b="1" kern="1200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+mj-lt"/>
            <a:ea typeface="微软雅黑" pitchFamily="34" charset="-122"/>
          </a:endParaRPr>
        </a:p>
      </dsp:txBody>
      <dsp:txXfrm>
        <a:off x="1109147" y="1356357"/>
        <a:ext cx="1440477" cy="12926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-1588"/>
            <a:ext cx="3078163" cy="46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719" tIns="0" rIns="19719" bIns="0" numCol="1" anchor="t" anchorCtr="0" compatLnSpc="1">
            <a:prstTxWarp prst="textNoShape">
              <a:avLst/>
            </a:prstTxWarp>
          </a:bodyPr>
          <a:lstStyle>
            <a:lvl1pPr defTabSz="977900" eaLnBrk="0" hangingPunct="0">
              <a:defRPr sz="1000" b="0"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313" y="-1588"/>
            <a:ext cx="3078162" cy="46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719" tIns="0" rIns="19719" bIns="0" numCol="1" anchor="t" anchorCtr="0" compatLnSpc="1">
            <a:prstTxWarp prst="textNoShape">
              <a:avLst/>
            </a:prstTxWarp>
          </a:bodyPr>
          <a:lstStyle>
            <a:lvl1pPr algn="r" defTabSz="977900" eaLnBrk="0" hangingPunct="0">
              <a:defRPr sz="1000" b="0"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024313" y="9666288"/>
            <a:ext cx="3078162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719" tIns="0" rIns="19719" bIns="0" numCol="1" anchor="b" anchorCtr="0" compatLnSpc="1">
            <a:prstTxWarp prst="textNoShape">
              <a:avLst/>
            </a:prstTxWarp>
          </a:bodyPr>
          <a:lstStyle>
            <a:lvl1pPr defTabSz="977900" eaLnBrk="0" hangingPunct="0">
              <a:defRPr sz="1000" b="0"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313" y="9667875"/>
            <a:ext cx="3078162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719" tIns="0" rIns="19719" bIns="0" numCol="1" anchor="b" anchorCtr="0" compatLnSpc="1">
            <a:prstTxWarp prst="textNoShape">
              <a:avLst/>
            </a:prstTxWarp>
          </a:bodyPr>
          <a:lstStyle>
            <a:lvl1pPr algn="r" defTabSz="977900" eaLnBrk="0" hangingPunct="0">
              <a:defRPr sz="1000" b="0" i="1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fld id="{13C63F22-3769-4EC4-AA00-244D0DBB4C92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="" xmlns:p14="http://schemas.microsoft.com/office/powerpoint/2010/main" val="5442489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65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none" lIns="94615" tIns="47305" rIns="94615" bIns="47305" numCol="1" anchor="ctr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5263" y="0"/>
            <a:ext cx="3079750" cy="565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none" lIns="94615" tIns="47305" rIns="94615" bIns="47305" numCol="1" anchor="ctr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39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74725" y="796925"/>
            <a:ext cx="5140325" cy="3854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5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100" y="4884738"/>
            <a:ext cx="5227638" cy="4543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none" lIns="94615" tIns="47305" rIns="94615" bIns="473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noProof="0" smtClean="0"/>
              <a:t>Click to edit Master text styles</a:t>
            </a:r>
          </a:p>
          <a:p>
            <a:pPr lvl="1"/>
            <a:r>
              <a:rPr lang="en-GB" altLang="zh-CN" noProof="0" smtClean="0"/>
              <a:t>Second level</a:t>
            </a:r>
          </a:p>
          <a:p>
            <a:pPr lvl="2"/>
            <a:r>
              <a:rPr lang="en-GB" altLang="zh-CN" noProof="0" smtClean="0"/>
              <a:t>Third level</a:t>
            </a:r>
          </a:p>
          <a:p>
            <a:pPr lvl="3"/>
            <a:r>
              <a:rPr lang="en-GB" altLang="zh-CN" noProof="0" smtClean="0"/>
              <a:t>Fourth level</a:t>
            </a:r>
          </a:p>
          <a:p>
            <a:pPr lvl="4"/>
            <a:r>
              <a:rPr lang="en-GB" altLang="zh-CN" noProof="0" smtClean="0"/>
              <a:t>Fifth level</a:t>
            </a:r>
          </a:p>
        </p:txBody>
      </p:sp>
      <p:sp>
        <p:nvSpPr>
          <p:cNvPr id="325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58363"/>
            <a:ext cx="3078163" cy="460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none" lIns="94615" tIns="47305" rIns="94615" bIns="47305" numCol="1" anchor="b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25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5263" y="9758363"/>
            <a:ext cx="3079750" cy="460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none" lIns="94615" tIns="47305" rIns="94615" bIns="47305" numCol="1" anchor="b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fld id="{F77F1100-6D61-4216-ACEF-FE957E07E300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="" xmlns:p14="http://schemas.microsoft.com/office/powerpoint/2010/main" val="188188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01613" indent="-201613" algn="l" defTabSz="1331913" rtl="0" eaLnBrk="0" fontAlgn="base" hangingPunct="0">
      <a:spcBef>
        <a:spcPct val="30000"/>
      </a:spcBef>
      <a:spcAft>
        <a:spcPct val="0"/>
      </a:spcAft>
      <a:buClr>
        <a:srgbClr val="000000"/>
      </a:buClr>
      <a:buSzPct val="70000"/>
      <a:buFont typeface="Wingdings" pitchFamily="2" charset="2"/>
      <a:buChar char="l"/>
      <a:defRPr sz="1700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657225" algn="l" defTabSz="1331913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1312863" algn="l" defTabSz="1331913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970088" algn="l" defTabSz="1331913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2627313" algn="l" defTabSz="1331913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7F1100-6D61-4216-ACEF-FE957E07E300}" type="slidenum">
              <a:rPr lang="zh-CN" altLang="en-GB" smtClean="0"/>
              <a:pPr>
                <a:defRPr/>
              </a:pPr>
              <a:t>3</a:t>
            </a:fld>
            <a:endParaRPr lang="en-GB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00225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47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57338"/>
            <a:ext cx="7772400" cy="2303462"/>
          </a:xfrm>
        </p:spPr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2847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4365625"/>
            <a:ext cx="6769100" cy="15113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rgbClr val="006666"/>
                </a:solidFill>
              </a:defRPr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/>
              <a:t>Header </a:t>
            </a: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14</a:t>
            </a:r>
            <a:r>
              <a:rPr lang="zh-CN" altLang="en-US" dirty="0"/>
              <a:t>pt </a:t>
            </a:r>
            <a:r>
              <a:rPr lang="zh-CN" altLang="en-US" dirty="0" smtClean="0"/>
              <a:t>Bold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GroupName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  </a:t>
            </a:r>
            <a:r>
              <a:rPr lang="zh-CN" altLang="en-US" dirty="0"/>
              <a:t>K:</a:t>
            </a:r>
            <a:r>
              <a:rPr lang="zh-CN" altLang="en-US" dirty="0" smtClean="0"/>
              <a:t>\PowerPnt\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NewFolderName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NewFileName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26C5E-11B3-45DE-B77F-F70D73EF81C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395288" y="1412875"/>
            <a:ext cx="8353425" cy="71438"/>
          </a:xfrm>
          <a:prstGeom prst="rect">
            <a:avLst/>
          </a:prstGeom>
          <a:gradFill rotWithShape="1">
            <a:gsLst>
              <a:gs pos="0">
                <a:srgbClr val="006666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00225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dt" sz="half" idx="10"/>
          </p:nvPr>
        </p:nvSpPr>
        <p:spPr>
          <a:xfrm>
            <a:off x="409575" y="55467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/>
              <a:t>Header </a:t>
            </a: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14</a:t>
            </a:r>
            <a:r>
              <a:rPr lang="zh-CN" altLang="en-US" dirty="0"/>
              <a:t>pt </a:t>
            </a:r>
            <a:r>
              <a:rPr lang="zh-CN" altLang="en-US" dirty="0" smtClean="0"/>
              <a:t>Bold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GroupName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  </a:t>
            </a:r>
            <a:r>
              <a:rPr lang="zh-CN" altLang="en-US" dirty="0"/>
              <a:t>K:</a:t>
            </a:r>
            <a:r>
              <a:rPr lang="zh-CN" altLang="en-US" dirty="0" smtClean="0"/>
              <a:t>\PowerPnt\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NewFolderName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NewFileName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296A5-9184-4F56-8669-AB1D976916A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/>
              <a:t>Header </a:t>
            </a: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14</a:t>
            </a:r>
            <a:r>
              <a:rPr lang="zh-CN" altLang="en-US" dirty="0"/>
              <a:t>pt </a:t>
            </a:r>
            <a:r>
              <a:rPr lang="zh-CN" altLang="en-US" dirty="0" smtClean="0"/>
              <a:t>Bold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GroupName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  </a:t>
            </a:r>
            <a:r>
              <a:rPr lang="zh-CN" altLang="en-US" dirty="0"/>
              <a:t>K:</a:t>
            </a:r>
            <a:r>
              <a:rPr lang="zh-CN" altLang="en-US" dirty="0" smtClean="0"/>
              <a:t>\PowerPnt\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NewFolderName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NewFileName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08F84-7F35-4168-968D-2A671EF98BA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/>
              <a:t>Header </a:t>
            </a: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14</a:t>
            </a:r>
            <a:r>
              <a:rPr lang="zh-CN" altLang="en-US" dirty="0"/>
              <a:t>pt </a:t>
            </a:r>
            <a:r>
              <a:rPr lang="zh-CN" altLang="en-US" dirty="0" smtClean="0"/>
              <a:t>Bold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74988" y="5656263"/>
            <a:ext cx="1814512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GroupName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  </a:t>
            </a:r>
            <a:r>
              <a:rPr lang="zh-CN" altLang="en-US" dirty="0"/>
              <a:t>K:</a:t>
            </a:r>
            <a:r>
              <a:rPr lang="zh-CN" altLang="en-US" dirty="0" smtClean="0"/>
              <a:t>\PowerPnt\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NewFolderName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NewFileName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433DB-0A32-46EE-A525-8C434D4C2F8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/>
              <a:t>Header </a:t>
            </a: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14</a:t>
            </a:r>
            <a:r>
              <a:rPr lang="zh-CN" altLang="en-US" dirty="0"/>
              <a:t>pt </a:t>
            </a:r>
            <a:r>
              <a:rPr lang="zh-CN" altLang="en-US" dirty="0" smtClean="0"/>
              <a:t>Bold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GroupName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  </a:t>
            </a:r>
            <a:r>
              <a:rPr lang="zh-CN" altLang="en-US" dirty="0"/>
              <a:t>K:</a:t>
            </a:r>
            <a:r>
              <a:rPr lang="zh-CN" altLang="en-US" dirty="0" smtClean="0"/>
              <a:t>\PowerPnt\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NewFolderName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NewFileName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B9D6-136D-444D-B728-E28E988F183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/>
              <a:t>Header </a:t>
            </a: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14</a:t>
            </a:r>
            <a:r>
              <a:rPr lang="zh-CN" altLang="en-US" dirty="0"/>
              <a:t>pt </a:t>
            </a:r>
            <a:r>
              <a:rPr lang="zh-CN" altLang="en-US" dirty="0" smtClean="0"/>
              <a:t>Bold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GroupName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  </a:t>
            </a:r>
            <a:r>
              <a:rPr lang="zh-CN" altLang="en-US" dirty="0"/>
              <a:t>K:</a:t>
            </a:r>
            <a:r>
              <a:rPr lang="zh-CN" altLang="en-US" dirty="0" smtClean="0"/>
              <a:t>\PowerPnt\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NewFolderName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NewFileName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C809C-89DD-4A05-8F84-62B0DF821B4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/>
              <a:t>Header </a:t>
            </a: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14</a:t>
            </a:r>
            <a:r>
              <a:rPr lang="zh-CN" altLang="en-US" dirty="0"/>
              <a:t>pt </a:t>
            </a:r>
            <a:r>
              <a:rPr lang="zh-CN" altLang="en-US" dirty="0" smtClean="0"/>
              <a:t>Bold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GroupName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  </a:t>
            </a:r>
            <a:r>
              <a:rPr lang="zh-CN" altLang="en-US" dirty="0"/>
              <a:t>K:</a:t>
            </a:r>
            <a:r>
              <a:rPr lang="zh-CN" altLang="en-US" dirty="0" smtClean="0"/>
              <a:t>\PowerPnt\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NewFolderName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NewFileName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36041-6912-4035-BAAB-45A56EBFE4E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/>
              <a:t>Header </a:t>
            </a: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14</a:t>
            </a:r>
            <a:r>
              <a:rPr lang="zh-CN" altLang="en-US" dirty="0"/>
              <a:t>pt </a:t>
            </a:r>
            <a:r>
              <a:rPr lang="zh-CN" altLang="en-US" dirty="0" smtClean="0"/>
              <a:t>Bold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GroupName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  </a:t>
            </a:r>
            <a:r>
              <a:rPr lang="zh-CN" altLang="en-US" dirty="0"/>
              <a:t>K:</a:t>
            </a:r>
            <a:r>
              <a:rPr lang="zh-CN" altLang="en-US" dirty="0" smtClean="0"/>
              <a:t>\PowerPnt\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NewFolderName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NewFileName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39AEB-4F24-4B72-A7F8-4DB99F6BD8C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/>
              <a:t>Header </a:t>
            </a: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14</a:t>
            </a:r>
            <a:r>
              <a:rPr lang="zh-CN" altLang="en-US" dirty="0"/>
              <a:t>pt </a:t>
            </a:r>
            <a:r>
              <a:rPr lang="zh-CN" altLang="en-US" dirty="0" smtClean="0"/>
              <a:t>Bold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GroupName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  </a:t>
            </a:r>
            <a:r>
              <a:rPr lang="zh-CN" altLang="en-US" dirty="0"/>
              <a:t>K:</a:t>
            </a:r>
            <a:r>
              <a:rPr lang="zh-CN" altLang="en-US" dirty="0" smtClean="0"/>
              <a:t>\PowerPnt\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NewFolderName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NewFileName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069037-020D-4CFD-BF31-E2E6307D8AB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/>
              <a:t>Header </a:t>
            </a: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14</a:t>
            </a:r>
            <a:r>
              <a:rPr lang="zh-CN" altLang="en-US" dirty="0"/>
              <a:t>pt </a:t>
            </a:r>
            <a:r>
              <a:rPr lang="zh-CN" altLang="en-US" dirty="0" smtClean="0"/>
              <a:t>Bold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xfrm>
            <a:off x="3732213" y="6167438"/>
            <a:ext cx="2690812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GroupName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  </a:t>
            </a:r>
            <a:r>
              <a:rPr lang="zh-CN" altLang="en-US" dirty="0"/>
              <a:t>K:</a:t>
            </a:r>
            <a:r>
              <a:rPr lang="zh-CN" altLang="en-US" dirty="0" smtClean="0"/>
              <a:t>\PowerPnt\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NewFolderName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NewFileName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ED086-8EEA-4D5A-92B8-B2243762570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395288" y="1412875"/>
            <a:ext cx="8353425" cy="71438"/>
          </a:xfrm>
          <a:prstGeom prst="rect">
            <a:avLst/>
          </a:prstGeom>
          <a:gradFill rotWithShape="1">
            <a:gsLst>
              <a:gs pos="0">
                <a:srgbClr val="006666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00225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GroupName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  </a:t>
            </a:r>
            <a:r>
              <a:rPr lang="zh-CN" altLang="en-US" dirty="0"/>
              <a:t>K:</a:t>
            </a:r>
            <a:r>
              <a:rPr lang="zh-CN" altLang="en-US" dirty="0" smtClean="0"/>
              <a:t>\PowerPnt\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NewFolderName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NewFileName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08DC7-F7C1-48CE-BCBC-6C7EBA7576B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/>
              <a:t>Header </a:t>
            </a: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14</a:t>
            </a:r>
            <a:r>
              <a:rPr lang="zh-CN" altLang="en-US" dirty="0"/>
              <a:t>pt </a:t>
            </a:r>
            <a:r>
              <a:rPr lang="zh-CN" altLang="en-US" dirty="0" smtClean="0"/>
              <a:t>Bold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/>
              <a:t>Header </a:t>
            </a: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14</a:t>
            </a:r>
            <a:r>
              <a:rPr lang="zh-CN" altLang="en-US" dirty="0"/>
              <a:t>pt </a:t>
            </a:r>
            <a:r>
              <a:rPr lang="zh-CN" altLang="en-US" dirty="0" smtClean="0"/>
              <a:t>Bold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GroupName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  </a:t>
            </a:r>
            <a:r>
              <a:rPr lang="zh-CN" altLang="en-US" dirty="0"/>
              <a:t>K:</a:t>
            </a:r>
            <a:r>
              <a:rPr lang="zh-CN" altLang="en-US" dirty="0" smtClean="0"/>
              <a:t>\PowerPnt\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NewFolderName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NewFileName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B322F-9570-49DB-B5CA-AB69381784C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6FB6F-7276-4180-8F35-32884E87F570}" type="datetimeFigureOut">
              <a:rPr lang="zh-CN" altLang="en-US"/>
              <a:pPr>
                <a:defRPr/>
              </a:pPr>
              <a:t>2013/9/21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C2A8B-AF8A-49EB-9912-055B99266F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97D0D-C89D-4093-8B34-6F9B1AA8B3B9}" type="datetimeFigureOut">
              <a:rPr lang="zh-CN" altLang="en-US"/>
              <a:pPr>
                <a:defRPr/>
              </a:pPr>
              <a:t>2013/9/21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C5DBF-AAA5-4502-AA5D-33AB4C5ECA6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D9900-BC36-46B3-A0E6-BC1AFB186D98}" type="datetimeFigureOut">
              <a:rPr lang="zh-CN" altLang="en-US"/>
              <a:pPr>
                <a:defRPr/>
              </a:pPr>
              <a:t>2013/9/21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05ED7-B550-4397-988C-37F4A8189A8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A86E3-D5D2-4195-AA37-1198D4EB4552}" type="datetimeFigureOut">
              <a:rPr lang="zh-CN" altLang="en-US"/>
              <a:pPr>
                <a:defRPr/>
              </a:pPr>
              <a:t>2013/9/21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F1E71-1047-4E02-AFD2-854B79028D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E7B99-8AF6-4B93-A738-A297225BDA98}" type="datetimeFigureOut">
              <a:rPr lang="zh-CN" altLang="en-US"/>
              <a:pPr>
                <a:defRPr/>
              </a:pPr>
              <a:t>2013/9/21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4C7BD-591E-4305-9E19-4D6BA7E80FD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07936-4E92-466F-BC06-7E5316188365}" type="datetimeFigureOut">
              <a:rPr lang="zh-CN" altLang="en-US"/>
              <a:pPr>
                <a:defRPr/>
              </a:pPr>
              <a:t>2013/9/21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331-01AD-44F2-AF91-FA0EC6FCA2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0D9EC-0299-454A-9B82-7CC8E5E9C463}" type="datetimeFigureOut">
              <a:rPr lang="zh-CN" altLang="en-US"/>
              <a:pPr>
                <a:defRPr/>
              </a:pPr>
              <a:t>2013/9/21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BD7A6-9302-49E5-84BA-D6793BA418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0477F-7E2D-44DD-9352-FF61DD377F67}" type="datetimeFigureOut">
              <a:rPr lang="zh-CN" altLang="en-US"/>
              <a:pPr>
                <a:defRPr/>
              </a:pPr>
              <a:t>2013/9/21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2955E-49FA-42A3-95A0-6B111204BD9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52872-00E7-4487-B1CB-7C7469B2E8FB}" type="datetimeFigureOut">
              <a:rPr lang="zh-CN" altLang="en-US"/>
              <a:pPr>
                <a:defRPr/>
              </a:pPr>
              <a:t>2013/9/21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149FA-44E4-4511-AFF1-9D62C7DF12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E3CD1-3F34-48F4-872A-72DD4017ADD4}" type="datetimeFigureOut">
              <a:rPr lang="zh-CN" altLang="en-US"/>
              <a:pPr>
                <a:defRPr/>
              </a:pPr>
              <a:t>2013/9/21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E9389-5423-4A11-B14A-F72CE45D6C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64E57-AE4F-4974-A4D1-6E74BCA5F60D}" type="datetimeFigureOut">
              <a:rPr lang="zh-CN" altLang="en-US"/>
              <a:pPr>
                <a:defRPr/>
              </a:pPr>
              <a:t>2013/9/21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D483A-4C76-4C4A-8ECE-4E7542AA5D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846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846730" name="Rectangle 10"/>
          <p:cNvSpPr>
            <a:spLocks noChangeArrowheads="1"/>
          </p:cNvSpPr>
          <p:nvPr/>
        </p:nvSpPr>
        <p:spPr bwMode="auto">
          <a:xfrm>
            <a:off x="395288" y="1412875"/>
            <a:ext cx="8353425" cy="71438"/>
          </a:xfrm>
          <a:prstGeom prst="rect">
            <a:avLst/>
          </a:prstGeom>
          <a:gradFill rotWithShape="1">
            <a:gsLst>
              <a:gs pos="0">
                <a:srgbClr val="006666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46735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buSzTx/>
              <a:defRPr sz="1400" b="0">
                <a:solidFill>
                  <a:schemeClr val="tx1"/>
                </a:solidFill>
                <a:effectLst/>
                <a:latin typeface="+mn-lt"/>
                <a:ea typeface="宋体" charset="-122"/>
              </a:defRPr>
            </a:lvl1pPr>
          </a:lstStyle>
          <a:p>
            <a:pPr>
              <a:defRPr/>
            </a:pPr>
            <a:r>
              <a:rPr lang="zh-CN" altLang="en-US" dirty="0"/>
              <a:t>Header </a:t>
            </a: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14</a:t>
            </a:r>
            <a:r>
              <a:rPr lang="zh-CN" altLang="en-US" dirty="0"/>
              <a:t>pt </a:t>
            </a:r>
            <a:r>
              <a:rPr lang="zh-CN" altLang="en-US" dirty="0" smtClean="0"/>
              <a:t>Bold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2846736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79838" y="6245225"/>
            <a:ext cx="18145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buClrTx/>
              <a:buSzTx/>
              <a:defRPr sz="1400" b="0">
                <a:solidFill>
                  <a:schemeClr val="tx1"/>
                </a:solidFill>
                <a:effectLst/>
                <a:latin typeface="+mn-lt"/>
                <a:ea typeface="宋体" charset="-122"/>
              </a:defRPr>
            </a:lvl1pPr>
          </a:lstStyle>
          <a:p>
            <a:pPr>
              <a:defRPr/>
            </a:pP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zh-CN" altLang="en-US" dirty="0" smtClean="0"/>
              <a:t>GroupName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  </a:t>
            </a:r>
            <a:r>
              <a:rPr lang="zh-CN" altLang="en-US" dirty="0"/>
              <a:t>K:</a:t>
            </a:r>
            <a:r>
              <a:rPr lang="zh-CN" altLang="en-US" dirty="0" smtClean="0"/>
              <a:t>\PowerPnt\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NewFolderName</a:t>
            </a:r>
            <a:r>
              <a:rPr lang="en-US" altLang="zh-CN" dirty="0" smtClean="0"/>
              <a:t>)</a:t>
            </a:r>
            <a:r>
              <a:rPr lang="zh-CN" altLang="en-US" dirty="0" smtClean="0"/>
              <a:t>\ </a:t>
            </a:r>
            <a:r>
              <a:rPr lang="en-US" altLang="zh-CN" dirty="0" smtClean="0"/>
              <a:t>(</a:t>
            </a:r>
            <a:r>
              <a:rPr lang="zh-CN" altLang="en-US" dirty="0" smtClean="0"/>
              <a:t>NewFileName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2846737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18275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SzTx/>
              <a:defRPr sz="1400" b="0">
                <a:solidFill>
                  <a:schemeClr val="tx1"/>
                </a:solidFill>
                <a:effectLst/>
                <a:latin typeface="+mn-lt"/>
                <a:ea typeface="宋体" charset="-122"/>
              </a:defRPr>
            </a:lvl1pPr>
          </a:lstStyle>
          <a:p>
            <a:pPr>
              <a:defRPr/>
            </a:pPr>
            <a:fld id="{7DE546A3-9929-4E91-8095-67C904A24E2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4104" name="Picture 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800225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64" r:id="rId1"/>
    <p:sldLayoutId id="2147484465" r:id="rId2"/>
    <p:sldLayoutId id="2147484446" r:id="rId3"/>
    <p:sldLayoutId id="2147484466" r:id="rId4"/>
    <p:sldLayoutId id="2147484447" r:id="rId5"/>
    <p:sldLayoutId id="2147484448" r:id="rId6"/>
    <p:sldLayoutId id="2147484449" r:id="rId7"/>
    <p:sldLayoutId id="2147484450" r:id="rId8"/>
    <p:sldLayoutId id="2147484451" r:id="rId9"/>
    <p:sldLayoutId id="2147484467" r:id="rId10"/>
    <p:sldLayoutId id="2147484468" r:id="rId11"/>
    <p:sldLayoutId id="2147484452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华文细黑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华文细黑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宋体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宋体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宋体" charset="-122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宋体" charset="-122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宋体" charset="-122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宋体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5123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1EC0299-E043-487C-984E-1151E08CDED7}" type="datetimeFigureOut">
              <a:rPr lang="zh-CN" altLang="en-US"/>
              <a:pPr>
                <a:defRPr/>
              </a:pPr>
              <a:t>2013/9/21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BC6859E-F1CE-4C33-857F-8DC69D50ADF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1" descr="43b11f7d2c3806c4eae6dff8fbe9300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5963" y="49213"/>
            <a:ext cx="2401887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12" descr="xin_10309040614414849685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8825" y="49213"/>
            <a:ext cx="2125663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49213"/>
            <a:ext cx="701675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53388" y="49213"/>
            <a:ext cx="942975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120652" y="2532076"/>
            <a:ext cx="8613830" cy="191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Introduction of National Wind and Solar Energy Storage and Transmission Demonstration Project</a:t>
            </a:r>
            <a:endParaRPr lang="zh-CN" altLang="en-US" sz="36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  <p:sp>
        <p:nvSpPr>
          <p:cNvPr id="8203" name="Text Box 3"/>
          <p:cNvSpPr txBox="1">
            <a:spLocks noChangeArrowheads="1"/>
          </p:cNvSpPr>
          <p:nvPr/>
        </p:nvSpPr>
        <p:spPr bwMode="auto">
          <a:xfrm>
            <a:off x="0" y="4578227"/>
            <a:ext cx="9144000" cy="1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endParaRPr lang="zh-CN" altLang="en-US" sz="32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en-US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Yao </a:t>
            </a:r>
            <a:r>
              <a:rPr lang="en-US" altLang="en-US" sz="2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Hongchun</a:t>
            </a:r>
            <a:endParaRPr lang="en-US" altLang="en-US" sz="2800" dirty="0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en-US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China </a:t>
            </a:r>
            <a:r>
              <a:rPr lang="en-US" altLang="en-US" sz="28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Electric Power Research Institute</a:t>
            </a:r>
            <a:endParaRPr lang="zh-CN" altLang="en-US" sz="280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5313" y="3114697"/>
            <a:ext cx="6699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AutoShape 47">
            <a:hlinkClick r:id="rId3" action="ppaction://hlinksldjump"/>
          </p:cNvPr>
          <p:cNvSpPr>
            <a:spLocks noChangeArrowheads="1"/>
          </p:cNvSpPr>
          <p:nvPr/>
        </p:nvSpPr>
        <p:spPr bwMode="gray">
          <a:xfrm>
            <a:off x="1446213" y="4043377"/>
            <a:ext cx="6000750" cy="481013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33CCCC">
                  <a:gamma/>
                  <a:shade val="73333"/>
                  <a:invGamma/>
                </a:srgbClr>
              </a:gs>
              <a:gs pos="50000">
                <a:srgbClr val="33CCCC"/>
              </a:gs>
              <a:gs pos="100000">
                <a:srgbClr val="33CCCC">
                  <a:gamma/>
                  <a:shade val="73333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lIns="91429" tIns="45715" rIns="91429" bIns="45715" anchor="ctr"/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2. Technical Scheme of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the Project</a:t>
            </a:r>
            <a:endParaRPr lang="zh-CN" altLang="en-US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5" name="AutoShape 47">
            <a:hlinkClick r:id="rId3" action="ppaction://hlinksldjump"/>
          </p:cNvPr>
          <p:cNvSpPr>
            <a:spLocks noChangeArrowheads="1"/>
          </p:cNvSpPr>
          <p:nvPr/>
        </p:nvSpPr>
        <p:spPr bwMode="gray">
          <a:xfrm>
            <a:off x="1439863" y="3006747"/>
            <a:ext cx="6000750" cy="481012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33CCCC">
                  <a:gamma/>
                  <a:shade val="73333"/>
                  <a:invGamma/>
                </a:srgbClr>
              </a:gs>
              <a:gs pos="50000">
                <a:srgbClr val="33CCCC"/>
              </a:gs>
              <a:gs pos="100000">
                <a:srgbClr val="33CCCC">
                  <a:gamma/>
                  <a:shade val="73333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lIns="91429" tIns="45715" rIns="91429" bIns="45715" anchor="ctr"/>
          <a:lstStyle/>
          <a:p>
            <a:r>
              <a:rPr lang="en-US" altLang="zh-CN" dirty="0" smtClean="0">
                <a:solidFill>
                  <a:srgbClr val="FF0000"/>
                </a:solidFill>
                <a:latin typeface="+mj-lt"/>
                <a:ea typeface="微软雅黑" pitchFamily="34" charset="-122"/>
              </a:rPr>
              <a:t>1. Project Overview</a:t>
            </a:r>
            <a:endParaRPr lang="zh-CN" altLang="en-US" dirty="0">
              <a:solidFill>
                <a:srgbClr val="FF0000"/>
              </a:solidFill>
              <a:latin typeface="+mj-lt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58775" y="1520825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4339" name="AutoShape 5"/>
          <p:cNvSpPr>
            <a:spLocks noChangeArrowheads="1"/>
          </p:cNvSpPr>
          <p:nvPr/>
        </p:nvSpPr>
        <p:spPr bwMode="gray">
          <a:xfrm>
            <a:off x="468313" y="1557338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gray">
          <a:xfrm>
            <a:off x="503238" y="1555750"/>
            <a:ext cx="817245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kumimoji="1" lang="en-US" altLang="zh-CN" sz="2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Prominent problems </a:t>
            </a:r>
            <a:r>
              <a:rPr kumimoji="1" lang="en-US" altLang="zh-CN" sz="2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in</a:t>
            </a:r>
            <a:r>
              <a:rPr kumimoji="1" lang="en-US" altLang="zh-CN" sz="2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 </a:t>
            </a:r>
            <a:r>
              <a:rPr kumimoji="1" lang="en-US" altLang="zh-CN" sz="2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new energy generation in China</a:t>
            </a:r>
            <a:endParaRPr kumimoji="1" lang="zh-CN" altLang="en-US" sz="20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4" name="圆角矩形 3"/>
          <p:cNvSpPr/>
          <p:nvPr/>
        </p:nvSpPr>
        <p:spPr bwMode="auto">
          <a:xfrm>
            <a:off x="412694" y="2644297"/>
            <a:ext cx="8344680" cy="695063"/>
          </a:xfrm>
          <a:prstGeom prst="roundRect">
            <a:avLst>
              <a:gd name="adj" fmla="val 10568"/>
            </a:avLst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 w="12700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txBody>
          <a:bodyPr wrap="none" anchor="ctr"/>
          <a:lstStyle/>
          <a:p>
            <a:pPr marL="0" lvl="2" defTabSz="912813" eaLnBrk="0" fontAlgn="auto" hangingPunct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>
                <a:tab pos="136525" algn="l"/>
              </a:tabLst>
              <a:defRPr/>
            </a:pPr>
            <a:endParaRPr lang="zh-CN" altLang="en-US" sz="1400" b="0" dirty="0">
              <a:solidFill>
                <a:schemeClr val="tx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4342" name="矩形 19"/>
          <p:cNvSpPr>
            <a:spLocks noChangeArrowheads="1"/>
          </p:cNvSpPr>
          <p:nvPr/>
        </p:nvSpPr>
        <p:spPr bwMode="auto">
          <a:xfrm>
            <a:off x="430349" y="2700209"/>
            <a:ext cx="8066087" cy="584775"/>
          </a:xfrm>
          <a:prstGeom prst="rect">
            <a:avLst/>
          </a:prstGeom>
          <a:noFill/>
          <a:ln w="2857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marL="0" lvl="1" eaLnBrk="0" hangingPunct="0">
              <a:spcBef>
                <a:spcPts val="0"/>
              </a:spcBef>
              <a:defRPr/>
            </a:pP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We need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to improve power generation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characteristics as the new energy sources are currently 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random, volatile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and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intermittent.</a:t>
            </a:r>
            <a:endParaRPr lang="en-US" altLang="zh-CN" sz="1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微软雅黑" pitchFamily="34" charset="-122"/>
            </a:endParaRPr>
          </a:p>
        </p:txBody>
      </p:sp>
      <p:sp>
        <p:nvSpPr>
          <p:cNvPr id="2" name="圆角矩形 3"/>
          <p:cNvSpPr/>
          <p:nvPr/>
        </p:nvSpPr>
        <p:spPr bwMode="auto">
          <a:xfrm>
            <a:off x="412694" y="3694507"/>
            <a:ext cx="8344680" cy="703730"/>
          </a:xfrm>
          <a:prstGeom prst="roundRect">
            <a:avLst>
              <a:gd name="adj" fmla="val 10568"/>
            </a:avLst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 w="12700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txBody>
          <a:bodyPr wrap="none" anchor="ctr"/>
          <a:lstStyle/>
          <a:p>
            <a:pPr marL="0" lvl="2" defTabSz="912813" eaLnBrk="0" fontAlgn="auto" hangingPunct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>
                <a:tab pos="136525" algn="l"/>
              </a:tabLst>
              <a:defRPr/>
            </a:pPr>
            <a:endParaRPr lang="zh-CN" altLang="en-US" sz="1400" b="0" dirty="0">
              <a:solidFill>
                <a:schemeClr val="tx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4344" name="矩形 19"/>
          <p:cNvSpPr>
            <a:spLocks noChangeArrowheads="1"/>
          </p:cNvSpPr>
          <p:nvPr/>
        </p:nvSpPr>
        <p:spPr bwMode="auto">
          <a:xfrm>
            <a:off x="430349" y="3744325"/>
            <a:ext cx="8066087" cy="584775"/>
          </a:xfrm>
          <a:prstGeom prst="rect">
            <a:avLst/>
          </a:prstGeom>
          <a:noFill/>
          <a:ln w="2857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marL="0" lvl="1" indent="20638" eaLnBrk="0" hangingPunct="0">
              <a:spcBef>
                <a:spcPts val="0"/>
              </a:spcBef>
              <a:defRPr/>
            </a:pP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We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need to improve grid source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coordination as it’s now difficult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to  do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effective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forecast, dispatch and control.</a:t>
            </a:r>
            <a:endParaRPr lang="en-US" altLang="zh-CN" sz="1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微软雅黑" pitchFamily="34" charset="-122"/>
            </a:endParaRPr>
          </a:p>
        </p:txBody>
      </p:sp>
      <p:sp>
        <p:nvSpPr>
          <p:cNvPr id="3" name="圆角矩形 3"/>
          <p:cNvSpPr/>
          <p:nvPr/>
        </p:nvSpPr>
        <p:spPr bwMode="auto">
          <a:xfrm>
            <a:off x="412694" y="4735026"/>
            <a:ext cx="8344680" cy="693747"/>
          </a:xfrm>
          <a:prstGeom prst="roundRect">
            <a:avLst>
              <a:gd name="adj" fmla="val 10568"/>
            </a:avLst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 w="12700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txBody>
          <a:bodyPr wrap="none" anchor="ctr"/>
          <a:lstStyle/>
          <a:p>
            <a:pPr marL="0" lvl="2" defTabSz="912813" eaLnBrk="0" fontAlgn="auto" hangingPunct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>
                <a:tab pos="136525" algn="l"/>
              </a:tabLst>
              <a:defRPr/>
            </a:pPr>
            <a:endParaRPr lang="zh-CN" altLang="en-US" sz="1400" b="0" dirty="0">
              <a:solidFill>
                <a:schemeClr val="tx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4346" name="矩形 19"/>
          <p:cNvSpPr>
            <a:spLocks noChangeArrowheads="1"/>
          </p:cNvSpPr>
          <p:nvPr/>
        </p:nvSpPr>
        <p:spPr bwMode="auto">
          <a:xfrm>
            <a:off x="431540" y="4760228"/>
            <a:ext cx="8066087" cy="584775"/>
          </a:xfrm>
          <a:prstGeom prst="rect">
            <a:avLst/>
          </a:prstGeom>
          <a:noFill/>
          <a:ln w="2857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marL="0" lvl="1" defTabSz="912813" eaLnBrk="0" hangingPunct="0"/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The resources have distinct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geographical 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features with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reverse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distribution against the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demand, which calls for effective allocation of </a:t>
            </a:r>
            <a:r>
              <a:rPr lang="en-US" altLang="zh-CN" sz="1600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itchFamily="34" charset="-122"/>
              </a:rPr>
              <a:t>the resources.</a:t>
            </a:r>
            <a:endParaRPr kumimoji="1" lang="zh-CN" altLang="en-US" dirty="0">
              <a:solidFill>
                <a:schemeClr val="accent2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914400" y="0"/>
            <a:ext cx="82296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n-US" altLang="zh-CN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         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Project Overview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58775" y="1520825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13667" name="AutoShape 5"/>
          <p:cNvSpPr>
            <a:spLocks noChangeArrowheads="1"/>
          </p:cNvSpPr>
          <p:nvPr/>
        </p:nvSpPr>
        <p:spPr bwMode="gray">
          <a:xfrm>
            <a:off x="468313" y="1557338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 dirty="0">
              <a:latin typeface="+mj-lt"/>
              <a:ea typeface="微软雅黑" pitchFamily="34" charset="-122"/>
            </a:endParaRPr>
          </a:p>
        </p:txBody>
      </p:sp>
      <p:sp>
        <p:nvSpPr>
          <p:cNvPr id="113668" name="Text Box 7"/>
          <p:cNvSpPr txBox="1">
            <a:spLocks noChangeArrowheads="1"/>
          </p:cNvSpPr>
          <p:nvPr/>
        </p:nvSpPr>
        <p:spPr bwMode="gray">
          <a:xfrm>
            <a:off x="503238" y="1555750"/>
            <a:ext cx="81724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kumimoji="1" lang="en-US" altLang="zh-CN" sz="2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Overview of the Demonstration </a:t>
            </a:r>
            <a:r>
              <a:rPr kumimoji="1" lang="en-US" altLang="zh-CN" sz="2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Project</a:t>
            </a:r>
            <a:endParaRPr kumimoji="1" lang="zh-CN" altLang="en-US" sz="20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121282" name="Rectangle 2"/>
          <p:cNvSpPr>
            <a:spLocks noChangeArrowheads="1"/>
          </p:cNvSpPr>
          <p:nvPr/>
        </p:nvSpPr>
        <p:spPr bwMode="auto">
          <a:xfrm>
            <a:off x="943280" y="0"/>
            <a:ext cx="8200720" cy="944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n-US" altLang="zh-CN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          </a:t>
            </a:r>
            <a:endParaRPr lang="en-US" altLang="zh-CN" sz="2800" dirty="0" smtClean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  <a:p>
            <a:pPr algn="r"/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Project </a:t>
            </a:r>
            <a:r>
              <a:rPr lang="en-US" altLang="zh-CN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Overview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  <a:p>
            <a:pPr algn="r"/>
            <a:endParaRPr lang="zh-CN" altLang="en-US" sz="36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  <p:sp>
        <p:nvSpPr>
          <p:cNvPr id="4" name="圆角矩形 3"/>
          <p:cNvSpPr/>
          <p:nvPr/>
        </p:nvSpPr>
        <p:spPr bwMode="auto">
          <a:xfrm>
            <a:off x="468313" y="2222349"/>
            <a:ext cx="8382092" cy="2142755"/>
          </a:xfrm>
          <a:prstGeom prst="roundRect">
            <a:avLst>
              <a:gd name="adj" fmla="val 10568"/>
            </a:avLst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 w="12700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txBody>
          <a:bodyPr wrap="none" anchor="ctr"/>
          <a:lstStyle/>
          <a:p>
            <a:pPr marL="0" lvl="2" defTabSz="912813" eaLnBrk="0" fontAlgn="auto" hangingPunct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>
                <a:tab pos="136525" algn="l"/>
              </a:tabLst>
              <a:defRPr/>
            </a:pPr>
            <a:endParaRPr lang="zh-CN" altLang="en-US" sz="1400" b="0" dirty="0">
              <a:solidFill>
                <a:schemeClr val="tx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13671" name="矩形 19"/>
          <p:cNvSpPr>
            <a:spLocks noChangeArrowheads="1"/>
          </p:cNvSpPr>
          <p:nvPr/>
        </p:nvSpPr>
        <p:spPr bwMode="auto">
          <a:xfrm>
            <a:off x="576263" y="2204864"/>
            <a:ext cx="8064500" cy="1902059"/>
          </a:xfrm>
          <a:prstGeom prst="rect">
            <a:avLst/>
          </a:prstGeom>
          <a:noFill/>
          <a:ln w="28575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just" defTabSz="912813">
              <a:lnSpc>
                <a:spcPct val="120000"/>
              </a:lnSpc>
              <a:buFont typeface="Wingdings" pitchFamily="2" charset="2"/>
              <a:buChar char="Ø"/>
            </a:pPr>
            <a:r>
              <a:rPr kumimoji="1" lang="en-US" altLang="en-US" sz="1400" b="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National Wind and Solar Energy Storage and Transmission  Demonstration Project is located in </a:t>
            </a:r>
            <a:r>
              <a:rPr kumimoji="1" lang="en-US" altLang="en-US" sz="1400" b="0" dirty="0" err="1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Bashang</a:t>
            </a:r>
            <a:r>
              <a:rPr kumimoji="1" lang="en-US" altLang="en-US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</a:t>
            </a:r>
            <a:r>
              <a:rPr kumimoji="1" lang="en-US" altLang="en-US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area within the territory of</a:t>
            </a:r>
            <a:r>
              <a:rPr kumimoji="1" lang="en-US" altLang="en-US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</a:t>
            </a:r>
            <a:r>
              <a:rPr kumimoji="1" lang="en-US" altLang="en-US" sz="1400" b="0" dirty="0" err="1">
                <a:solidFill>
                  <a:schemeClr val="accent2"/>
                </a:solidFill>
                <a:latin typeface="+mj-lt"/>
                <a:ea typeface="微软雅黑" pitchFamily="34" charset="-122"/>
              </a:rPr>
              <a:t>Zhangbei</a:t>
            </a:r>
            <a:r>
              <a:rPr kumimoji="1" lang="en-US" altLang="en-US" sz="1400" b="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County </a:t>
            </a:r>
            <a:r>
              <a:rPr kumimoji="1" lang="en-US" altLang="zh-CN" sz="1400" b="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and </a:t>
            </a:r>
            <a:r>
              <a:rPr kumimoji="1" lang="en-US" altLang="zh-CN" sz="1400" b="0" dirty="0" err="1">
                <a:solidFill>
                  <a:schemeClr val="accent2"/>
                </a:solidFill>
                <a:latin typeface="+mj-lt"/>
                <a:ea typeface="微软雅黑" pitchFamily="34" charset="-122"/>
              </a:rPr>
              <a:t>Shangyi</a:t>
            </a:r>
            <a:r>
              <a:rPr kumimoji="1" lang="en-US" altLang="zh-CN" sz="1400" b="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County,</a:t>
            </a:r>
            <a:r>
              <a:rPr kumimoji="1" lang="zh-CN" altLang="en-US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</a:t>
            </a:r>
            <a:r>
              <a:rPr kumimoji="1" lang="en-US" altLang="zh-CN" sz="1400" b="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Zhangjiakou, </a:t>
            </a:r>
            <a:r>
              <a:rPr kumimoji="1" lang="en-US" altLang="zh-CN" sz="1400" b="0" dirty="0" err="1">
                <a:solidFill>
                  <a:schemeClr val="accent2"/>
                </a:solidFill>
                <a:latin typeface="+mj-lt"/>
                <a:ea typeface="微软雅黑" pitchFamily="34" charset="-122"/>
              </a:rPr>
              <a:t>Hebei</a:t>
            </a:r>
            <a:r>
              <a:rPr kumimoji="1" lang="en-US" altLang="zh-CN" sz="1400" b="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Province.</a:t>
            </a:r>
            <a:r>
              <a:rPr kumimoji="1" lang="zh-CN" altLang="en-US" sz="1400" b="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</a:t>
            </a:r>
            <a:r>
              <a:rPr kumimoji="1" lang="en-US" altLang="zh-CN" sz="1400" b="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It’s 20km</a:t>
            </a:r>
            <a:r>
              <a:rPr kumimoji="1" lang="zh-CN" altLang="en-US" sz="1400" b="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from </a:t>
            </a:r>
            <a:r>
              <a:rPr kumimoji="1" lang="en-US" altLang="zh-CN" sz="1400" b="0" dirty="0" err="1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Zhangbei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County, about 50km from Zhangjiakou and around 200km</a:t>
            </a:r>
            <a:r>
              <a:rPr kumimoji="1" lang="zh-CN" altLang="en-US" sz="1400" b="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from Beijing.</a:t>
            </a:r>
          </a:p>
          <a:p>
            <a:pPr algn="just" defTabSz="912813">
              <a:lnSpc>
                <a:spcPct val="120000"/>
              </a:lnSpc>
              <a:buFont typeface="Wingdings" pitchFamily="2" charset="2"/>
              <a:buChar char="Ø"/>
            </a:pP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Planned  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total capacity: 500MW for wind power generation,100MW for PV power generation</a:t>
            </a:r>
            <a:r>
              <a:rPr kumimoji="1" lang="zh-CN" altLang="en-US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，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70</a:t>
            </a:r>
            <a:r>
              <a:rPr kumimoji="1" lang="zh-CN" altLang="en-US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～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110MW</a:t>
            </a:r>
            <a:r>
              <a:rPr kumimoji="1" lang="zh-CN" altLang="en-US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for energy storage system. 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For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Phase 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I, the proposed total 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capacity 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for wind 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power generation is 100MW, 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PV 40MW 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and 20MW</a:t>
            </a:r>
            <a:r>
              <a:rPr kumimoji="1" lang="zh-CN" altLang="en-US" sz="1400" b="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</a:t>
            </a:r>
            <a:r>
              <a:rPr kumimoji="1" lang="en-US" altLang="zh-CN" sz="1400" b="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for energy storage system.</a:t>
            </a:r>
            <a:endParaRPr kumimoji="1" lang="zh-CN" altLang="en-US" sz="1400" b="0" dirty="0" smtClean="0">
              <a:solidFill>
                <a:schemeClr val="accent2"/>
              </a:solidFill>
              <a:latin typeface="+mj-lt"/>
              <a:ea typeface="微软雅黑" pitchFamily="34" charset="-122"/>
            </a:endParaRPr>
          </a:p>
        </p:txBody>
      </p:sp>
      <p:grpSp>
        <p:nvGrpSpPr>
          <p:cNvPr id="8" name="Group 13"/>
          <p:cNvGrpSpPr>
            <a:grpSpLocks/>
          </p:cNvGrpSpPr>
          <p:nvPr/>
        </p:nvGrpSpPr>
        <p:grpSpPr bwMode="auto">
          <a:xfrm>
            <a:off x="577853" y="4528486"/>
            <a:ext cx="3728247" cy="2267610"/>
            <a:chOff x="295" y="1162"/>
            <a:chExt cx="5465" cy="3085"/>
          </a:xfrm>
        </p:grpSpPr>
        <p:pic>
          <p:nvPicPr>
            <p:cNvPr id="9" name="Picture 2" descr="太阳能资源分布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5" y="1162"/>
              <a:ext cx="5465" cy="3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Line 4"/>
            <p:cNvSpPr>
              <a:spLocks noChangeShapeType="1"/>
            </p:cNvSpPr>
            <p:nvPr/>
          </p:nvSpPr>
          <p:spPr bwMode="auto">
            <a:xfrm>
              <a:off x="3902" y="2349"/>
              <a:ext cx="460" cy="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3955" y="2498"/>
              <a:ext cx="1660" cy="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800" dirty="0" err="1" smtClean="0">
                  <a:solidFill>
                    <a:schemeClr val="tx1"/>
                  </a:solidFill>
                  <a:latin typeface="+mj-lt"/>
                  <a:ea typeface="微软雅黑" pitchFamily="34" charset="-122"/>
                </a:rPr>
                <a:t>Zhangbei</a:t>
              </a:r>
              <a:r>
                <a:rPr lang="en-US" altLang="zh-CN" sz="800" dirty="0" smtClean="0">
                  <a:solidFill>
                    <a:schemeClr val="tx1"/>
                  </a:solidFill>
                  <a:latin typeface="+mj-lt"/>
                  <a:ea typeface="微软雅黑" pitchFamily="34" charset="-122"/>
                </a:rPr>
                <a:t>: </a:t>
              </a:r>
              <a:r>
                <a:rPr lang="en-US" altLang="en-US" sz="800" dirty="0" smtClean="0">
                  <a:solidFill>
                    <a:schemeClr val="tx1"/>
                  </a:solidFill>
                  <a:latin typeface="+mj-lt"/>
                  <a:ea typeface="微软雅黑" pitchFamily="34" charset="-122"/>
                </a:rPr>
                <a:t>3000 annual illumination hours</a:t>
              </a:r>
              <a:endParaRPr lang="en-US" sz="800" dirty="0">
                <a:solidFill>
                  <a:schemeClr val="tx1"/>
                </a:solidFill>
                <a:latin typeface="+mj-lt"/>
                <a:ea typeface="微软雅黑" pitchFamily="34" charset="-122"/>
              </a:endParaRPr>
            </a:p>
          </p:txBody>
        </p:sp>
      </p:grpSp>
      <p:grpSp>
        <p:nvGrpSpPr>
          <p:cNvPr id="18" name="Group 3"/>
          <p:cNvGrpSpPr>
            <a:grpSpLocks/>
          </p:cNvGrpSpPr>
          <p:nvPr/>
        </p:nvGrpSpPr>
        <p:grpSpPr bwMode="auto">
          <a:xfrm>
            <a:off x="4754565" y="4524390"/>
            <a:ext cx="3756269" cy="2244720"/>
            <a:chOff x="0" y="799"/>
            <a:chExt cx="5753" cy="3521"/>
          </a:xfrm>
        </p:grpSpPr>
        <p:pic>
          <p:nvPicPr>
            <p:cNvPr id="19" name="图片 1" descr="中国有效风功率密度分布图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799"/>
              <a:ext cx="5753" cy="3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Line 4"/>
            <p:cNvSpPr>
              <a:spLocks noChangeShapeType="1"/>
            </p:cNvSpPr>
            <p:nvPr/>
          </p:nvSpPr>
          <p:spPr bwMode="auto">
            <a:xfrm>
              <a:off x="4029" y="2058"/>
              <a:ext cx="389" cy="4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21" name="Text Box 5"/>
            <p:cNvSpPr txBox="1">
              <a:spLocks noChangeArrowheads="1"/>
            </p:cNvSpPr>
            <p:nvPr/>
          </p:nvSpPr>
          <p:spPr bwMode="auto">
            <a:xfrm>
              <a:off x="4362" y="2174"/>
              <a:ext cx="1337" cy="1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800" dirty="0" err="1" smtClean="0">
                  <a:solidFill>
                    <a:srgbClr val="FF0000"/>
                  </a:solidFill>
                  <a:latin typeface="+mj-lt"/>
                  <a:ea typeface="微软雅黑" pitchFamily="34" charset="-122"/>
                </a:rPr>
                <a:t>Zhangbei</a:t>
              </a:r>
              <a:r>
                <a:rPr lang="en-US" altLang="zh-CN" sz="800" dirty="0" smtClean="0">
                  <a:solidFill>
                    <a:srgbClr val="FF0000"/>
                  </a:solidFill>
                  <a:latin typeface="+mj-lt"/>
                  <a:ea typeface="微软雅黑" pitchFamily="34" charset="-122"/>
                </a:rPr>
                <a:t>:</a:t>
              </a:r>
              <a:r>
                <a:rPr lang="en-US" altLang="en-US" sz="800" dirty="0" smtClean="0">
                  <a:solidFill>
                    <a:srgbClr val="FF0000"/>
                  </a:solidFill>
                  <a:latin typeface="+mj-lt"/>
                  <a:ea typeface="微软雅黑" pitchFamily="34" charset="-122"/>
                </a:rPr>
                <a:t> </a:t>
              </a:r>
              <a:r>
                <a:rPr lang="en-US" altLang="en-US" sz="800" dirty="0" smtClean="0">
                  <a:solidFill>
                    <a:srgbClr val="FF0000"/>
                  </a:solidFill>
                  <a:latin typeface="+mj-lt"/>
                  <a:ea typeface="微软雅黑" pitchFamily="34" charset="-122"/>
                </a:rPr>
                <a:t> </a:t>
              </a:r>
              <a:r>
                <a:rPr lang="en-US" altLang="en-US" sz="800" dirty="0" smtClean="0">
                  <a:solidFill>
                    <a:srgbClr val="FF0000"/>
                  </a:solidFill>
                  <a:latin typeface="+mj-lt"/>
                  <a:ea typeface="微软雅黑" pitchFamily="34" charset="-122"/>
                </a:rPr>
                <a:t>70m high </a:t>
              </a:r>
              <a:r>
                <a:rPr lang="en-US" altLang="en-US" sz="800" dirty="0" smtClean="0">
                  <a:solidFill>
                    <a:srgbClr val="FF0000"/>
                  </a:solidFill>
                  <a:latin typeface="+mj-lt"/>
                  <a:ea typeface="微软雅黑" pitchFamily="34" charset="-122"/>
                </a:rPr>
                <a:t> </a:t>
              </a:r>
              <a:r>
                <a:rPr lang="en-US" altLang="en-US" sz="800" dirty="0" smtClean="0">
                  <a:solidFill>
                    <a:srgbClr val="FF0000"/>
                  </a:solidFill>
                  <a:latin typeface="+mj-lt"/>
                  <a:ea typeface="微软雅黑" pitchFamily="34" charset="-122"/>
                </a:rPr>
                <a:t>mean annual  wind velocity </a:t>
              </a:r>
              <a:r>
                <a:rPr lang="en-US" altLang="zh-CN" sz="800" dirty="0" smtClean="0">
                  <a:solidFill>
                    <a:srgbClr val="FF0000"/>
                  </a:solidFill>
                  <a:latin typeface="+mj-lt"/>
                  <a:ea typeface="微软雅黑" pitchFamily="34" charset="-122"/>
                </a:rPr>
                <a:t>6.4-8m/s, 200-450</a:t>
              </a:r>
              <a:r>
                <a:rPr lang="en-US" altLang="en-US" sz="800" dirty="0" smtClean="0">
                  <a:solidFill>
                    <a:srgbClr val="FF0000"/>
                  </a:solidFill>
                  <a:latin typeface="+mj-lt"/>
                  <a:ea typeface="微软雅黑" pitchFamily="34" charset="-122"/>
                </a:rPr>
                <a:t>W/m</a:t>
              </a:r>
              <a:r>
                <a:rPr lang="en-US" altLang="en-US" sz="800" baseline="30000" dirty="0" smtClean="0">
                  <a:solidFill>
                    <a:srgbClr val="FF0000"/>
                  </a:solidFill>
                  <a:latin typeface="+mj-lt"/>
                  <a:ea typeface="微软雅黑" pitchFamily="34" charset="-122"/>
                </a:rPr>
                <a:t>2</a:t>
              </a:r>
              <a:endParaRPr lang="en-US" altLang="en-US" sz="800" baseline="30000" dirty="0">
                <a:solidFill>
                  <a:srgbClr val="FF0000"/>
                </a:solidFill>
                <a:latin typeface="+mj-lt"/>
                <a:ea typeface="微软雅黑" pitchFamily="34" charset="-122"/>
              </a:endParaRPr>
            </a:p>
          </p:txBody>
        </p:sp>
      </p:grp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647564" y="4617132"/>
            <a:ext cx="2268252" cy="1800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600" dirty="0" smtClean="0">
                <a:solidFill>
                  <a:schemeClr val="tx1"/>
                </a:solidFill>
                <a:latin typeface="+mj-lt"/>
                <a:ea typeface="微软雅黑" pitchFamily="34" charset="-122"/>
              </a:rPr>
              <a:t>Solar resources distribution diagram (</a:t>
            </a:r>
            <a:r>
              <a:rPr lang="en-US" altLang="zh-CN" sz="600" dirty="0" smtClean="0">
                <a:solidFill>
                  <a:schemeClr val="tx1"/>
                </a:solidFill>
                <a:latin typeface="+mj-lt"/>
                <a:ea typeface="微软雅黑" pitchFamily="34" charset="-122"/>
              </a:rPr>
              <a:t>MJ/m</a:t>
            </a:r>
            <a:r>
              <a:rPr lang="en-US" altLang="zh-CN" sz="600" baseline="30000" dirty="0" smtClean="0">
                <a:solidFill>
                  <a:schemeClr val="tx1"/>
                </a:solidFill>
                <a:latin typeface="+mj-lt"/>
                <a:ea typeface="微软雅黑" pitchFamily="34" charset="-122"/>
              </a:rPr>
              <a:t>2 </a:t>
            </a:r>
            <a:r>
              <a:rPr lang="en-US" altLang="zh-CN" sz="600" baseline="30000" dirty="0" smtClean="0">
                <a:solidFill>
                  <a:schemeClr val="tx1"/>
                </a:solidFill>
                <a:latin typeface="+mj-lt"/>
                <a:ea typeface="微软雅黑" pitchFamily="34" charset="-122"/>
              </a:rPr>
              <a:t>● </a:t>
            </a:r>
            <a:r>
              <a:rPr lang="en-US" altLang="zh-CN" sz="600" dirty="0" smtClean="0">
                <a:solidFill>
                  <a:schemeClr val="tx1"/>
                </a:solidFill>
                <a:latin typeface="+mj-lt"/>
                <a:ea typeface="微软雅黑" pitchFamily="34" charset="-122"/>
              </a:rPr>
              <a:t>year)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58775" y="1520825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63843" name="AutoShape 5"/>
          <p:cNvSpPr>
            <a:spLocks noChangeArrowheads="1"/>
          </p:cNvSpPr>
          <p:nvPr/>
        </p:nvSpPr>
        <p:spPr bwMode="gray">
          <a:xfrm>
            <a:off x="468313" y="1557338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63844" name="Text Box 7"/>
          <p:cNvSpPr txBox="1">
            <a:spLocks noChangeArrowheads="1"/>
          </p:cNvSpPr>
          <p:nvPr/>
        </p:nvSpPr>
        <p:spPr bwMode="gray">
          <a:xfrm>
            <a:off x="503238" y="1555750"/>
            <a:ext cx="817245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kumimoji="1" lang="en-US" altLang="zh-CN" sz="16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W</a:t>
            </a:r>
            <a:r>
              <a:rPr kumimoji="1" lang="en-US" altLang="zh-CN" sz="16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ind-PV complementarities and </a:t>
            </a:r>
            <a:r>
              <a:rPr kumimoji="1" lang="en-US" altLang="zh-CN" sz="16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energy storage </a:t>
            </a:r>
            <a:r>
              <a:rPr kumimoji="1" lang="en-US" altLang="zh-CN" sz="16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analysis</a:t>
            </a:r>
            <a:endParaRPr kumimoji="1" lang="zh-CN" altLang="en-US" sz="16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4" name="圆角矩形 3"/>
          <p:cNvSpPr/>
          <p:nvPr/>
        </p:nvSpPr>
        <p:spPr bwMode="auto">
          <a:xfrm>
            <a:off x="412694" y="2546741"/>
            <a:ext cx="8344680" cy="974315"/>
          </a:xfrm>
          <a:prstGeom prst="roundRect">
            <a:avLst>
              <a:gd name="adj" fmla="val 10568"/>
            </a:avLst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 w="12700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txBody>
          <a:bodyPr wrap="none" anchor="ctr"/>
          <a:lstStyle/>
          <a:p>
            <a:pPr marL="0" lvl="2" defTabSz="912813" eaLnBrk="0" fontAlgn="auto" hangingPunct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>
                <a:tab pos="136525" algn="l"/>
              </a:tabLst>
              <a:defRPr/>
            </a:pPr>
            <a:endParaRPr lang="zh-CN" altLang="en-US" sz="1400" b="0" dirty="0">
              <a:solidFill>
                <a:schemeClr val="tx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63872" name="矩形 19"/>
          <p:cNvSpPr>
            <a:spLocks noChangeArrowheads="1"/>
          </p:cNvSpPr>
          <p:nvPr/>
        </p:nvSpPr>
        <p:spPr bwMode="auto">
          <a:xfrm>
            <a:off x="431800" y="2592394"/>
            <a:ext cx="8388350" cy="803297"/>
          </a:xfrm>
          <a:prstGeom prst="rect">
            <a:avLst/>
          </a:prstGeom>
          <a:noFill/>
          <a:ln w="2857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defTabSz="912813" eaLnBrk="0" hangingPunct="0">
              <a:lnSpc>
                <a:spcPct val="110000"/>
              </a:lnSpc>
            </a:pP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An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analysis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on wind &amp;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PV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resources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in </a:t>
            </a:r>
            <a:r>
              <a:rPr lang="en-US" altLang="zh-CN" sz="1400" dirty="0" err="1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Zhangbei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area tells us that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when wind to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PV ratio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ranges 10:0~10:10,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the combined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output fluctuates between 30</a:t>
            </a:r>
            <a:r>
              <a:rPr lang="en-US" altLang="zh-CN" sz="140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%</a:t>
            </a:r>
            <a:r>
              <a:rPr lang="zh-CN" altLang="en-US" sz="140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－</a:t>
            </a:r>
            <a:r>
              <a:rPr lang="en-US" altLang="zh-CN" sz="140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12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%.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Therefore,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to improve the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wind-PV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complementary  properties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can help to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overcome output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fluctuation.</a:t>
            </a:r>
            <a:r>
              <a:rPr lang="zh-CN" altLang="en-US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</a:t>
            </a:r>
            <a:endParaRPr lang="en-US" altLang="zh-CN" sz="1400" dirty="0">
              <a:solidFill>
                <a:schemeClr val="accent2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2" name="圆角矩形 11"/>
          <p:cNvSpPr/>
          <p:nvPr/>
        </p:nvSpPr>
        <p:spPr bwMode="auto">
          <a:xfrm>
            <a:off x="412694" y="3829327"/>
            <a:ext cx="8344680" cy="1060193"/>
          </a:xfrm>
          <a:prstGeom prst="roundRect">
            <a:avLst>
              <a:gd name="adj" fmla="val 10568"/>
            </a:avLst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 w="12700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txBody>
          <a:bodyPr wrap="none" anchor="ctr"/>
          <a:lstStyle/>
          <a:p>
            <a:pPr marL="0" lvl="2" defTabSz="912813" eaLnBrk="0" fontAlgn="auto" hangingPunct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>
                <a:tab pos="136525" algn="l"/>
              </a:tabLst>
              <a:defRPr/>
            </a:pPr>
            <a:endParaRPr lang="zh-CN" altLang="en-US" sz="1400" b="0" dirty="0">
              <a:solidFill>
                <a:schemeClr val="tx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3" name="矩形 19"/>
          <p:cNvSpPr>
            <a:spLocks noChangeArrowheads="1"/>
          </p:cNvSpPr>
          <p:nvPr/>
        </p:nvSpPr>
        <p:spPr bwMode="auto">
          <a:xfrm>
            <a:off x="431800" y="3861048"/>
            <a:ext cx="8388350" cy="1040285"/>
          </a:xfrm>
          <a:prstGeom prst="rect">
            <a:avLst/>
          </a:prstGeom>
          <a:noFill/>
          <a:ln w="28575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defTabSz="912813" eaLnBrk="0" hangingPunct="0">
              <a:lnSpc>
                <a:spcPct val="110000"/>
              </a:lnSpc>
            </a:pP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Research indicates that the smaller 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the wind </a:t>
            </a:r>
            <a:r>
              <a:rPr lang="en-US" altLang="zh-CN" sz="140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to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PV ratio is,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the more significant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the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energy storage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stabilization can be;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when energy storage capacity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is 20-40MW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,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the efficiency to stabilize fluctuation reaches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the maximum; if energy </a:t>
            </a:r>
            <a:r>
              <a:rPr lang="en-US" altLang="zh-CN" sz="1400" dirty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storage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capacity ranges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60-80MW, the stabilizing effect is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optimum.</a:t>
            </a:r>
            <a:endParaRPr lang="en-US" altLang="zh-CN" sz="1400" dirty="0">
              <a:solidFill>
                <a:schemeClr val="accent2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914400" y="0"/>
            <a:ext cx="822960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n-US" altLang="zh-CN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         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Project Overview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utoShape 6"/>
          <p:cNvSpPr>
            <a:spLocks noChangeArrowheads="1"/>
          </p:cNvSpPr>
          <p:nvPr/>
        </p:nvSpPr>
        <p:spPr bwMode="blackWhite">
          <a:xfrm>
            <a:off x="5651500" y="2312988"/>
            <a:ext cx="1368425" cy="4213225"/>
          </a:xfrm>
          <a:prstGeom prst="roundRect">
            <a:avLst>
              <a:gd name="adj" fmla="val 9106"/>
            </a:avLst>
          </a:prstGeom>
          <a:solidFill>
            <a:srgbClr val="CCFFCC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CN" altLang="en-US" sz="1800">
              <a:solidFill>
                <a:srgbClr val="FF3300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ltGray">
          <a:xfrm>
            <a:off x="4356100" y="4724400"/>
            <a:ext cx="1439863" cy="252413"/>
          </a:xfrm>
          <a:prstGeom prst="rightArrow">
            <a:avLst>
              <a:gd name="adj1" fmla="val 19500"/>
              <a:gd name="adj2" fmla="val 146915"/>
            </a:avLst>
          </a:pr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sz="1800">
              <a:latin typeface="+mj-lt"/>
              <a:ea typeface="微软雅黑" pitchFamily="34" charset="-122"/>
            </a:endParaRPr>
          </a:p>
        </p:txBody>
      </p:sp>
      <p:sp>
        <p:nvSpPr>
          <p:cNvPr id="32" name="AutoShape 4"/>
          <p:cNvSpPr>
            <a:spLocks noChangeArrowheads="1"/>
          </p:cNvSpPr>
          <p:nvPr/>
        </p:nvSpPr>
        <p:spPr bwMode="blackWhite">
          <a:xfrm>
            <a:off x="3167063" y="3824288"/>
            <a:ext cx="1368425" cy="13335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大容量</a:t>
            </a:r>
          </a:p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储能系统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59532" y="1557040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62819" name="AutoShape 5"/>
          <p:cNvSpPr>
            <a:spLocks noChangeArrowheads="1"/>
          </p:cNvSpPr>
          <p:nvPr/>
        </p:nvSpPr>
        <p:spPr bwMode="gray">
          <a:xfrm>
            <a:off x="468313" y="1557338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62820" name="Text Box 7"/>
          <p:cNvSpPr txBox="1">
            <a:spLocks noChangeArrowheads="1"/>
          </p:cNvSpPr>
          <p:nvPr/>
        </p:nvSpPr>
        <p:spPr bwMode="gray">
          <a:xfrm>
            <a:off x="503238" y="1555750"/>
            <a:ext cx="81724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kumimoji="1" lang="en-US" altLang="zh-CN" sz="2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Technical path of </a:t>
            </a:r>
            <a:r>
              <a:rPr kumimoji="1" lang="en-US" altLang="zh-CN" sz="2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the demonstration project</a:t>
            </a:r>
            <a:endParaRPr kumimoji="1" lang="zh-CN" altLang="en-US" sz="20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31" name="AutoShape 3"/>
          <p:cNvSpPr>
            <a:spLocks noChangeArrowheads="1"/>
          </p:cNvSpPr>
          <p:nvPr/>
        </p:nvSpPr>
        <p:spPr bwMode="ltGray">
          <a:xfrm>
            <a:off x="1292225" y="5337175"/>
            <a:ext cx="1906588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88426" name="Text Box 10"/>
          <p:cNvSpPr txBox="1">
            <a:spLocks noChangeArrowheads="1"/>
          </p:cNvSpPr>
          <p:nvPr/>
        </p:nvSpPr>
        <p:spPr bwMode="auto">
          <a:xfrm>
            <a:off x="2094021" y="5535613"/>
            <a:ext cx="9300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solidFill>
                  <a:srgbClr val="3333FF"/>
                </a:solidFill>
                <a:latin typeface="+mj-lt"/>
                <a:ea typeface="微软雅黑" pitchFamily="34" charset="-122"/>
              </a:rPr>
              <a:t>Output </a:t>
            </a:r>
          </a:p>
          <a:p>
            <a:pPr algn="ctr"/>
            <a:r>
              <a:rPr lang="en-US" altLang="zh-CN" sz="1200" dirty="0">
                <a:solidFill>
                  <a:srgbClr val="3333FF"/>
                </a:solidFill>
                <a:latin typeface="+mj-lt"/>
                <a:ea typeface="微软雅黑" pitchFamily="34" charset="-122"/>
              </a:rPr>
              <a:t>prediction</a:t>
            </a:r>
            <a:endParaRPr lang="zh-CN" altLang="en-US" sz="1200" dirty="0">
              <a:solidFill>
                <a:srgbClr val="3333FF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2" name="AutoShape 3"/>
          <p:cNvSpPr>
            <a:spLocks noChangeArrowheads="1"/>
          </p:cNvSpPr>
          <p:nvPr/>
        </p:nvSpPr>
        <p:spPr bwMode="ltGray">
          <a:xfrm>
            <a:off x="7127763" y="2599903"/>
            <a:ext cx="936625" cy="3781425"/>
          </a:xfrm>
          <a:prstGeom prst="rightArrow">
            <a:avLst>
              <a:gd name="adj1" fmla="val 70111"/>
              <a:gd name="adj2" fmla="val 37838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ltGray">
          <a:xfrm>
            <a:off x="3924300" y="5265738"/>
            <a:ext cx="1908175" cy="1260475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ltGray">
          <a:xfrm>
            <a:off x="1263650" y="2384425"/>
            <a:ext cx="1906588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33" name="AutoShape 5"/>
          <p:cNvSpPr>
            <a:spLocks noChangeArrowheads="1"/>
          </p:cNvSpPr>
          <p:nvPr/>
        </p:nvSpPr>
        <p:spPr bwMode="blackWhite">
          <a:xfrm>
            <a:off x="581025" y="2362200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风电特性分析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blackWhite">
          <a:xfrm>
            <a:off x="576263" y="2997200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光伏特性分析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blackWhite">
          <a:xfrm>
            <a:off x="3203575" y="5373688"/>
            <a:ext cx="1368425" cy="1044575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Combined </a:t>
            </a:r>
          </a:p>
          <a:p>
            <a:pPr algn="ctr" eaLnBrk="0" hangingPunct="0"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prediction system</a:t>
            </a:r>
            <a:endParaRPr lang="zh-CN" altLang="en-US" sz="12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36" name="Text Box 20"/>
          <p:cNvSpPr txBox="1">
            <a:spLocks noChangeArrowheads="1"/>
          </p:cNvSpPr>
          <p:nvPr/>
        </p:nvSpPr>
        <p:spPr bwMode="auto">
          <a:xfrm>
            <a:off x="1981200" y="2582863"/>
            <a:ext cx="1098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改善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不确定性</a:t>
            </a: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ltGray">
          <a:xfrm>
            <a:off x="4822825" y="2528888"/>
            <a:ext cx="936625" cy="2124075"/>
          </a:xfrm>
          <a:prstGeom prst="rightArrow">
            <a:avLst>
              <a:gd name="adj1" fmla="val 49472"/>
              <a:gd name="adj2" fmla="val 26921"/>
            </a:avLst>
          </a:pr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sz="1800">
              <a:latin typeface="+mj-lt"/>
              <a:ea typeface="微软雅黑" pitchFamily="34" charset="-122"/>
            </a:endParaRPr>
          </a:p>
        </p:txBody>
      </p:sp>
      <p:sp>
        <p:nvSpPr>
          <p:cNvPr id="188438" name="Text Box 22"/>
          <p:cNvSpPr txBox="1">
            <a:spLocks noChangeArrowheads="1"/>
          </p:cNvSpPr>
          <p:nvPr/>
        </p:nvSpPr>
        <p:spPr bwMode="auto">
          <a:xfrm>
            <a:off x="4535489" y="4509120"/>
            <a:ext cx="11166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1200" dirty="0" smtClean="0">
                <a:solidFill>
                  <a:srgbClr val="3333FF"/>
                </a:solidFill>
                <a:latin typeface="+mj-lt"/>
                <a:ea typeface="微软雅黑" pitchFamily="34" charset="-122"/>
              </a:rPr>
              <a:t>Participating </a:t>
            </a:r>
            <a:r>
              <a:rPr lang="en-US" altLang="zh-CN" sz="1200" dirty="0">
                <a:solidFill>
                  <a:srgbClr val="3333FF"/>
                </a:solidFill>
                <a:latin typeface="+mj-lt"/>
                <a:ea typeface="微软雅黑" pitchFamily="34" charset="-122"/>
              </a:rPr>
              <a:t>in system </a:t>
            </a:r>
            <a:endParaRPr lang="zh-CN" altLang="en-US" sz="1200" dirty="0">
              <a:solidFill>
                <a:srgbClr val="3333FF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1200" dirty="0" smtClean="0">
                <a:solidFill>
                  <a:srgbClr val="3333FF"/>
                </a:solidFill>
                <a:latin typeface="+mj-lt"/>
                <a:ea typeface="微软雅黑" pitchFamily="34" charset="-122"/>
              </a:rPr>
              <a:t>frequency </a:t>
            </a:r>
            <a:r>
              <a:rPr lang="en-US" altLang="zh-CN" sz="1200" dirty="0">
                <a:solidFill>
                  <a:srgbClr val="3333FF"/>
                </a:solidFill>
                <a:latin typeface="+mj-lt"/>
                <a:ea typeface="微软雅黑" pitchFamily="34" charset="-122"/>
              </a:rPr>
              <a:t>regulation</a:t>
            </a:r>
            <a:endParaRPr lang="zh-CN" altLang="en-US" sz="1200" dirty="0">
              <a:solidFill>
                <a:srgbClr val="3333FF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blackWhite">
          <a:xfrm>
            <a:off x="3175000" y="2349500"/>
            <a:ext cx="1368425" cy="111601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机组控制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场站控制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40" name="Text Box 24"/>
          <p:cNvSpPr txBox="1">
            <a:spLocks noChangeArrowheads="1"/>
          </p:cNvSpPr>
          <p:nvPr/>
        </p:nvSpPr>
        <p:spPr bwMode="auto">
          <a:xfrm>
            <a:off x="4572000" y="5664348"/>
            <a:ext cx="11972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1200" dirty="0">
                <a:solidFill>
                  <a:srgbClr val="3333FF"/>
                </a:solidFill>
                <a:latin typeface="+mj-lt"/>
                <a:ea typeface="微软雅黑" pitchFamily="34" charset="-122"/>
              </a:rPr>
              <a:t>Adjustability improvement</a:t>
            </a:r>
            <a:endParaRPr lang="zh-CN" altLang="en-US" sz="1200" dirty="0">
              <a:solidFill>
                <a:srgbClr val="3333FF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5" name="AutoShape 4"/>
          <p:cNvSpPr>
            <a:spLocks noChangeArrowheads="1"/>
          </p:cNvSpPr>
          <p:nvPr/>
        </p:nvSpPr>
        <p:spPr bwMode="blackWhite">
          <a:xfrm>
            <a:off x="3167063" y="3824288"/>
            <a:ext cx="1368425" cy="13335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大容量</a:t>
            </a:r>
          </a:p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储能系统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44" name="Text Box 28"/>
          <p:cNvSpPr txBox="1">
            <a:spLocks noChangeArrowheads="1"/>
          </p:cNvSpPr>
          <p:nvPr/>
        </p:nvSpPr>
        <p:spPr bwMode="auto">
          <a:xfrm>
            <a:off x="7164288" y="3248980"/>
            <a:ext cx="615553" cy="2478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vert270" wrap="square">
            <a:spAutoFit/>
          </a:bodyPr>
          <a:lstStyle/>
          <a:p>
            <a:pPr algn="ctr" eaLnBrk="0" hangingPunct="0"/>
            <a:r>
              <a:rPr lang="en-US" altLang="zh-CN" sz="1400" dirty="0">
                <a:solidFill>
                  <a:srgbClr val="3333FF"/>
                </a:solidFill>
                <a:latin typeface="+mj-lt"/>
                <a:ea typeface="微软雅黑" pitchFamily="34" charset="-122"/>
              </a:rPr>
              <a:t>Friendly </a:t>
            </a:r>
            <a:r>
              <a:rPr lang="en-US" altLang="zh-CN" sz="1400" dirty="0" smtClean="0">
                <a:solidFill>
                  <a:srgbClr val="3333FF"/>
                </a:solidFill>
                <a:latin typeface="+mj-lt"/>
                <a:ea typeface="微软雅黑" pitchFamily="34" charset="-122"/>
              </a:rPr>
              <a:t> interaction </a:t>
            </a:r>
            <a:r>
              <a:rPr lang="en-US" altLang="zh-CN" sz="1400" dirty="0">
                <a:solidFill>
                  <a:srgbClr val="3333FF"/>
                </a:solidFill>
                <a:latin typeface="+mj-lt"/>
                <a:ea typeface="微软雅黑" pitchFamily="34" charset="-122"/>
              </a:rPr>
              <a:t>between  </a:t>
            </a:r>
            <a:r>
              <a:rPr lang="en-US" altLang="zh-CN" sz="1400" dirty="0" smtClean="0">
                <a:solidFill>
                  <a:srgbClr val="3333FF"/>
                </a:solidFill>
                <a:latin typeface="+mj-lt"/>
                <a:ea typeface="微软雅黑" pitchFamily="34" charset="-122"/>
              </a:rPr>
              <a:t>source  and </a:t>
            </a:r>
            <a:r>
              <a:rPr lang="en-US" altLang="zh-CN" sz="1400" dirty="0">
                <a:solidFill>
                  <a:srgbClr val="3333FF"/>
                </a:solidFill>
                <a:latin typeface="+mj-lt"/>
                <a:ea typeface="微软雅黑" pitchFamily="34" charset="-122"/>
              </a:rPr>
              <a:t>grid</a:t>
            </a:r>
            <a:endParaRPr lang="zh-CN" altLang="en-US" sz="1400" dirty="0">
              <a:solidFill>
                <a:srgbClr val="3333FF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blackWhite">
          <a:xfrm>
            <a:off x="8101052" y="2995613"/>
            <a:ext cx="611188" cy="2952750"/>
          </a:xfrm>
          <a:prstGeom prst="roundRect">
            <a:avLst>
              <a:gd name="adj" fmla="val 9106"/>
            </a:avLst>
          </a:prstGeom>
          <a:solidFill>
            <a:srgbClr val="FF660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CN" altLang="en-US" sz="18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46" name="Text Box 30"/>
          <p:cNvSpPr txBox="1">
            <a:spLocks noChangeArrowheads="1"/>
          </p:cNvSpPr>
          <p:nvPr/>
        </p:nvSpPr>
        <p:spPr bwMode="auto">
          <a:xfrm>
            <a:off x="8173561" y="3280946"/>
            <a:ext cx="461665" cy="232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vert270" wrap="none">
            <a:spAutoFit/>
          </a:bodyPr>
          <a:lstStyle/>
          <a:p>
            <a:pPr algn="ctr" eaLnBrk="0" hangingPunct="0"/>
            <a:r>
              <a:rPr lang="en-US" altLang="zh-CN" sz="18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Mutual development</a:t>
            </a:r>
            <a:endParaRPr lang="zh-CN" altLang="en-US" sz="18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blackWhite">
          <a:xfrm>
            <a:off x="604838" y="5410200"/>
            <a:ext cx="1479550" cy="97155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Weather forecast &amp; </a:t>
            </a:r>
          </a:p>
          <a:p>
            <a:pPr algn="ctr" eaLnBrk="0" hangingPunct="0"/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forecast</a:t>
            </a:r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model</a:t>
            </a:r>
            <a:endParaRPr lang="zh-CN" altLang="en-US" sz="12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3" name="AutoShape 3"/>
          <p:cNvSpPr>
            <a:spLocks noChangeArrowheads="1"/>
          </p:cNvSpPr>
          <p:nvPr/>
        </p:nvSpPr>
        <p:spPr bwMode="ltGray">
          <a:xfrm>
            <a:off x="1268413" y="3952875"/>
            <a:ext cx="1906587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88449" name="Text Box 33"/>
          <p:cNvSpPr txBox="1">
            <a:spLocks noChangeArrowheads="1"/>
          </p:cNvSpPr>
          <p:nvPr/>
        </p:nvSpPr>
        <p:spPr bwMode="auto">
          <a:xfrm>
            <a:off x="2214563" y="4151313"/>
            <a:ext cx="64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协调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配置</a:t>
            </a:r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blackWhite">
          <a:xfrm>
            <a:off x="581025" y="4025900"/>
            <a:ext cx="1479550" cy="97155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储能技术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系统集成</a:t>
            </a:r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 bwMode="ltGray">
          <a:xfrm>
            <a:off x="1263650" y="2400300"/>
            <a:ext cx="1906588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7" name="AutoShape 5"/>
          <p:cNvSpPr>
            <a:spLocks noChangeArrowheads="1"/>
          </p:cNvSpPr>
          <p:nvPr/>
        </p:nvSpPr>
        <p:spPr bwMode="blackWhite">
          <a:xfrm>
            <a:off x="581025" y="2378075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风电特性分析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blackWhite">
          <a:xfrm>
            <a:off x="576263" y="3013075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光伏特性分析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1981200" y="2598738"/>
            <a:ext cx="1098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改善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不确定性</a:t>
            </a:r>
          </a:p>
        </p:txBody>
      </p:sp>
      <p:sp>
        <p:nvSpPr>
          <p:cNvPr id="20" name="AutoShape 6"/>
          <p:cNvSpPr>
            <a:spLocks noChangeArrowheads="1"/>
          </p:cNvSpPr>
          <p:nvPr/>
        </p:nvSpPr>
        <p:spPr bwMode="blackWhite">
          <a:xfrm>
            <a:off x="3175000" y="2365375"/>
            <a:ext cx="1368425" cy="111601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机组控制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场站控制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21" name="AutoShape 4"/>
          <p:cNvSpPr>
            <a:spLocks noChangeArrowheads="1"/>
          </p:cNvSpPr>
          <p:nvPr/>
        </p:nvSpPr>
        <p:spPr bwMode="blackWhite">
          <a:xfrm>
            <a:off x="3167063" y="3840163"/>
            <a:ext cx="1368425" cy="13335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大容量</a:t>
            </a:r>
          </a:p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储能系统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22" name="AutoShape 3"/>
          <p:cNvSpPr>
            <a:spLocks noChangeArrowheads="1"/>
          </p:cNvSpPr>
          <p:nvPr/>
        </p:nvSpPr>
        <p:spPr bwMode="ltGray">
          <a:xfrm>
            <a:off x="1268413" y="3968750"/>
            <a:ext cx="1906587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23" name="Text Box 33"/>
          <p:cNvSpPr txBox="1">
            <a:spLocks noChangeArrowheads="1"/>
          </p:cNvSpPr>
          <p:nvPr/>
        </p:nvSpPr>
        <p:spPr bwMode="auto">
          <a:xfrm>
            <a:off x="2214563" y="4167188"/>
            <a:ext cx="64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协调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配置</a:t>
            </a:r>
          </a:p>
        </p:txBody>
      </p:sp>
      <p:sp>
        <p:nvSpPr>
          <p:cNvPr id="24" name="AutoShape 5"/>
          <p:cNvSpPr>
            <a:spLocks noChangeArrowheads="1"/>
          </p:cNvSpPr>
          <p:nvPr/>
        </p:nvSpPr>
        <p:spPr bwMode="blackWhite">
          <a:xfrm>
            <a:off x="581025" y="4041775"/>
            <a:ext cx="1479550" cy="97155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储能技术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系统集成</a:t>
            </a:r>
          </a:p>
        </p:txBody>
      </p:sp>
      <p:sp>
        <p:nvSpPr>
          <p:cNvPr id="25" name="AutoShape 3"/>
          <p:cNvSpPr>
            <a:spLocks noChangeArrowheads="1"/>
          </p:cNvSpPr>
          <p:nvPr/>
        </p:nvSpPr>
        <p:spPr bwMode="ltGray">
          <a:xfrm>
            <a:off x="1263650" y="2400300"/>
            <a:ext cx="1906588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26" name="AutoShape 5"/>
          <p:cNvSpPr>
            <a:spLocks noChangeArrowheads="1"/>
          </p:cNvSpPr>
          <p:nvPr/>
        </p:nvSpPr>
        <p:spPr bwMode="blackWhite">
          <a:xfrm>
            <a:off x="581025" y="2378075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风电特性分析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blackWhite">
          <a:xfrm>
            <a:off x="576263" y="3013075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光伏特性分析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28" name="Text Box 20"/>
          <p:cNvSpPr txBox="1">
            <a:spLocks noChangeArrowheads="1"/>
          </p:cNvSpPr>
          <p:nvPr/>
        </p:nvSpPr>
        <p:spPr bwMode="auto">
          <a:xfrm>
            <a:off x="1981200" y="2598738"/>
            <a:ext cx="1098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改善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不确定性</a:t>
            </a:r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blackWhite">
          <a:xfrm>
            <a:off x="3175000" y="2365375"/>
            <a:ext cx="1368425" cy="111601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机组控制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场站控制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30" name="AutoShape 3"/>
          <p:cNvSpPr>
            <a:spLocks noChangeArrowheads="1"/>
          </p:cNvSpPr>
          <p:nvPr/>
        </p:nvSpPr>
        <p:spPr bwMode="ltGray">
          <a:xfrm>
            <a:off x="1268413" y="3968750"/>
            <a:ext cx="1906587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35" name="Text Box 33"/>
          <p:cNvSpPr txBox="1">
            <a:spLocks noChangeArrowheads="1"/>
          </p:cNvSpPr>
          <p:nvPr/>
        </p:nvSpPr>
        <p:spPr bwMode="auto">
          <a:xfrm>
            <a:off x="2214563" y="4167188"/>
            <a:ext cx="64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协调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配置</a:t>
            </a:r>
          </a:p>
        </p:txBody>
      </p:sp>
      <p:sp>
        <p:nvSpPr>
          <p:cNvPr id="36" name="AutoShape 5"/>
          <p:cNvSpPr>
            <a:spLocks noChangeArrowheads="1"/>
          </p:cNvSpPr>
          <p:nvPr/>
        </p:nvSpPr>
        <p:spPr bwMode="blackWhite">
          <a:xfrm>
            <a:off x="581025" y="4041775"/>
            <a:ext cx="1479550" cy="97155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储能技术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系统集成</a:t>
            </a:r>
          </a:p>
        </p:txBody>
      </p:sp>
      <p:sp>
        <p:nvSpPr>
          <p:cNvPr id="37" name="AutoShape 4"/>
          <p:cNvSpPr>
            <a:spLocks noChangeArrowheads="1"/>
          </p:cNvSpPr>
          <p:nvPr/>
        </p:nvSpPr>
        <p:spPr bwMode="blackWhite">
          <a:xfrm>
            <a:off x="3167063" y="3824288"/>
            <a:ext cx="1368425" cy="13335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大容量</a:t>
            </a:r>
          </a:p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储能系统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38" name="AutoShape 3"/>
          <p:cNvSpPr>
            <a:spLocks noChangeArrowheads="1"/>
          </p:cNvSpPr>
          <p:nvPr/>
        </p:nvSpPr>
        <p:spPr bwMode="ltGray">
          <a:xfrm>
            <a:off x="1263650" y="2384425"/>
            <a:ext cx="1906588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39" name="AutoShape 5"/>
          <p:cNvSpPr>
            <a:spLocks noChangeArrowheads="1"/>
          </p:cNvSpPr>
          <p:nvPr/>
        </p:nvSpPr>
        <p:spPr bwMode="blackWhite">
          <a:xfrm>
            <a:off x="581025" y="2362200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风电特性分析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40" name="AutoShape 5"/>
          <p:cNvSpPr>
            <a:spLocks noChangeArrowheads="1"/>
          </p:cNvSpPr>
          <p:nvPr/>
        </p:nvSpPr>
        <p:spPr bwMode="blackWhite">
          <a:xfrm>
            <a:off x="576263" y="2997200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光伏特性分析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41" name="Text Box 20"/>
          <p:cNvSpPr txBox="1">
            <a:spLocks noChangeArrowheads="1"/>
          </p:cNvSpPr>
          <p:nvPr/>
        </p:nvSpPr>
        <p:spPr bwMode="auto">
          <a:xfrm>
            <a:off x="1981200" y="2582863"/>
            <a:ext cx="1098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改善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不确定性</a:t>
            </a:r>
          </a:p>
        </p:txBody>
      </p:sp>
      <p:sp>
        <p:nvSpPr>
          <p:cNvPr id="42" name="AutoShape 6"/>
          <p:cNvSpPr>
            <a:spLocks noChangeArrowheads="1"/>
          </p:cNvSpPr>
          <p:nvPr/>
        </p:nvSpPr>
        <p:spPr bwMode="blackWhite">
          <a:xfrm>
            <a:off x="3175000" y="2349500"/>
            <a:ext cx="1368425" cy="111601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机组控制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场站控制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43" name="AutoShape 4"/>
          <p:cNvSpPr>
            <a:spLocks noChangeArrowheads="1"/>
          </p:cNvSpPr>
          <p:nvPr/>
        </p:nvSpPr>
        <p:spPr bwMode="blackWhite">
          <a:xfrm>
            <a:off x="3167063" y="3824288"/>
            <a:ext cx="1368425" cy="13335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大容量</a:t>
            </a:r>
          </a:p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储能系统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44" name="AutoShape 3"/>
          <p:cNvSpPr>
            <a:spLocks noChangeArrowheads="1"/>
          </p:cNvSpPr>
          <p:nvPr/>
        </p:nvSpPr>
        <p:spPr bwMode="ltGray">
          <a:xfrm>
            <a:off x="1268413" y="3952875"/>
            <a:ext cx="1906587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45" name="Text Box 33"/>
          <p:cNvSpPr txBox="1">
            <a:spLocks noChangeArrowheads="1"/>
          </p:cNvSpPr>
          <p:nvPr/>
        </p:nvSpPr>
        <p:spPr bwMode="auto">
          <a:xfrm>
            <a:off x="2214563" y="4151313"/>
            <a:ext cx="64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协调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配置</a:t>
            </a:r>
          </a:p>
        </p:txBody>
      </p:sp>
      <p:sp>
        <p:nvSpPr>
          <p:cNvPr id="46" name="AutoShape 5"/>
          <p:cNvSpPr>
            <a:spLocks noChangeArrowheads="1"/>
          </p:cNvSpPr>
          <p:nvPr/>
        </p:nvSpPr>
        <p:spPr bwMode="blackWhite">
          <a:xfrm>
            <a:off x="581025" y="4025900"/>
            <a:ext cx="1479550" cy="97155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储能技术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系统集成</a:t>
            </a:r>
          </a:p>
        </p:txBody>
      </p:sp>
      <p:sp>
        <p:nvSpPr>
          <p:cNvPr id="47" name="AutoShape 3"/>
          <p:cNvSpPr>
            <a:spLocks noChangeArrowheads="1"/>
          </p:cNvSpPr>
          <p:nvPr/>
        </p:nvSpPr>
        <p:spPr bwMode="ltGray">
          <a:xfrm>
            <a:off x="1263650" y="2400300"/>
            <a:ext cx="1906588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48" name="AutoShape 5"/>
          <p:cNvSpPr>
            <a:spLocks noChangeArrowheads="1"/>
          </p:cNvSpPr>
          <p:nvPr/>
        </p:nvSpPr>
        <p:spPr bwMode="blackWhite">
          <a:xfrm>
            <a:off x="581025" y="2378075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风电特性分析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49" name="AutoShape 5"/>
          <p:cNvSpPr>
            <a:spLocks noChangeArrowheads="1"/>
          </p:cNvSpPr>
          <p:nvPr/>
        </p:nvSpPr>
        <p:spPr bwMode="blackWhite">
          <a:xfrm>
            <a:off x="576263" y="3013075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光伏特性分析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50" name="Text Box 20"/>
          <p:cNvSpPr txBox="1">
            <a:spLocks noChangeArrowheads="1"/>
          </p:cNvSpPr>
          <p:nvPr/>
        </p:nvSpPr>
        <p:spPr bwMode="auto">
          <a:xfrm>
            <a:off x="1981200" y="2598738"/>
            <a:ext cx="1098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改善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不确定性</a:t>
            </a:r>
          </a:p>
        </p:txBody>
      </p:sp>
      <p:sp>
        <p:nvSpPr>
          <p:cNvPr id="51" name="AutoShape 6"/>
          <p:cNvSpPr>
            <a:spLocks noChangeArrowheads="1"/>
          </p:cNvSpPr>
          <p:nvPr/>
        </p:nvSpPr>
        <p:spPr bwMode="blackWhite">
          <a:xfrm>
            <a:off x="3175000" y="2365375"/>
            <a:ext cx="1368425" cy="111601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机组控制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场站控制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52" name="AutoShape 4"/>
          <p:cNvSpPr>
            <a:spLocks noChangeArrowheads="1"/>
          </p:cNvSpPr>
          <p:nvPr/>
        </p:nvSpPr>
        <p:spPr bwMode="blackWhite">
          <a:xfrm>
            <a:off x="3167063" y="3840163"/>
            <a:ext cx="1368425" cy="13335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大容量</a:t>
            </a:r>
          </a:p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储能系统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53" name="AutoShape 3"/>
          <p:cNvSpPr>
            <a:spLocks noChangeArrowheads="1"/>
          </p:cNvSpPr>
          <p:nvPr/>
        </p:nvSpPr>
        <p:spPr bwMode="ltGray">
          <a:xfrm>
            <a:off x="1268413" y="3968750"/>
            <a:ext cx="1906587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54" name="Text Box 33"/>
          <p:cNvSpPr txBox="1">
            <a:spLocks noChangeArrowheads="1"/>
          </p:cNvSpPr>
          <p:nvPr/>
        </p:nvSpPr>
        <p:spPr bwMode="auto">
          <a:xfrm>
            <a:off x="2214563" y="4167188"/>
            <a:ext cx="64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协调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配置</a:t>
            </a:r>
          </a:p>
        </p:txBody>
      </p:sp>
      <p:sp>
        <p:nvSpPr>
          <p:cNvPr id="55" name="AutoShape 5"/>
          <p:cNvSpPr>
            <a:spLocks noChangeArrowheads="1"/>
          </p:cNvSpPr>
          <p:nvPr/>
        </p:nvSpPr>
        <p:spPr bwMode="blackWhite">
          <a:xfrm>
            <a:off x="581025" y="4041775"/>
            <a:ext cx="1479550" cy="97155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储能技术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系统集成</a:t>
            </a:r>
          </a:p>
        </p:txBody>
      </p:sp>
      <p:sp>
        <p:nvSpPr>
          <p:cNvPr id="56" name="AutoShape 3"/>
          <p:cNvSpPr>
            <a:spLocks noChangeArrowheads="1"/>
          </p:cNvSpPr>
          <p:nvPr/>
        </p:nvSpPr>
        <p:spPr bwMode="ltGray">
          <a:xfrm>
            <a:off x="1263650" y="2400300"/>
            <a:ext cx="1906588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57" name="AutoShape 5"/>
          <p:cNvSpPr>
            <a:spLocks noChangeArrowheads="1"/>
          </p:cNvSpPr>
          <p:nvPr/>
        </p:nvSpPr>
        <p:spPr bwMode="blackWhite">
          <a:xfrm>
            <a:off x="581025" y="2378075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风电特性分析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58" name="AutoShape 5"/>
          <p:cNvSpPr>
            <a:spLocks noChangeArrowheads="1"/>
          </p:cNvSpPr>
          <p:nvPr/>
        </p:nvSpPr>
        <p:spPr bwMode="blackWhite">
          <a:xfrm>
            <a:off x="576263" y="3013075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光伏特性分析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59" name="Text Box 20"/>
          <p:cNvSpPr txBox="1">
            <a:spLocks noChangeArrowheads="1"/>
          </p:cNvSpPr>
          <p:nvPr/>
        </p:nvSpPr>
        <p:spPr bwMode="auto">
          <a:xfrm>
            <a:off x="1981200" y="2598738"/>
            <a:ext cx="1098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改善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不确定性</a:t>
            </a:r>
          </a:p>
        </p:txBody>
      </p:sp>
      <p:sp>
        <p:nvSpPr>
          <p:cNvPr id="60" name="AutoShape 6"/>
          <p:cNvSpPr>
            <a:spLocks noChangeArrowheads="1"/>
          </p:cNvSpPr>
          <p:nvPr/>
        </p:nvSpPr>
        <p:spPr bwMode="blackWhite">
          <a:xfrm>
            <a:off x="3175000" y="2365375"/>
            <a:ext cx="1368425" cy="111601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机组控制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场站控制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61" name="AutoShape 3"/>
          <p:cNvSpPr>
            <a:spLocks noChangeArrowheads="1"/>
          </p:cNvSpPr>
          <p:nvPr/>
        </p:nvSpPr>
        <p:spPr bwMode="ltGray">
          <a:xfrm>
            <a:off x="1268413" y="3968750"/>
            <a:ext cx="1906587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62" name="Text Box 33"/>
          <p:cNvSpPr txBox="1">
            <a:spLocks noChangeArrowheads="1"/>
          </p:cNvSpPr>
          <p:nvPr/>
        </p:nvSpPr>
        <p:spPr bwMode="auto">
          <a:xfrm>
            <a:off x="2214563" y="4167188"/>
            <a:ext cx="64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协调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配置</a:t>
            </a:r>
          </a:p>
        </p:txBody>
      </p:sp>
      <p:sp>
        <p:nvSpPr>
          <p:cNvPr id="63" name="AutoShape 5"/>
          <p:cNvSpPr>
            <a:spLocks noChangeArrowheads="1"/>
          </p:cNvSpPr>
          <p:nvPr/>
        </p:nvSpPr>
        <p:spPr bwMode="blackWhite">
          <a:xfrm>
            <a:off x="581025" y="4041775"/>
            <a:ext cx="1479550" cy="97155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储能技术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系统集成</a:t>
            </a:r>
          </a:p>
        </p:txBody>
      </p:sp>
      <p:sp>
        <p:nvSpPr>
          <p:cNvPr id="188416" name="AutoShape 3"/>
          <p:cNvSpPr>
            <a:spLocks noChangeArrowheads="1"/>
          </p:cNvSpPr>
          <p:nvPr/>
        </p:nvSpPr>
        <p:spPr bwMode="ltGray">
          <a:xfrm>
            <a:off x="4824413" y="2528888"/>
            <a:ext cx="936625" cy="2124075"/>
          </a:xfrm>
          <a:prstGeom prst="rightArrow">
            <a:avLst>
              <a:gd name="adj1" fmla="val 49472"/>
              <a:gd name="adj2" fmla="val 26921"/>
            </a:avLst>
          </a:pr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sz="1800">
              <a:latin typeface="+mj-lt"/>
              <a:ea typeface="微软雅黑" pitchFamily="34" charset="-122"/>
            </a:endParaRPr>
          </a:p>
        </p:txBody>
      </p:sp>
      <p:sp>
        <p:nvSpPr>
          <p:cNvPr id="188417" name="AutoShape 4"/>
          <p:cNvSpPr>
            <a:spLocks noChangeArrowheads="1"/>
          </p:cNvSpPr>
          <p:nvPr/>
        </p:nvSpPr>
        <p:spPr bwMode="blackWhite">
          <a:xfrm>
            <a:off x="3168650" y="3824288"/>
            <a:ext cx="1368425" cy="13335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大容量</a:t>
            </a:r>
          </a:p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储能系统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18" name="AutoShape 3"/>
          <p:cNvSpPr>
            <a:spLocks noChangeArrowheads="1"/>
          </p:cNvSpPr>
          <p:nvPr/>
        </p:nvSpPr>
        <p:spPr bwMode="ltGray">
          <a:xfrm>
            <a:off x="1265238" y="2384425"/>
            <a:ext cx="1906587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88419" name="AutoShape 5"/>
          <p:cNvSpPr>
            <a:spLocks noChangeArrowheads="1"/>
          </p:cNvSpPr>
          <p:nvPr/>
        </p:nvSpPr>
        <p:spPr bwMode="blackWhite">
          <a:xfrm>
            <a:off x="582613" y="2362200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风电特性分析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20" name="AutoShape 5"/>
          <p:cNvSpPr>
            <a:spLocks noChangeArrowheads="1"/>
          </p:cNvSpPr>
          <p:nvPr/>
        </p:nvSpPr>
        <p:spPr bwMode="blackWhite">
          <a:xfrm>
            <a:off x="577850" y="2997200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光伏特性分析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21" name="Text Box 20"/>
          <p:cNvSpPr txBox="1">
            <a:spLocks noChangeArrowheads="1"/>
          </p:cNvSpPr>
          <p:nvPr/>
        </p:nvSpPr>
        <p:spPr bwMode="auto">
          <a:xfrm>
            <a:off x="1982788" y="2582863"/>
            <a:ext cx="1098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改善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不确定性</a:t>
            </a:r>
          </a:p>
        </p:txBody>
      </p:sp>
      <p:sp>
        <p:nvSpPr>
          <p:cNvPr id="188422" name="AutoShape 6"/>
          <p:cNvSpPr>
            <a:spLocks noChangeArrowheads="1"/>
          </p:cNvSpPr>
          <p:nvPr/>
        </p:nvSpPr>
        <p:spPr bwMode="blackWhite">
          <a:xfrm>
            <a:off x="3176588" y="2349500"/>
            <a:ext cx="1368425" cy="111601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机组控制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场站控制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23" name="AutoShape 4"/>
          <p:cNvSpPr>
            <a:spLocks noChangeArrowheads="1"/>
          </p:cNvSpPr>
          <p:nvPr/>
        </p:nvSpPr>
        <p:spPr bwMode="blackWhite">
          <a:xfrm>
            <a:off x="3168650" y="3824288"/>
            <a:ext cx="1368425" cy="13335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大容量</a:t>
            </a:r>
          </a:p>
          <a:p>
            <a:pPr algn="ctr" eaLnBrk="0" hangingPunct="0">
              <a:defRPr/>
            </a:pPr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储能系统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24" name="AutoShape 3"/>
          <p:cNvSpPr>
            <a:spLocks noChangeArrowheads="1"/>
          </p:cNvSpPr>
          <p:nvPr/>
        </p:nvSpPr>
        <p:spPr bwMode="ltGray">
          <a:xfrm>
            <a:off x="1270000" y="3952875"/>
            <a:ext cx="1906588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88425" name="Text Box 33"/>
          <p:cNvSpPr txBox="1">
            <a:spLocks noChangeArrowheads="1"/>
          </p:cNvSpPr>
          <p:nvPr/>
        </p:nvSpPr>
        <p:spPr bwMode="auto">
          <a:xfrm>
            <a:off x="2216150" y="4151313"/>
            <a:ext cx="64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协调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配置</a:t>
            </a:r>
          </a:p>
        </p:txBody>
      </p:sp>
      <p:sp>
        <p:nvSpPr>
          <p:cNvPr id="188427" name="AutoShape 5"/>
          <p:cNvSpPr>
            <a:spLocks noChangeArrowheads="1"/>
          </p:cNvSpPr>
          <p:nvPr/>
        </p:nvSpPr>
        <p:spPr bwMode="blackWhite">
          <a:xfrm>
            <a:off x="582613" y="4025900"/>
            <a:ext cx="1479550" cy="97155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储能技术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系统集成</a:t>
            </a:r>
          </a:p>
        </p:txBody>
      </p:sp>
      <p:sp>
        <p:nvSpPr>
          <p:cNvPr id="188428" name="AutoShape 3"/>
          <p:cNvSpPr>
            <a:spLocks noChangeArrowheads="1"/>
          </p:cNvSpPr>
          <p:nvPr/>
        </p:nvSpPr>
        <p:spPr bwMode="ltGray">
          <a:xfrm>
            <a:off x="1265238" y="2400300"/>
            <a:ext cx="1906587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88429" name="AutoShape 5"/>
          <p:cNvSpPr>
            <a:spLocks noChangeArrowheads="1"/>
          </p:cNvSpPr>
          <p:nvPr/>
        </p:nvSpPr>
        <p:spPr bwMode="blackWhite">
          <a:xfrm>
            <a:off x="582613" y="2378075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风电特性分析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30" name="AutoShape 5"/>
          <p:cNvSpPr>
            <a:spLocks noChangeArrowheads="1"/>
          </p:cNvSpPr>
          <p:nvPr/>
        </p:nvSpPr>
        <p:spPr bwMode="blackWhite">
          <a:xfrm>
            <a:off x="577850" y="3013075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光伏特性分析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31" name="Text Box 20"/>
          <p:cNvSpPr txBox="1">
            <a:spLocks noChangeArrowheads="1"/>
          </p:cNvSpPr>
          <p:nvPr/>
        </p:nvSpPr>
        <p:spPr bwMode="auto">
          <a:xfrm>
            <a:off x="1982788" y="2598738"/>
            <a:ext cx="1098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改善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不确定性</a:t>
            </a:r>
          </a:p>
        </p:txBody>
      </p:sp>
      <p:sp>
        <p:nvSpPr>
          <p:cNvPr id="188432" name="AutoShape 6"/>
          <p:cNvSpPr>
            <a:spLocks noChangeArrowheads="1"/>
          </p:cNvSpPr>
          <p:nvPr/>
        </p:nvSpPr>
        <p:spPr bwMode="blackWhite">
          <a:xfrm>
            <a:off x="3176588" y="2365375"/>
            <a:ext cx="1368425" cy="111601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机组控制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场站控制</a:t>
            </a:r>
            <a:endParaRPr lang="en-US" altLang="zh-CN" sz="180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33" name="AutoShape 4"/>
          <p:cNvSpPr>
            <a:spLocks noChangeArrowheads="1"/>
          </p:cNvSpPr>
          <p:nvPr/>
        </p:nvSpPr>
        <p:spPr bwMode="blackWhite">
          <a:xfrm>
            <a:off x="3168650" y="3681028"/>
            <a:ext cx="1368425" cy="1492635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sz="12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Energy storage </a:t>
            </a:r>
            <a:endParaRPr lang="en-US" altLang="zh-CN" sz="1200" dirty="0" smtClean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technology </a:t>
            </a:r>
            <a:endParaRPr lang="en-US" altLang="zh-CN" sz="12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12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integration</a:t>
            </a:r>
            <a:endParaRPr lang="zh-CN" altLang="en-US" sz="12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34" name="AutoShape 3"/>
          <p:cNvSpPr>
            <a:spLocks noChangeArrowheads="1"/>
          </p:cNvSpPr>
          <p:nvPr/>
        </p:nvSpPr>
        <p:spPr bwMode="ltGray">
          <a:xfrm>
            <a:off x="1270000" y="3968750"/>
            <a:ext cx="1906588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88437" name="Text Box 33"/>
          <p:cNvSpPr txBox="1">
            <a:spLocks noChangeArrowheads="1"/>
          </p:cNvSpPr>
          <p:nvPr/>
        </p:nvSpPr>
        <p:spPr bwMode="auto">
          <a:xfrm>
            <a:off x="2216150" y="4167188"/>
            <a:ext cx="64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协调</a:t>
            </a:r>
          </a:p>
          <a:p>
            <a:pPr algn="ctr"/>
            <a:r>
              <a:rPr lang="zh-CN" altLang="en-US" sz="1800">
                <a:solidFill>
                  <a:srgbClr val="3333FF"/>
                </a:solidFill>
                <a:latin typeface="+mj-lt"/>
                <a:ea typeface="微软雅黑" pitchFamily="34" charset="-122"/>
              </a:rPr>
              <a:t>配置</a:t>
            </a:r>
          </a:p>
        </p:txBody>
      </p:sp>
      <p:sp>
        <p:nvSpPr>
          <p:cNvPr id="188439" name="AutoShape 5"/>
          <p:cNvSpPr>
            <a:spLocks noChangeArrowheads="1"/>
          </p:cNvSpPr>
          <p:nvPr/>
        </p:nvSpPr>
        <p:spPr bwMode="blackWhite">
          <a:xfrm>
            <a:off x="582613" y="4041775"/>
            <a:ext cx="1479550" cy="97155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储能技术</a:t>
            </a:r>
          </a:p>
          <a:p>
            <a:pPr algn="ctr" eaLnBrk="0" hangingPunct="0"/>
            <a:r>
              <a:rPr lang="zh-CN" altLang="en-US" sz="1800">
                <a:solidFill>
                  <a:schemeClr val="bg1"/>
                </a:solidFill>
                <a:latin typeface="+mj-lt"/>
                <a:ea typeface="微软雅黑" pitchFamily="34" charset="-122"/>
              </a:rPr>
              <a:t>系统集成</a:t>
            </a:r>
          </a:p>
        </p:txBody>
      </p:sp>
      <p:sp>
        <p:nvSpPr>
          <p:cNvPr id="188441" name="AutoShape 3"/>
          <p:cNvSpPr>
            <a:spLocks noChangeArrowheads="1"/>
          </p:cNvSpPr>
          <p:nvPr/>
        </p:nvSpPr>
        <p:spPr bwMode="ltGray">
          <a:xfrm>
            <a:off x="1265238" y="2400300"/>
            <a:ext cx="1906587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88443" name="AutoShape 5"/>
          <p:cNvSpPr>
            <a:spLocks noChangeArrowheads="1"/>
          </p:cNvSpPr>
          <p:nvPr/>
        </p:nvSpPr>
        <p:spPr bwMode="blackWhite">
          <a:xfrm>
            <a:off x="582613" y="2378075"/>
            <a:ext cx="16319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Analysis </a:t>
            </a:r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of </a:t>
            </a:r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wind </a:t>
            </a:r>
          </a:p>
          <a:p>
            <a:pPr algn="ctr" eaLnBrk="0" hangingPunct="0"/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power properties</a:t>
            </a:r>
            <a:endParaRPr lang="en-US" altLang="zh-CN" sz="12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45" name="AutoShape 5"/>
          <p:cNvSpPr>
            <a:spLocks noChangeArrowheads="1"/>
          </p:cNvSpPr>
          <p:nvPr/>
        </p:nvSpPr>
        <p:spPr bwMode="blackWhite">
          <a:xfrm>
            <a:off x="577850" y="3013075"/>
            <a:ext cx="1479550" cy="490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zh-CN" sz="12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Analysis </a:t>
            </a:r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of </a:t>
            </a:r>
            <a:endParaRPr lang="en-US" altLang="zh-CN" sz="1200" dirty="0" smtClean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PV properties</a:t>
            </a:r>
            <a:endParaRPr lang="en-US" altLang="zh-CN" sz="12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47" name="Text Box 20"/>
          <p:cNvSpPr txBox="1">
            <a:spLocks noChangeArrowheads="1"/>
          </p:cNvSpPr>
          <p:nvPr/>
        </p:nvSpPr>
        <p:spPr bwMode="auto">
          <a:xfrm>
            <a:off x="1979712" y="2751311"/>
            <a:ext cx="11416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3333FF"/>
                </a:solidFill>
                <a:latin typeface="+mj-lt"/>
                <a:ea typeface="微软雅黑" pitchFamily="34" charset="-122"/>
              </a:rPr>
              <a:t>Improving </a:t>
            </a:r>
          </a:p>
          <a:p>
            <a:pPr algn="ctr"/>
            <a:r>
              <a:rPr lang="en-US" altLang="zh-CN" sz="1200" dirty="0" smtClean="0">
                <a:solidFill>
                  <a:srgbClr val="3333FF"/>
                </a:solidFill>
                <a:latin typeface="+mj-lt"/>
                <a:ea typeface="微软雅黑" pitchFamily="34" charset="-122"/>
              </a:rPr>
              <a:t>uncertainties</a:t>
            </a:r>
            <a:endParaRPr lang="zh-CN" altLang="en-US" sz="1200" dirty="0">
              <a:solidFill>
                <a:srgbClr val="3333FF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48" name="AutoShape 6"/>
          <p:cNvSpPr>
            <a:spLocks noChangeArrowheads="1"/>
          </p:cNvSpPr>
          <p:nvPr/>
        </p:nvSpPr>
        <p:spPr bwMode="blackWhite">
          <a:xfrm>
            <a:off x="3176588" y="2365375"/>
            <a:ext cx="1368425" cy="111601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Wind &amp; solar </a:t>
            </a:r>
          </a:p>
          <a:p>
            <a:pPr algn="ctr" eaLnBrk="0" hangingPunct="0"/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power </a:t>
            </a:r>
          </a:p>
          <a:p>
            <a:pPr algn="ctr" eaLnBrk="0" hangingPunct="0"/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generation control </a:t>
            </a:r>
          </a:p>
          <a:p>
            <a:pPr algn="ctr" eaLnBrk="0" hangingPunct="0"/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technologies</a:t>
            </a:r>
            <a:endParaRPr lang="zh-CN" altLang="en-US" sz="12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50" name="AutoShape 3"/>
          <p:cNvSpPr>
            <a:spLocks noChangeArrowheads="1"/>
          </p:cNvSpPr>
          <p:nvPr/>
        </p:nvSpPr>
        <p:spPr bwMode="ltGray">
          <a:xfrm>
            <a:off x="1270000" y="3968750"/>
            <a:ext cx="1906588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88451" name="Text Box 33"/>
          <p:cNvSpPr txBox="1">
            <a:spLocks noChangeArrowheads="1"/>
          </p:cNvSpPr>
          <p:nvPr/>
        </p:nvSpPr>
        <p:spPr bwMode="auto">
          <a:xfrm>
            <a:off x="1871700" y="4167188"/>
            <a:ext cx="14243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3333FF"/>
                </a:solidFill>
                <a:latin typeface="+mj-lt"/>
                <a:ea typeface="微软雅黑" pitchFamily="34" charset="-122"/>
              </a:rPr>
              <a:t>Coordinated </a:t>
            </a:r>
          </a:p>
          <a:p>
            <a:pPr algn="ctr"/>
            <a:r>
              <a:rPr lang="en-US" altLang="zh-CN" sz="1200" dirty="0" smtClean="0">
                <a:solidFill>
                  <a:srgbClr val="3333FF"/>
                </a:solidFill>
                <a:latin typeface="+mj-lt"/>
                <a:ea typeface="微软雅黑" pitchFamily="34" charset="-122"/>
              </a:rPr>
              <a:t>configuration</a:t>
            </a:r>
            <a:endParaRPr lang="zh-CN" altLang="en-US" sz="1200" dirty="0">
              <a:solidFill>
                <a:srgbClr val="3333FF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52" name="AutoShape 5"/>
          <p:cNvSpPr>
            <a:spLocks noChangeArrowheads="1"/>
          </p:cNvSpPr>
          <p:nvPr/>
        </p:nvSpPr>
        <p:spPr bwMode="blackWhite">
          <a:xfrm>
            <a:off x="582613" y="4041775"/>
            <a:ext cx="1479550" cy="133159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Large-capacity</a:t>
            </a:r>
            <a:r>
              <a:rPr lang="zh-CN" altLang="en-US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 </a:t>
            </a:r>
            <a:endParaRPr lang="en-US" altLang="zh-CN" sz="1200" dirty="0" smtClean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energy storage </a:t>
            </a: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system</a:t>
            </a:r>
            <a:endParaRPr lang="zh-CN" altLang="en-US" sz="12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42" name="Text Box 26"/>
          <p:cNvSpPr txBox="1">
            <a:spLocks noChangeArrowheads="1"/>
          </p:cNvSpPr>
          <p:nvPr/>
        </p:nvSpPr>
        <p:spPr bwMode="auto">
          <a:xfrm>
            <a:off x="4418562" y="3286725"/>
            <a:ext cx="133241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1200" dirty="0">
                <a:solidFill>
                  <a:srgbClr val="3333FF"/>
                </a:solidFill>
                <a:latin typeface="+mj-lt"/>
                <a:ea typeface="微软雅黑" pitchFamily="34" charset="-122"/>
              </a:rPr>
              <a:t>Smooth output</a:t>
            </a:r>
          </a:p>
          <a:p>
            <a:pPr algn="ctr" eaLnBrk="0" hangingPunct="0"/>
            <a:r>
              <a:rPr lang="en-US" altLang="zh-CN" sz="1200" dirty="0">
                <a:solidFill>
                  <a:srgbClr val="3333FF"/>
                </a:solidFill>
                <a:latin typeface="+mj-lt"/>
                <a:ea typeface="微软雅黑" pitchFamily="34" charset="-122"/>
              </a:rPr>
              <a:t>Output tracking</a:t>
            </a:r>
          </a:p>
          <a:p>
            <a:pPr algn="ctr" eaLnBrk="0" hangingPunct="0"/>
            <a:r>
              <a:rPr lang="en-US" altLang="zh-CN" sz="1200" dirty="0">
                <a:solidFill>
                  <a:srgbClr val="3333FF"/>
                </a:solidFill>
                <a:latin typeface="+mj-lt"/>
                <a:ea typeface="微软雅黑" pitchFamily="34" charset="-122"/>
              </a:rPr>
              <a:t>Load shifting</a:t>
            </a:r>
            <a:endParaRPr lang="zh-CN" altLang="en-US" sz="1200" dirty="0">
              <a:solidFill>
                <a:srgbClr val="3333FF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88435" name="Text Box 19"/>
          <p:cNvSpPr txBox="1">
            <a:spLocks noChangeArrowheads="1"/>
          </p:cNvSpPr>
          <p:nvPr/>
        </p:nvSpPr>
        <p:spPr bwMode="auto">
          <a:xfrm>
            <a:off x="5860593" y="2960948"/>
            <a:ext cx="1107996" cy="2945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vert270" wrap="square">
            <a:spAutoFit/>
          </a:bodyPr>
          <a:lstStyle/>
          <a:p>
            <a:pPr algn="ctr" eaLnBrk="0" hangingPunct="0"/>
            <a:r>
              <a:rPr lang="en-US" altLang="zh-CN" sz="2000" dirty="0" smtClean="0">
                <a:solidFill>
                  <a:srgbClr val="FF0000"/>
                </a:solidFill>
                <a:latin typeface="+mj-lt"/>
                <a:ea typeface="微软雅黑" pitchFamily="34" charset="-122"/>
              </a:rPr>
              <a:t>Combined </a:t>
            </a:r>
            <a:r>
              <a:rPr lang="en-US" altLang="zh-CN" sz="2000" dirty="0">
                <a:solidFill>
                  <a:srgbClr val="FF0000"/>
                </a:solidFill>
                <a:latin typeface="+mj-lt"/>
                <a:ea typeface="微软雅黑" pitchFamily="34" charset="-122"/>
              </a:rPr>
              <a:t>power </a:t>
            </a:r>
            <a:r>
              <a:rPr lang="en-US" altLang="zh-CN" sz="2000" dirty="0" smtClean="0">
                <a:solidFill>
                  <a:srgbClr val="FF0000"/>
                </a:solidFill>
                <a:latin typeface="+mj-lt"/>
                <a:ea typeface="微软雅黑" pitchFamily="34" charset="-122"/>
              </a:rPr>
              <a:t>generation </a:t>
            </a:r>
            <a:r>
              <a:rPr lang="en-US" altLang="zh-CN" sz="2000" dirty="0">
                <a:solidFill>
                  <a:srgbClr val="FF0000"/>
                </a:solidFill>
                <a:latin typeface="+mj-lt"/>
                <a:ea typeface="微软雅黑" pitchFamily="34" charset="-122"/>
              </a:rPr>
              <a:t>intelligent monitoring </a:t>
            </a:r>
            <a:endParaRPr lang="zh-CN" altLang="en-US" sz="2000" dirty="0">
              <a:solidFill>
                <a:srgbClr val="FF0000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104" name="Rectangle 2"/>
          <p:cNvSpPr>
            <a:spLocks noChangeArrowheads="1"/>
          </p:cNvSpPr>
          <p:nvPr/>
        </p:nvSpPr>
        <p:spPr bwMode="auto">
          <a:xfrm>
            <a:off x="914400" y="0"/>
            <a:ext cx="8229600" cy="87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n-US" altLang="zh-CN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     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Project Overview 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4149080"/>
            <a:ext cx="6699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AutoShape 47">
            <a:hlinkClick r:id="rId3" action="ppaction://hlinksldjump"/>
          </p:cNvPr>
          <p:cNvSpPr>
            <a:spLocks noChangeArrowheads="1"/>
          </p:cNvSpPr>
          <p:nvPr/>
        </p:nvSpPr>
        <p:spPr bwMode="gray">
          <a:xfrm>
            <a:off x="1511660" y="4077072"/>
            <a:ext cx="6000750" cy="481013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33CCCC">
                  <a:gamma/>
                  <a:shade val="73333"/>
                  <a:invGamma/>
                </a:srgbClr>
              </a:gs>
              <a:gs pos="50000">
                <a:srgbClr val="33CCCC"/>
              </a:gs>
              <a:gs pos="100000">
                <a:srgbClr val="33CCCC">
                  <a:gamma/>
                  <a:shade val="73333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lIns="91429" tIns="45715" rIns="91429" bIns="45715" anchor="ctr"/>
          <a:lstStyle/>
          <a:p>
            <a:r>
              <a:rPr lang="en-US" altLang="zh-CN" dirty="0" smtClean="0">
                <a:solidFill>
                  <a:srgbClr val="FF0000"/>
                </a:solidFill>
                <a:latin typeface="+mj-lt"/>
                <a:ea typeface="微软雅黑" pitchFamily="34" charset="-122"/>
              </a:rPr>
              <a:t>2. Technical Scheme of </a:t>
            </a:r>
            <a:r>
              <a:rPr lang="en-US" altLang="zh-CN" dirty="0" smtClean="0">
                <a:solidFill>
                  <a:srgbClr val="FF0000"/>
                </a:solidFill>
                <a:latin typeface="+mj-lt"/>
                <a:ea typeface="微软雅黑" pitchFamily="34" charset="-122"/>
              </a:rPr>
              <a:t>the Project</a:t>
            </a:r>
            <a:endParaRPr lang="zh-CN" altLang="en-US" dirty="0">
              <a:solidFill>
                <a:srgbClr val="FF0000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5" name="AutoShape 47">
            <a:hlinkClick r:id="rId3" action="ppaction://hlinksldjump"/>
          </p:cNvPr>
          <p:cNvSpPr>
            <a:spLocks noChangeArrowheads="1"/>
          </p:cNvSpPr>
          <p:nvPr/>
        </p:nvSpPr>
        <p:spPr bwMode="gray">
          <a:xfrm>
            <a:off x="1439863" y="3006747"/>
            <a:ext cx="6000750" cy="481012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33CCCC">
                  <a:gamma/>
                  <a:shade val="73333"/>
                  <a:invGamma/>
                </a:srgbClr>
              </a:gs>
              <a:gs pos="50000">
                <a:srgbClr val="33CCCC"/>
              </a:gs>
              <a:gs pos="100000">
                <a:srgbClr val="33CCCC">
                  <a:gamma/>
                  <a:shade val="73333"/>
                  <a:invGamma/>
                </a:srgbClr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lIns="91429" tIns="45715" rIns="91429" bIns="45715" anchor="ctr"/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1. Project overview</a:t>
            </a:r>
            <a:endParaRPr lang="zh-CN" altLang="en-US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29800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58775" y="1520825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2052" name="AutoShape 5"/>
          <p:cNvSpPr>
            <a:spLocks noChangeArrowheads="1"/>
          </p:cNvSpPr>
          <p:nvPr/>
        </p:nvSpPr>
        <p:spPr bwMode="gray">
          <a:xfrm>
            <a:off x="468313" y="1557338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2053" name="Text Box 7"/>
          <p:cNvSpPr txBox="1">
            <a:spLocks noChangeArrowheads="1"/>
          </p:cNvSpPr>
          <p:nvPr/>
        </p:nvSpPr>
        <p:spPr bwMode="gray">
          <a:xfrm>
            <a:off x="503238" y="1557338"/>
            <a:ext cx="817245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kumimoji="1" lang="en-US" altLang="zh-CN" sz="2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General structure of </a:t>
            </a:r>
            <a:r>
              <a:rPr kumimoji="1" lang="en-US" altLang="zh-CN" sz="2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wind-PV </a:t>
            </a:r>
            <a:r>
              <a:rPr kumimoji="1" lang="en-US" altLang="zh-CN" sz="2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storage and transmission system</a:t>
            </a:r>
            <a:endParaRPr kumimoji="1" lang="zh-CN" altLang="en-US" sz="20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2054" name="Rectangle 34"/>
          <p:cNvSpPr>
            <a:spLocks noChangeArrowheads="1"/>
          </p:cNvSpPr>
          <p:nvPr/>
        </p:nvSpPr>
        <p:spPr bwMode="auto">
          <a:xfrm>
            <a:off x="0" y="-230832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+mj-lt"/>
            </a:endParaRPr>
          </a:p>
        </p:txBody>
      </p:sp>
      <p:sp>
        <p:nvSpPr>
          <p:cNvPr id="1121282" name="Rectangle 2"/>
          <p:cNvSpPr>
            <a:spLocks noChangeArrowheads="1"/>
          </p:cNvSpPr>
          <p:nvPr/>
        </p:nvSpPr>
        <p:spPr bwMode="auto">
          <a:xfrm>
            <a:off x="914400" y="0"/>
            <a:ext cx="82296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zh-CN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        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Technical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Scheme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  <p:graphicFrame>
        <p:nvGraphicFramePr>
          <p:cNvPr id="2050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50327544"/>
              </p:ext>
            </p:extLst>
          </p:nvPr>
        </p:nvGraphicFramePr>
        <p:xfrm>
          <a:off x="345852" y="2225675"/>
          <a:ext cx="8280400" cy="4632325"/>
        </p:xfrm>
        <a:graphic>
          <a:graphicData uri="http://schemas.openxmlformats.org/presentationml/2006/ole">
            <p:oleObj spid="_x0000_s2131" name="Visio" r:id="rId3" imgW="9708554" imgH="5431006" progId="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44008" y="4617132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rgbClr val="FF0000"/>
                </a:solidFill>
                <a:latin typeface="+mj-lt"/>
              </a:rPr>
              <a:t>Energy storage station</a:t>
            </a:r>
            <a:endParaRPr lang="zh-CN" altLang="en-US" sz="11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59532" y="2384884"/>
            <a:ext cx="540060" cy="2520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CN" sz="1000" dirty="0" smtClean="0">
                <a:solidFill>
                  <a:srgbClr val="CC00CC"/>
                </a:solidFill>
                <a:ea typeface="微软雅黑" pitchFamily="34" charset="-122"/>
                <a:cs typeface="Times New Roman" pitchFamily="18" charset="0"/>
              </a:rPr>
              <a:t>Legend: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935596" y="3068960"/>
            <a:ext cx="756084" cy="1800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CN" sz="900" b="0" dirty="0" smtClean="0">
                <a:solidFill>
                  <a:schemeClr val="tx1"/>
                </a:solidFill>
                <a:ea typeface="Tahoma" pitchFamily="34" charset="0"/>
                <a:cs typeface="Times New Roman" pitchFamily="18" charset="0"/>
              </a:rPr>
              <a:t>Control signal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07704" y="2996952"/>
            <a:ext cx="1188132" cy="1440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altLang="zh-CN" sz="700" dirty="0" smtClean="0">
                <a:solidFill>
                  <a:srgbClr val="FF0000"/>
                </a:solidFill>
                <a:ea typeface="Tahoma" pitchFamily="34" charset="0"/>
                <a:cs typeface="Times New Roman" pitchFamily="18" charset="0"/>
              </a:rPr>
              <a:t>220kV Intelligent substation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455876" y="2996952"/>
            <a:ext cx="1188132" cy="1440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altLang="zh-CN" sz="700" dirty="0" smtClean="0">
                <a:solidFill>
                  <a:srgbClr val="FF0000"/>
                </a:solidFill>
                <a:ea typeface="Tahoma" pitchFamily="34" charset="0"/>
                <a:cs typeface="Times New Roman" pitchFamily="18" charset="0"/>
              </a:rPr>
              <a:t>Unified solid intelligent grid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391980" y="4041068"/>
            <a:ext cx="684076" cy="39604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CN" sz="1000" dirty="0" smtClean="0">
                <a:solidFill>
                  <a:srgbClr val="CC00CC"/>
                </a:solidFill>
                <a:ea typeface="微软雅黑" pitchFamily="34" charset="-122"/>
                <a:cs typeface="Times New Roman" pitchFamily="18" charset="0"/>
              </a:rPr>
              <a:t>Two-way conversion</a:t>
            </a: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5256076" y="5121188"/>
            <a:ext cx="3204356" cy="14401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>
            <a:noAutofit/>
          </a:bodyPr>
          <a:lstStyle/>
          <a:p>
            <a:r>
              <a:rPr lang="en-US" altLang="zh-CN" sz="1200" dirty="0" smtClean="0">
                <a:solidFill>
                  <a:srgbClr val="3333FF"/>
                </a:solidFill>
              </a:rPr>
              <a:t>Note:</a:t>
            </a:r>
            <a:endParaRPr lang="zh-CN" altLang="zh-CN" sz="1200" dirty="0" smtClean="0">
              <a:solidFill>
                <a:srgbClr val="3333FF"/>
              </a:solidFill>
            </a:endParaRPr>
          </a:p>
          <a:p>
            <a:r>
              <a:rPr lang="en-US" altLang="zh-CN" sz="1200" dirty="0" smtClean="0">
                <a:solidFill>
                  <a:srgbClr val="3333FF"/>
                </a:solidFill>
              </a:rPr>
              <a:t>Combined power generation intelligent monitoring system can perform optimal control over energy storage devices, wind power units as well as PV array according to dispatch curves, wind and illumination, </a:t>
            </a:r>
            <a:r>
              <a:rPr lang="en-US" altLang="zh-CN" sz="1200" dirty="0" smtClean="0">
                <a:solidFill>
                  <a:srgbClr val="3333FF"/>
                </a:solidFill>
              </a:rPr>
              <a:t>which can turn </a:t>
            </a:r>
            <a:r>
              <a:rPr lang="en-US" altLang="zh-CN" sz="1200" dirty="0" smtClean="0">
                <a:solidFill>
                  <a:srgbClr val="3333FF"/>
                </a:solidFill>
              </a:rPr>
              <a:t>fluctuating </a:t>
            </a:r>
            <a:r>
              <a:rPr lang="en-US" altLang="zh-CN" sz="1200" dirty="0" smtClean="0">
                <a:solidFill>
                  <a:srgbClr val="3333FF"/>
                </a:solidFill>
              </a:rPr>
              <a:t>wind </a:t>
            </a:r>
            <a:r>
              <a:rPr lang="en-US" altLang="zh-CN" sz="1200" dirty="0" smtClean="0">
                <a:solidFill>
                  <a:srgbClr val="3333FF"/>
                </a:solidFill>
              </a:rPr>
              <a:t>and PV power into high-quality electric power.</a:t>
            </a:r>
            <a:endParaRPr lang="en-US" altLang="zh-CN" sz="1200" dirty="0" smtClean="0">
              <a:solidFill>
                <a:srgbClr val="3333FF"/>
              </a:solidFill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971600" y="6669360"/>
            <a:ext cx="3096344" cy="1886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altLang="zh-CN" sz="700" dirty="0" smtClean="0">
                <a:solidFill>
                  <a:srgbClr val="FF0000"/>
                </a:solidFill>
                <a:ea typeface="Tahoma" pitchFamily="34" charset="0"/>
                <a:cs typeface="Times New Roman" pitchFamily="18" charset="0"/>
              </a:rPr>
              <a:t>Combined power generation intelligent monitoring system</a:t>
            </a: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359532" y="5301208"/>
            <a:ext cx="1188132" cy="1440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altLang="zh-CN" sz="700" dirty="0" smtClean="0">
                <a:solidFill>
                  <a:srgbClr val="FF0000"/>
                </a:solidFill>
                <a:ea typeface="Tahoma" pitchFamily="34" charset="0"/>
                <a:cs typeface="Times New Roman" pitchFamily="18" charset="0"/>
              </a:rPr>
              <a:t>100MW wind farm</a:t>
            </a: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1907704" y="5301208"/>
            <a:ext cx="1188132" cy="1440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altLang="zh-CN" sz="700" dirty="0" smtClean="0">
                <a:solidFill>
                  <a:srgbClr val="FF0000"/>
                </a:solidFill>
                <a:ea typeface="Tahoma" pitchFamily="34" charset="0"/>
                <a:cs typeface="Times New Roman" pitchFamily="18" charset="0"/>
              </a:rPr>
              <a:t>40MW PV power station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3455876" y="5301208"/>
            <a:ext cx="1188132" cy="1440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altLang="zh-CN" sz="700" dirty="0" smtClean="0">
                <a:solidFill>
                  <a:srgbClr val="FF0000"/>
                </a:solidFill>
                <a:ea typeface="Tahoma" pitchFamily="34" charset="0"/>
                <a:cs typeface="Times New Roman" pitchFamily="18" charset="0"/>
              </a:rPr>
              <a:t>20MW energy storage station</a:t>
            </a: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6912260" y="2636912"/>
            <a:ext cx="684076" cy="324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700" dirty="0" smtClean="0">
                <a:solidFill>
                  <a:srgbClr val="CC00CC"/>
                </a:solidFill>
                <a:ea typeface="微软雅黑" pitchFamily="34" charset="-122"/>
                <a:cs typeface="Times New Roman" pitchFamily="18" charset="0"/>
              </a:rPr>
              <a:t>Energy-storage-based power generation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6156176" y="2816932"/>
            <a:ext cx="612068" cy="288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700" dirty="0" smtClean="0">
                <a:solidFill>
                  <a:srgbClr val="CC00CC"/>
                </a:solidFill>
                <a:ea typeface="微软雅黑" pitchFamily="34" charset="-122"/>
                <a:cs typeface="Times New Roman" pitchFamily="18" charset="0"/>
              </a:rPr>
              <a:t>PV power generation</a:t>
            </a: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5544108" y="3284984"/>
            <a:ext cx="684076" cy="3600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700" dirty="0" smtClean="0">
                <a:solidFill>
                  <a:srgbClr val="CC00CC"/>
                </a:solidFill>
                <a:ea typeface="微软雅黑" pitchFamily="34" charset="-122"/>
                <a:cs typeface="Times New Roman" pitchFamily="18" charset="0"/>
              </a:rPr>
              <a:t>Wind power generation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5616116" y="3681028"/>
            <a:ext cx="684076" cy="576064"/>
          </a:xfrm>
          <a:prstGeom prst="roundRect">
            <a:avLst>
              <a:gd name="adj" fmla="val 33202"/>
            </a:avLst>
          </a:prstGeom>
          <a:blipFill>
            <a:blip r:embed="rId4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600" dirty="0" smtClean="0">
                <a:solidFill>
                  <a:srgbClr val="CC00CC"/>
                </a:solidFill>
                <a:ea typeface="微软雅黑" pitchFamily="34" charset="-122"/>
                <a:cs typeface="Times New Roman" pitchFamily="18" charset="0"/>
              </a:rPr>
              <a:t>Power generation based on wind &amp; solar energy and energy storage</a:t>
            </a: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6516216" y="4077072"/>
            <a:ext cx="972108" cy="216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700" dirty="0" smtClean="0">
                <a:solidFill>
                  <a:srgbClr val="CC00CC"/>
                </a:solidFill>
                <a:ea typeface="微软雅黑" pitchFamily="34" charset="-122"/>
                <a:cs typeface="Times New Roman" pitchFamily="18" charset="0"/>
              </a:rPr>
              <a:t>Power generation based on solar energy and energy storage</a:t>
            </a: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7524328" y="3573016"/>
            <a:ext cx="684076" cy="504056"/>
          </a:xfrm>
          <a:prstGeom prst="roundRect">
            <a:avLst>
              <a:gd name="adj" fmla="val 50000"/>
            </a:avLst>
          </a:prstGeom>
          <a:blipFill>
            <a:blip r:embed="rId4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700" dirty="0" smtClean="0">
                <a:solidFill>
                  <a:srgbClr val="CC00CC"/>
                </a:solidFill>
                <a:ea typeface="微软雅黑" pitchFamily="34" charset="-122"/>
                <a:cs typeface="Times New Roman" pitchFamily="18" charset="0"/>
              </a:rPr>
              <a:t>Power generation based on wind energy and energy storage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7776356" y="2888940"/>
            <a:ext cx="540060" cy="5760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700" dirty="0" smtClean="0">
                <a:solidFill>
                  <a:srgbClr val="CC00CC"/>
                </a:solidFill>
                <a:ea typeface="微软雅黑" pitchFamily="34" charset="-122"/>
                <a:cs typeface="Times New Roman" pitchFamily="18" charset="0"/>
              </a:rPr>
              <a:t>Wind-solar power generation</a:t>
            </a: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6408204" y="3284984"/>
            <a:ext cx="1080120" cy="504056"/>
          </a:xfrm>
          <a:prstGeom prst="roundRect">
            <a:avLst>
              <a:gd name="adj" fmla="val 33674"/>
            </a:avLst>
          </a:prstGeom>
          <a:blipFill>
            <a:blip r:embed="rId5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900" dirty="0" smtClean="0">
                <a:solidFill>
                  <a:schemeClr val="bg1"/>
                </a:solidFill>
                <a:ea typeface="微软雅黑" pitchFamily="34" charset="-122"/>
                <a:cs typeface="Times New Roman" pitchFamily="18" charset="0"/>
              </a:rPr>
              <a:t>Operation mode of 7 modes of configuration (incl. wind, solar, energy storage)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4"/>
          <p:cNvSpPr>
            <a:spLocks noChangeArrowheads="1"/>
          </p:cNvSpPr>
          <p:nvPr/>
        </p:nvSpPr>
        <p:spPr bwMode="auto">
          <a:xfrm>
            <a:off x="0" y="-230832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+mj-lt"/>
            </a:endParaRPr>
          </a:p>
        </p:txBody>
      </p:sp>
      <p:sp>
        <p:nvSpPr>
          <p:cNvPr id="32771" name="Rectangle 5"/>
          <p:cNvSpPr>
            <a:spLocks noChangeArrowheads="1"/>
          </p:cNvSpPr>
          <p:nvPr/>
        </p:nvSpPr>
        <p:spPr bwMode="auto">
          <a:xfrm>
            <a:off x="0" y="-230832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+mj-lt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58775" y="1500188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32773" name="AutoShape 5"/>
          <p:cNvSpPr>
            <a:spLocks noChangeArrowheads="1"/>
          </p:cNvSpPr>
          <p:nvPr/>
        </p:nvSpPr>
        <p:spPr bwMode="gray">
          <a:xfrm>
            <a:off x="468313" y="1536700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32774" name="Text Box 7"/>
          <p:cNvSpPr txBox="1">
            <a:spLocks noChangeArrowheads="1"/>
          </p:cNvSpPr>
          <p:nvPr/>
        </p:nvSpPr>
        <p:spPr bwMode="gray">
          <a:xfrm>
            <a:off x="503238" y="1535113"/>
            <a:ext cx="817245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lang="en-US" altLang="zh-CN" sz="1600" dirty="0" smtClean="0">
                <a:latin typeface="+mj-lt"/>
              </a:rPr>
              <a:t>Schemes for intelligent monitoring system for combined power generation</a:t>
            </a:r>
            <a:endParaRPr kumimoji="1" lang="zh-CN" altLang="en-US" sz="16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367463" y="2168525"/>
            <a:ext cx="2381250" cy="286232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Rested on </a:t>
            </a:r>
            <a:r>
              <a:rPr lang="en-US" altLang="zh-CN" sz="1200" b="0" dirty="0">
                <a:solidFill>
                  <a:schemeClr val="tx1"/>
                </a:solidFill>
                <a:latin typeface="+mj-lt"/>
              </a:rPr>
              <a:t>control concepts 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of centralized </a:t>
            </a:r>
            <a:r>
              <a:rPr lang="en-US" altLang="zh-CN" sz="1200" b="0" dirty="0">
                <a:solidFill>
                  <a:schemeClr val="tx1"/>
                </a:solidFill>
                <a:latin typeface="+mj-lt"/>
              </a:rPr>
              <a:t>decision-making and distributed execution, such integrated monitoring system functions to realize joint operation with coordinated multi-control targets 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 (smooth </a:t>
            </a:r>
            <a:r>
              <a:rPr lang="en-US" altLang="zh-CN" sz="1200" b="0" dirty="0">
                <a:solidFill>
                  <a:schemeClr val="tx1"/>
                </a:solidFill>
                <a:latin typeface="+mj-lt"/>
              </a:rPr>
              <a:t>output, tracking plan, AGC support, 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load shifting, </a:t>
            </a:r>
            <a:r>
              <a:rPr lang="en-US" altLang="zh-CN" sz="1200" b="0" dirty="0">
                <a:solidFill>
                  <a:schemeClr val="tx1"/>
                </a:solidFill>
                <a:latin typeface="+mj-lt"/>
              </a:rPr>
              <a:t>etc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.) </a:t>
            </a:r>
            <a:r>
              <a:rPr lang="en-US" altLang="zh-CN" sz="1200" b="0" dirty="0">
                <a:solidFill>
                  <a:schemeClr val="tx1"/>
                </a:solidFill>
                <a:latin typeface="+mj-lt"/>
              </a:rPr>
              <a:t>under different modes of combination 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 (i.e</a:t>
            </a:r>
            <a:r>
              <a:rPr lang="en-US" altLang="zh-CN" sz="1200" b="0" dirty="0">
                <a:solidFill>
                  <a:schemeClr val="tx1"/>
                </a:solidFill>
                <a:latin typeface="+mj-lt"/>
              </a:rPr>
              <a:t>., wind, 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solar, </a:t>
            </a:r>
            <a:r>
              <a:rPr lang="en-US" altLang="zh-CN" sz="1200" b="0" dirty="0">
                <a:solidFill>
                  <a:schemeClr val="tx1"/>
                </a:solidFill>
                <a:latin typeface="+mj-lt"/>
              </a:rPr>
              <a:t>storage, wind 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+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solar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en-US" altLang="zh-CN" sz="1200" b="0" dirty="0">
                <a:solidFill>
                  <a:schemeClr val="tx1"/>
                </a:solidFill>
                <a:latin typeface="+mj-lt"/>
              </a:rPr>
              <a:t>wind + storage, 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solar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zh-CN" sz="1200" b="0" dirty="0">
                <a:solidFill>
                  <a:schemeClr val="tx1"/>
                </a:solidFill>
                <a:latin typeface="+mj-lt"/>
              </a:rPr>
              <a:t>+ storage, wind + 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solar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zh-CN" sz="1200" b="0" dirty="0">
                <a:solidFill>
                  <a:schemeClr val="tx1"/>
                </a:solidFill>
                <a:latin typeface="+mj-lt"/>
              </a:rPr>
              <a:t>+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storage) </a:t>
            </a:r>
            <a:r>
              <a:rPr lang="en-US" altLang="zh-CN" sz="1200" b="0" dirty="0">
                <a:solidFill>
                  <a:schemeClr val="tx1"/>
                </a:solidFill>
                <a:latin typeface="+mj-lt"/>
              </a:rPr>
              <a:t>and diverse time scales 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 (steady</a:t>
            </a:r>
            <a:r>
              <a:rPr lang="en-US" altLang="zh-CN" sz="1200" b="0" dirty="0">
                <a:solidFill>
                  <a:schemeClr val="tx1"/>
                </a:solidFill>
                <a:latin typeface="+mj-lt"/>
              </a:rPr>
              <a:t>, dynamic, </a:t>
            </a:r>
            <a:r>
              <a:rPr lang="en-US" altLang="zh-CN" sz="1200" b="0" dirty="0" smtClean="0">
                <a:solidFill>
                  <a:schemeClr val="tx1"/>
                </a:solidFill>
                <a:latin typeface="+mj-lt"/>
              </a:rPr>
              <a:t>transient). </a:t>
            </a:r>
            <a:r>
              <a:rPr lang="en-US" altLang="zh-CN" sz="1200" b="0" dirty="0" smtClean="0">
                <a:latin typeface="+mj-lt"/>
              </a:rPr>
              <a:t>concepts</a:t>
            </a:r>
            <a:endParaRPr lang="zh-CN" altLang="en-US" sz="1200" b="0" dirty="0">
              <a:solidFill>
                <a:srgbClr val="000066"/>
              </a:solidFill>
              <a:latin typeface="+mj-lt"/>
              <a:ea typeface="微软雅黑" pitchFamily="34" charset="-122"/>
            </a:endParaRPr>
          </a:p>
        </p:txBody>
      </p:sp>
      <p:pic>
        <p:nvPicPr>
          <p:cNvPr id="32780" name="Picture 39"/>
          <p:cNvPicPr>
            <a:picLocks noChangeAspect="1" noChangeArrowheads="1"/>
          </p:cNvPicPr>
          <p:nvPr/>
        </p:nvPicPr>
        <p:blipFill>
          <a:blip r:embed="rId2" cstate="print"/>
          <a:srcRect b="5046"/>
          <a:stretch>
            <a:fillRect/>
          </a:stretch>
        </p:blipFill>
        <p:spPr bwMode="auto">
          <a:xfrm>
            <a:off x="107950" y="2168525"/>
            <a:ext cx="6156325" cy="46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1" name="图片 5" descr="运行管理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8438" y="5822950"/>
            <a:ext cx="87630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2" name="图片 6" descr="气象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33813" y="4837113"/>
            <a:ext cx="949325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2030016" y="0"/>
            <a:ext cx="7113984" cy="944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zh-CN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Technical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Scheme: </a:t>
            </a:r>
            <a:endParaRPr lang="en-US" altLang="zh-CN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Intelligent Monitoring System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547664" y="2132856"/>
            <a:ext cx="1764196" cy="2520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200" b="0" dirty="0" smtClean="0">
                <a:solidFill>
                  <a:schemeClr val="tx1"/>
                </a:solidFill>
                <a:ea typeface="Tahoma" pitchFamily="34" charset="0"/>
                <a:cs typeface="Times New Roman" pitchFamily="18" charset="0"/>
              </a:rPr>
              <a:t>Optimized </a:t>
            </a:r>
            <a:r>
              <a:rPr lang="en-US" altLang="zh-CN" sz="1200" b="0" dirty="0" smtClean="0">
                <a:solidFill>
                  <a:schemeClr val="tx1"/>
                </a:solidFill>
                <a:ea typeface="Tahoma" pitchFamily="34" charset="0"/>
                <a:cs typeface="Times New Roman" pitchFamily="18" charset="0"/>
              </a:rPr>
              <a:t>dispatch</a:t>
            </a:r>
            <a:endParaRPr lang="en-US" altLang="zh-CN" sz="1200" b="0" dirty="0" smtClean="0">
              <a:solidFill>
                <a:schemeClr val="tx1"/>
              </a:solidFill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95536" y="3609020"/>
            <a:ext cx="936104" cy="2880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200" b="0" dirty="0" smtClean="0">
                <a:solidFill>
                  <a:schemeClr val="tx1"/>
                </a:solidFill>
                <a:ea typeface="Tahoma" pitchFamily="34" charset="0"/>
                <a:cs typeface="Times New Roman" pitchFamily="18" charset="0"/>
              </a:rPr>
              <a:t>Coordinated control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763688" y="3825044"/>
            <a:ext cx="1764196" cy="2520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400" dirty="0" smtClean="0">
                <a:solidFill>
                  <a:schemeClr val="tx1"/>
                </a:solidFill>
                <a:ea typeface="Tahoma" pitchFamily="34" charset="0"/>
                <a:cs typeface="Times New Roman" pitchFamily="18" charset="0"/>
              </a:rPr>
              <a:t>Demonstration project</a:t>
            </a: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0" y="6605972"/>
            <a:ext cx="1764196" cy="2520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200" b="0" dirty="0" smtClean="0">
                <a:solidFill>
                  <a:schemeClr val="tx1"/>
                </a:solidFill>
                <a:ea typeface="Tahoma" pitchFamily="34" charset="0"/>
                <a:cs typeface="Times New Roman" pitchFamily="18" charset="0"/>
              </a:rPr>
              <a:t>Real-time monitoring</a:t>
            </a: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779912" y="6129300"/>
            <a:ext cx="900100" cy="46805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200" b="0" dirty="0" smtClean="0">
                <a:solidFill>
                  <a:schemeClr val="tx1"/>
                </a:solidFill>
                <a:ea typeface="Tahoma" pitchFamily="34" charset="0"/>
                <a:cs typeface="Times New Roman" pitchFamily="18" charset="0"/>
              </a:rPr>
              <a:t>Operation management</a:t>
            </a: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4896036" y="5049180"/>
            <a:ext cx="828092" cy="5400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200" b="0" dirty="0" smtClean="0">
                <a:solidFill>
                  <a:schemeClr val="tx1"/>
                </a:solidFill>
                <a:ea typeface="Tahoma" pitchFamily="34" charset="0"/>
                <a:cs typeface="Times New Roman" pitchFamily="18" charset="0"/>
              </a:rPr>
              <a:t>Power forecast</a:t>
            </a:r>
            <a:endParaRPr lang="en-US" altLang="zh-CN" sz="1200" b="0" dirty="0" smtClean="0">
              <a:solidFill>
                <a:schemeClr val="tx1"/>
              </a:solidFill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4391980" y="2636912"/>
            <a:ext cx="1368152" cy="180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900" dirty="0" smtClean="0">
                <a:solidFill>
                  <a:schemeClr val="bg1"/>
                </a:solidFill>
                <a:ea typeface="Tahoma" pitchFamily="34" charset="0"/>
                <a:cs typeface="Times New Roman" pitchFamily="18" charset="0"/>
              </a:rPr>
              <a:t>Uniform standard interface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4283968" y="2888956"/>
            <a:ext cx="1512168" cy="14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900" dirty="0" smtClean="0">
                <a:solidFill>
                  <a:schemeClr val="bg1"/>
                </a:solidFill>
                <a:ea typeface="Tahoma" pitchFamily="34" charset="0"/>
                <a:cs typeface="Times New Roman" pitchFamily="18" charset="0"/>
              </a:rPr>
              <a:t>Senior intelligent application</a:t>
            </a: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4283968" y="3104964"/>
            <a:ext cx="1512168" cy="144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900" dirty="0" smtClean="0">
                <a:solidFill>
                  <a:schemeClr val="bg1"/>
                </a:solidFill>
                <a:ea typeface="Tahoma" pitchFamily="34" charset="0"/>
                <a:cs typeface="Times New Roman" pitchFamily="18" charset="0"/>
              </a:rPr>
              <a:t>Basic professional application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4283968" y="3284984"/>
            <a:ext cx="1512168" cy="1800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900" dirty="0" smtClean="0">
                <a:solidFill>
                  <a:schemeClr val="bg1"/>
                </a:solidFill>
                <a:ea typeface="Tahoma" pitchFamily="34" charset="0"/>
                <a:cs typeface="Times New Roman" pitchFamily="18" charset="0"/>
              </a:rPr>
              <a:t>Uniform support platform</a:t>
            </a: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4355976" y="3717032"/>
            <a:ext cx="1512168" cy="162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900" dirty="0" smtClean="0">
                <a:solidFill>
                  <a:schemeClr val="bg1"/>
                </a:solidFill>
                <a:ea typeface="Tahoma" pitchFamily="34" charset="0"/>
                <a:cs typeface="Times New Roman" pitchFamily="18" charset="0"/>
              </a:rPr>
              <a:t>Hardware support equipment </a:t>
            </a: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4139952" y="3501008"/>
            <a:ext cx="855712" cy="1716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900" dirty="0" smtClean="0">
                <a:solidFill>
                  <a:schemeClr val="bg1"/>
                </a:solidFill>
                <a:ea typeface="Tahoma" pitchFamily="34" charset="0"/>
                <a:cs typeface="Times New Roman" pitchFamily="18" charset="0"/>
              </a:rPr>
              <a:t>Communication</a:t>
            </a: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5148064" y="3501008"/>
            <a:ext cx="720080" cy="162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900" dirty="0" smtClean="0">
                <a:solidFill>
                  <a:schemeClr val="bg1"/>
                </a:solidFill>
                <a:ea typeface="Tahoma" pitchFamily="34" charset="0"/>
                <a:cs typeface="Times New Roman" pitchFamily="18" charset="0"/>
              </a:rPr>
              <a:t>Information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4"/>
          <p:cNvSpPr>
            <a:spLocks noChangeArrowheads="1"/>
          </p:cNvSpPr>
          <p:nvPr/>
        </p:nvSpPr>
        <p:spPr bwMode="auto">
          <a:xfrm>
            <a:off x="0" y="-230832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>
              <a:latin typeface="+mj-lt"/>
            </a:endParaRPr>
          </a:p>
        </p:txBody>
      </p:sp>
      <p:graphicFrame>
        <p:nvGraphicFramePr>
          <p:cNvPr id="6" name="图示 5"/>
          <p:cNvGraphicFramePr/>
          <p:nvPr>
            <p:extLst>
              <p:ext uri="{D42A27DB-BD31-4B8C-83A1-F6EECF244321}">
                <p14:modId xmlns="" xmlns:p14="http://schemas.microsoft.com/office/powerpoint/2010/main" val="3885145226"/>
              </p:ext>
            </p:extLst>
          </p:nvPr>
        </p:nvGraphicFramePr>
        <p:xfrm>
          <a:off x="1038177" y="2190729"/>
          <a:ext cx="7302601" cy="4648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AutoShape 4"/>
          <p:cNvSpPr>
            <a:spLocks noChangeArrowheads="1"/>
          </p:cNvSpPr>
          <p:nvPr/>
        </p:nvSpPr>
        <p:spPr bwMode="gray">
          <a:xfrm>
            <a:off x="358775" y="1520825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33797" name="AutoShape 5"/>
          <p:cNvSpPr>
            <a:spLocks noChangeArrowheads="1"/>
          </p:cNvSpPr>
          <p:nvPr/>
        </p:nvSpPr>
        <p:spPr bwMode="gray">
          <a:xfrm>
            <a:off x="468313" y="1557338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33798" name="Text Box 7"/>
          <p:cNvSpPr txBox="1">
            <a:spLocks noChangeArrowheads="1"/>
          </p:cNvSpPr>
          <p:nvPr/>
        </p:nvSpPr>
        <p:spPr bwMode="gray">
          <a:xfrm>
            <a:off x="430783" y="1555750"/>
            <a:ext cx="860571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kumimoji="1" lang="en-US" altLang="zh-CN" sz="18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Functions of intelligent monitoring system for combined power generation</a:t>
            </a:r>
            <a:endParaRPr kumimoji="1" lang="zh-CN" altLang="en-US" sz="18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75148" y="0"/>
            <a:ext cx="7668852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zh-CN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        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Technical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Scheme: </a:t>
            </a:r>
            <a:endParaRPr lang="en-US" altLang="zh-CN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Intelligent Monitoring system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58775" y="1268413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10595" name="AutoShape 5"/>
          <p:cNvSpPr>
            <a:spLocks noChangeArrowheads="1"/>
          </p:cNvSpPr>
          <p:nvPr/>
        </p:nvSpPr>
        <p:spPr bwMode="gray">
          <a:xfrm>
            <a:off x="468313" y="1304925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110596" name="Text Box 7"/>
          <p:cNvSpPr txBox="1">
            <a:spLocks noChangeArrowheads="1"/>
          </p:cNvSpPr>
          <p:nvPr/>
        </p:nvSpPr>
        <p:spPr bwMode="gray">
          <a:xfrm>
            <a:off x="503238" y="1303338"/>
            <a:ext cx="817245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kumimoji="1" lang="en-US" altLang="zh-CN" sz="18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Principle to Select </a:t>
            </a:r>
            <a:r>
              <a:rPr kumimoji="1" lang="en-US" altLang="zh-CN" sz="18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Wind Power Generation </a:t>
            </a:r>
            <a:r>
              <a:rPr kumimoji="1" lang="en-US" altLang="zh-CN" sz="18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Unit Types</a:t>
            </a:r>
            <a:endParaRPr kumimoji="1" lang="zh-CN" altLang="en-US" sz="18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graphicFrame>
        <p:nvGraphicFramePr>
          <p:cNvPr id="4" name="图示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51216084"/>
              </p:ext>
            </p:extLst>
          </p:nvPr>
        </p:nvGraphicFramePr>
        <p:xfrm>
          <a:off x="871514" y="1879586"/>
          <a:ext cx="7315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914400" y="0"/>
            <a:ext cx="8229600" cy="101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Technical Scheme of Project: </a:t>
            </a:r>
          </a:p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Wind Farm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64" name="Group 2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95280958"/>
              </p:ext>
            </p:extLst>
          </p:nvPr>
        </p:nvGraphicFramePr>
        <p:xfrm>
          <a:off x="431800" y="2357437"/>
          <a:ext cx="8229656" cy="2641621"/>
        </p:xfrm>
        <a:graphic>
          <a:graphicData uri="http://schemas.openxmlformats.org/drawingml/2006/table">
            <a:tbl>
              <a:tblPr/>
              <a:tblGrid>
                <a:gridCol w="4069530"/>
                <a:gridCol w="4160126"/>
              </a:tblGrid>
              <a:tr h="5186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Demonstration area</a:t>
                      </a: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 (50MW)</a:t>
                      </a:r>
                      <a:endParaRPr kumimoji="0" lang="zh-CN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50345" marR="50345" marT="0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Display area  (50MW)</a:t>
                      </a:r>
                      <a:endParaRPr kumimoji="0" lang="zh-CN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50345" marR="50345" marT="0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</a:tr>
              <a:tr h="212298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2.0MW 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 wind turbine 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(24 sets)</a:t>
                      </a:r>
                      <a:endParaRPr kumimoji="0" lang="zh-CN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50345" marR="503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2.5MW</a:t>
                      </a:r>
                      <a:r>
                        <a:rPr kumimoji="0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wind turbine 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(15 sets)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1MW vertical-axle 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wind turbine  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(2 sets)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3.0MW wind turbine  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(2 sets)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5.0MW wind turbine  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(1 set)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50345" marR="503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58775" y="1520825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39957" name="AutoShape 5"/>
          <p:cNvSpPr>
            <a:spLocks noChangeArrowheads="1"/>
          </p:cNvSpPr>
          <p:nvPr/>
        </p:nvSpPr>
        <p:spPr bwMode="gray">
          <a:xfrm>
            <a:off x="468313" y="1557338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39958" name="Text Box 7"/>
          <p:cNvSpPr txBox="1">
            <a:spLocks noChangeArrowheads="1"/>
          </p:cNvSpPr>
          <p:nvPr/>
        </p:nvSpPr>
        <p:spPr bwMode="gray">
          <a:xfrm>
            <a:off x="503238" y="1555750"/>
            <a:ext cx="817245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kumimoji="1" lang="en-US" altLang="zh-CN" sz="18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Wind turbine</a:t>
            </a:r>
            <a:r>
              <a:rPr kumimoji="1" lang="en-US" altLang="zh-CN" sz="18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 </a:t>
            </a:r>
            <a:r>
              <a:rPr kumimoji="1" lang="en-US" altLang="zh-CN" sz="18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configuration </a:t>
            </a:r>
            <a:endParaRPr kumimoji="1" lang="zh-CN" altLang="en-US" sz="18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022412" y="0"/>
            <a:ext cx="8122096" cy="101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zh-CN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          </a:t>
            </a:r>
            <a:r>
              <a:rPr lang="en-US" altLang="zh-CN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Technical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Scheme: </a:t>
            </a:r>
            <a:endParaRPr lang="en-US" altLang="zh-CN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Wind Farm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58775" y="1520825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41987" name="AutoShape 5"/>
          <p:cNvSpPr>
            <a:spLocks noChangeArrowheads="1"/>
          </p:cNvSpPr>
          <p:nvPr/>
        </p:nvSpPr>
        <p:spPr bwMode="gray">
          <a:xfrm>
            <a:off x="468313" y="1557338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41988" name="Text Box 7"/>
          <p:cNvSpPr txBox="1">
            <a:spLocks noChangeArrowheads="1"/>
          </p:cNvSpPr>
          <p:nvPr/>
        </p:nvSpPr>
        <p:spPr bwMode="gray">
          <a:xfrm>
            <a:off x="503238" y="1555750"/>
            <a:ext cx="817245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kumimoji="1" lang="en-US" altLang="zh-CN" sz="18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Diagrams of technical schemes in wind farm</a:t>
            </a:r>
            <a:endParaRPr kumimoji="1" lang="zh-CN" altLang="en-US" sz="18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31" name="AutoShape 3"/>
          <p:cNvSpPr>
            <a:spLocks noChangeArrowheads="1"/>
          </p:cNvSpPr>
          <p:nvPr/>
        </p:nvSpPr>
        <p:spPr bwMode="ltGray">
          <a:xfrm>
            <a:off x="6265863" y="3392488"/>
            <a:ext cx="466725" cy="1116012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2" name="AutoShape 3"/>
          <p:cNvSpPr>
            <a:spLocks noChangeArrowheads="1"/>
          </p:cNvSpPr>
          <p:nvPr/>
        </p:nvSpPr>
        <p:spPr bwMode="ltGray">
          <a:xfrm>
            <a:off x="4791075" y="3392488"/>
            <a:ext cx="466725" cy="1116012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ltGray">
          <a:xfrm>
            <a:off x="2954338" y="3355975"/>
            <a:ext cx="466725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41994" name="AutoShape 6"/>
          <p:cNvSpPr>
            <a:spLocks noChangeArrowheads="1"/>
          </p:cNvSpPr>
          <p:nvPr/>
        </p:nvSpPr>
        <p:spPr bwMode="blackWhite">
          <a:xfrm>
            <a:off x="1404938" y="3967597"/>
            <a:ext cx="1512887" cy="12017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zh-CN" sz="1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Full mastery of </a:t>
            </a:r>
          </a:p>
          <a:p>
            <a:pPr algn="ctr" eaLnBrk="0" hangingPunct="0"/>
            <a:r>
              <a:rPr lang="en-US" altLang="zh-CN" sz="1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technologies </a:t>
            </a:r>
          </a:p>
          <a:p>
            <a:pPr algn="ctr" eaLnBrk="0" hangingPunct="0"/>
            <a:r>
              <a:rPr lang="en-US" altLang="zh-CN" sz="1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such as passive </a:t>
            </a:r>
          </a:p>
          <a:p>
            <a:pPr algn="ctr" eaLnBrk="0" hangingPunct="0"/>
            <a:r>
              <a:rPr lang="en-US" altLang="zh-CN" sz="1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Comprehensive control, </a:t>
            </a:r>
          </a:p>
          <a:p>
            <a:pPr algn="ctr" eaLnBrk="0" hangingPunct="0"/>
            <a:r>
              <a:rPr lang="en-US" altLang="zh-CN" sz="1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wind farm active </a:t>
            </a:r>
          </a:p>
          <a:p>
            <a:pPr algn="ctr" eaLnBrk="0" hangingPunct="0"/>
            <a:r>
              <a:rPr lang="en-US" altLang="zh-CN" sz="1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Control and LV ride </a:t>
            </a:r>
          </a:p>
          <a:p>
            <a:pPr algn="ctr" eaLnBrk="0" hangingPunct="0"/>
            <a:r>
              <a:rPr lang="en-US" altLang="zh-CN" sz="1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through</a:t>
            </a:r>
            <a:endParaRPr lang="zh-CN" altLang="en-US" sz="10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41995" name="AutoShape 5"/>
          <p:cNvSpPr>
            <a:spLocks noChangeArrowheads="1"/>
          </p:cNvSpPr>
          <p:nvPr/>
        </p:nvSpPr>
        <p:spPr bwMode="blackWhite">
          <a:xfrm>
            <a:off x="3565525" y="4076700"/>
            <a:ext cx="1114425" cy="1044575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zh-CN" sz="10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Independently </a:t>
            </a:r>
            <a:endParaRPr lang="en-US" altLang="zh-CN" sz="1000" dirty="0" smtClean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1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developing</a:t>
            </a:r>
            <a:endParaRPr lang="en-US" altLang="zh-CN" sz="10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10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 communication</a:t>
            </a:r>
          </a:p>
          <a:p>
            <a:pPr algn="ctr" eaLnBrk="0" hangingPunct="0"/>
            <a:r>
              <a:rPr lang="en-US" altLang="zh-CN" sz="10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 control devices of </a:t>
            </a:r>
            <a:endParaRPr lang="en-US" altLang="zh-CN" sz="1000" dirty="0" smtClean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10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wind farms</a:t>
            </a:r>
            <a:endParaRPr lang="zh-CN" altLang="en-US" sz="1600" b="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pic>
        <p:nvPicPr>
          <p:cNvPr id="41997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2888" y="2671763"/>
            <a:ext cx="1343025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0" name="矩形 9"/>
          <p:cNvSpPr>
            <a:spLocks noChangeArrowheads="1"/>
          </p:cNvSpPr>
          <p:nvPr/>
        </p:nvSpPr>
        <p:spPr bwMode="auto">
          <a:xfrm>
            <a:off x="1368425" y="2636838"/>
            <a:ext cx="1584325" cy="2519362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sz="1400">
              <a:latin typeface="+mj-lt"/>
              <a:ea typeface="微软雅黑" pitchFamily="34" charset="-122"/>
            </a:endParaRPr>
          </a:p>
        </p:txBody>
      </p:sp>
      <p:sp>
        <p:nvSpPr>
          <p:cNvPr id="42001" name="矩形 9"/>
          <p:cNvSpPr>
            <a:spLocks noChangeArrowheads="1"/>
          </p:cNvSpPr>
          <p:nvPr/>
        </p:nvSpPr>
        <p:spPr bwMode="auto">
          <a:xfrm>
            <a:off x="3495675" y="2636838"/>
            <a:ext cx="1258888" cy="2519362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sz="1400">
              <a:latin typeface="+mj-lt"/>
              <a:ea typeface="微软雅黑" pitchFamily="34" charset="-122"/>
            </a:endParaRPr>
          </a:p>
        </p:txBody>
      </p:sp>
      <p:pic>
        <p:nvPicPr>
          <p:cNvPr id="42003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blackWhite">
          <a:xfrm>
            <a:off x="3568700" y="2671763"/>
            <a:ext cx="1162050" cy="129698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sp>
        <p:nvSpPr>
          <p:cNvPr id="42004" name="AutoShape 5"/>
          <p:cNvSpPr>
            <a:spLocks noChangeArrowheads="1"/>
          </p:cNvSpPr>
          <p:nvPr/>
        </p:nvSpPr>
        <p:spPr bwMode="blackWhite">
          <a:xfrm>
            <a:off x="5330825" y="4076700"/>
            <a:ext cx="969963" cy="100806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Independently </a:t>
            </a:r>
          </a:p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developing</a:t>
            </a:r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 </a:t>
            </a:r>
            <a:endParaRPr lang="en-US" altLang="zh-CN" sz="900" dirty="0" smtClean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intelligent </a:t>
            </a:r>
            <a:endParaRPr lang="en-US" altLang="zh-CN" sz="9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monitoring </a:t>
            </a:r>
          </a:p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system</a:t>
            </a:r>
            <a:r>
              <a:rPr lang="zh-CN" altLang="en-US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 </a:t>
            </a:r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for </a:t>
            </a:r>
            <a:endParaRPr lang="en-US" altLang="zh-CN" sz="9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combined </a:t>
            </a:r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power </a:t>
            </a:r>
            <a:endParaRPr lang="en-US" altLang="zh-CN" sz="900" dirty="0" smtClean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generation</a:t>
            </a:r>
          </a:p>
        </p:txBody>
      </p:sp>
      <p:sp>
        <p:nvSpPr>
          <p:cNvPr id="42005" name="矩形 9"/>
          <p:cNvSpPr>
            <a:spLocks noChangeArrowheads="1"/>
          </p:cNvSpPr>
          <p:nvPr/>
        </p:nvSpPr>
        <p:spPr bwMode="auto">
          <a:xfrm>
            <a:off x="5294313" y="2600325"/>
            <a:ext cx="1006475" cy="2519363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sz="1400">
              <a:latin typeface="+mj-lt"/>
              <a:ea typeface="微软雅黑" pitchFamily="34" charset="-122"/>
            </a:endParaRPr>
          </a:p>
        </p:txBody>
      </p:sp>
      <p:pic>
        <p:nvPicPr>
          <p:cNvPr id="42006" name="Picture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2263" y="2671763"/>
            <a:ext cx="8636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7" name="AutoShape 5"/>
          <p:cNvSpPr>
            <a:spLocks noChangeArrowheads="1"/>
          </p:cNvSpPr>
          <p:nvPr/>
        </p:nvSpPr>
        <p:spPr bwMode="blackWhite">
          <a:xfrm>
            <a:off x="6772275" y="4076700"/>
            <a:ext cx="900113" cy="100806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Realizing </a:t>
            </a:r>
            <a:endParaRPr lang="en-US" altLang="zh-CN" sz="900" dirty="0" smtClean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seamless </a:t>
            </a:r>
            <a:endParaRPr lang="en-US" altLang="zh-CN" sz="9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connection with </a:t>
            </a: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higher-level </a:t>
            </a:r>
            <a:endParaRPr lang="en-US" altLang="zh-CN" sz="900" dirty="0" smtClean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scheduling</a:t>
            </a:r>
            <a:endParaRPr lang="zh-CN" altLang="en-US" sz="9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42008" name="矩形 9"/>
          <p:cNvSpPr>
            <a:spLocks noChangeArrowheads="1"/>
          </p:cNvSpPr>
          <p:nvPr/>
        </p:nvSpPr>
        <p:spPr bwMode="auto">
          <a:xfrm>
            <a:off x="6735763" y="2600325"/>
            <a:ext cx="1006475" cy="2519363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sz="1400">
              <a:latin typeface="+mj-lt"/>
              <a:ea typeface="微软雅黑" pitchFamily="34" charset="-122"/>
            </a:endParaRPr>
          </a:p>
        </p:txBody>
      </p:sp>
      <p:pic>
        <p:nvPicPr>
          <p:cNvPr id="42009" name="Picture 2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72275" y="2635250"/>
            <a:ext cx="900113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897456" y="0"/>
            <a:ext cx="8229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zh-CN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       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Technical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Scheme: </a:t>
            </a:r>
            <a:endParaRPr lang="en-US" altLang="zh-CN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Wind Farm</a:t>
            </a:r>
            <a:endParaRPr lang="zh-CN" alt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58775" y="1520825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46083" name="AutoShape 5"/>
          <p:cNvSpPr>
            <a:spLocks noChangeArrowheads="1"/>
          </p:cNvSpPr>
          <p:nvPr/>
        </p:nvSpPr>
        <p:spPr bwMode="gray">
          <a:xfrm>
            <a:off x="468313" y="1557338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46084" name="Text Box 7"/>
          <p:cNvSpPr txBox="1">
            <a:spLocks noChangeArrowheads="1"/>
          </p:cNvSpPr>
          <p:nvPr/>
        </p:nvSpPr>
        <p:spPr bwMode="gray">
          <a:xfrm>
            <a:off x="503238" y="1555750"/>
            <a:ext cx="817245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kumimoji="1" lang="en-US" altLang="zh-CN" sz="18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Configuration of major equipment in PV power station</a:t>
            </a:r>
            <a:endParaRPr kumimoji="1" lang="zh-CN" altLang="en-US" sz="18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14400" y="0"/>
            <a:ext cx="82296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Technical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Scheme: </a:t>
            </a:r>
            <a:endParaRPr lang="en-US" altLang="zh-CN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PV </a:t>
            </a:r>
            <a:r>
              <a:rPr lang="en-US" altLang="zh-CN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Power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Station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91108256"/>
              </p:ext>
            </p:extLst>
          </p:nvPr>
        </p:nvGraphicFramePr>
        <p:xfrm>
          <a:off x="482544" y="2625714"/>
          <a:ext cx="8215424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0981"/>
                <a:gridCol w="2519397"/>
                <a:gridCol w="2008215"/>
                <a:gridCol w="23368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+mj-lt"/>
                        </a:rPr>
                        <a:t>S.N.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+mj-lt"/>
                        </a:rPr>
                        <a:t>Type of module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+mj-lt"/>
                        </a:rPr>
                        <a:t>Capacity  (kW)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+mj-lt"/>
                        </a:rPr>
                        <a:t>Mode of installation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F7C80"/>
                    </a:solidFill>
                  </a:tcPr>
                </a:tc>
              </a:tr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Polycrystalline silicon</a:t>
                      </a:r>
                      <a:r>
                        <a:rPr lang="zh-CN" altLang="en-US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PV module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35000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Fixed</a:t>
                      </a:r>
                      <a:r>
                        <a:rPr lang="en-US" altLang="zh-CN" sz="14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installation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1500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Inclined uniaxial tracking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500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Even uniaxial tracking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50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Biaxial tracking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400" kern="1200" dirty="0" err="1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Sunpower</a:t>
                      </a:r>
                      <a:r>
                        <a:rPr lang="en-US" altLang="zh-CN" sz="14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PV module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500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Fixed</a:t>
                      </a:r>
                      <a:r>
                        <a:rPr lang="en-US" altLang="zh-CN" sz="14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installation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500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Inclined uniaxial tracking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3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 err="1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Monocrystalline</a:t>
                      </a:r>
                      <a:r>
                        <a:rPr lang="en-US" altLang="zh-CN" sz="14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altLang="zh-CN" sz="14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silicon PV </a:t>
                      </a:r>
                      <a:r>
                        <a:rPr lang="en-US" altLang="zh-CN" sz="14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module</a:t>
                      </a:r>
                      <a:endParaRPr lang="zh-CN" altLang="en-US" sz="1400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1000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Fixed</a:t>
                      </a:r>
                      <a:r>
                        <a:rPr lang="en-US" altLang="zh-CN" sz="14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installation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4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Non-crystalline </a:t>
                      </a:r>
                      <a:r>
                        <a:rPr lang="en-US" altLang="zh-CN" sz="14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film </a:t>
                      </a: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PV module</a:t>
                      </a:r>
                      <a:endParaRPr lang="zh-CN" altLang="en-US" sz="140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1000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Fixed</a:t>
                      </a:r>
                      <a:r>
                        <a:rPr lang="en-US" altLang="zh-CN" sz="14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installation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482544" y="2114532"/>
            <a:ext cx="15680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0" dirty="0" smtClean="0">
                <a:solidFill>
                  <a:schemeClr val="tx1"/>
                </a:solidFill>
                <a:latin typeface="+mj-lt"/>
                <a:ea typeface="微软雅黑" pitchFamily="34" charset="-122"/>
              </a:rPr>
              <a:t>PV modules</a:t>
            </a:r>
            <a:endParaRPr lang="zh-CN" altLang="en-US" sz="2000" dirty="0">
              <a:latin typeface="+mj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37534" y="6281225"/>
            <a:ext cx="65566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0" dirty="0" smtClean="0">
                <a:solidFill>
                  <a:schemeClr val="tx1"/>
                </a:solidFill>
                <a:latin typeface="+mj-lt"/>
                <a:ea typeface="微软雅黑" pitchFamily="34" charset="-122"/>
              </a:rPr>
              <a:t>For PV inverters, 630kW</a:t>
            </a:r>
            <a:r>
              <a:rPr lang="zh-CN" altLang="en-US" sz="1600" b="0" dirty="0" smtClean="0">
                <a:solidFill>
                  <a:schemeClr val="tx1"/>
                </a:solidFill>
                <a:latin typeface="+mj-lt"/>
                <a:ea typeface="微软雅黑" pitchFamily="34" charset="-122"/>
              </a:rPr>
              <a:t> </a:t>
            </a:r>
            <a:r>
              <a:rPr lang="en-US" altLang="zh-CN" sz="1600" b="0" dirty="0" smtClean="0">
                <a:solidFill>
                  <a:schemeClr val="tx1"/>
                </a:solidFill>
                <a:latin typeface="+mj-lt"/>
                <a:ea typeface="微软雅黑" pitchFamily="34" charset="-122"/>
              </a:rPr>
              <a:t> (16 sets) and 500kW</a:t>
            </a:r>
            <a:r>
              <a:rPr lang="zh-CN" altLang="en-US" sz="1600" b="0" dirty="0" smtClean="0">
                <a:solidFill>
                  <a:schemeClr val="tx1"/>
                </a:solidFill>
                <a:latin typeface="+mj-lt"/>
                <a:ea typeface="微软雅黑" pitchFamily="34" charset="-122"/>
              </a:rPr>
              <a:t> </a:t>
            </a:r>
            <a:r>
              <a:rPr lang="en-US" altLang="zh-CN" sz="1600" b="0" dirty="0" smtClean="0">
                <a:solidFill>
                  <a:schemeClr val="tx1"/>
                </a:solidFill>
                <a:latin typeface="+mj-lt"/>
                <a:ea typeface="微软雅黑" pitchFamily="34" charset="-122"/>
              </a:rPr>
              <a:t> (60 sets) are adopted.</a:t>
            </a:r>
            <a:endParaRPr lang="zh-CN" altLang="en-US" sz="1600" dirty="0">
              <a:latin typeface="+mj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utoShape 3"/>
          <p:cNvSpPr>
            <a:spLocks noChangeArrowheads="1"/>
          </p:cNvSpPr>
          <p:nvPr/>
        </p:nvSpPr>
        <p:spPr bwMode="ltGray">
          <a:xfrm>
            <a:off x="6948488" y="3392488"/>
            <a:ext cx="466725" cy="1116012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</a:endParaRPr>
          </a:p>
        </p:txBody>
      </p:sp>
      <p:sp>
        <p:nvSpPr>
          <p:cNvPr id="2" name="AutoShape 3"/>
          <p:cNvSpPr>
            <a:spLocks noChangeArrowheads="1"/>
          </p:cNvSpPr>
          <p:nvPr/>
        </p:nvSpPr>
        <p:spPr bwMode="ltGray">
          <a:xfrm>
            <a:off x="5473700" y="3392488"/>
            <a:ext cx="466725" cy="1116012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</a:endParaRPr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ltGray">
          <a:xfrm>
            <a:off x="3636963" y="3355975"/>
            <a:ext cx="466725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</a:endParaRP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ltGray">
          <a:xfrm>
            <a:off x="1549400" y="3321050"/>
            <a:ext cx="466725" cy="111601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58775" y="1520825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53255" name="AutoShape 5"/>
          <p:cNvSpPr>
            <a:spLocks noChangeArrowheads="1"/>
          </p:cNvSpPr>
          <p:nvPr/>
        </p:nvSpPr>
        <p:spPr bwMode="gray">
          <a:xfrm>
            <a:off x="468313" y="1557338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53256" name="Text Box 7"/>
          <p:cNvSpPr txBox="1">
            <a:spLocks noChangeArrowheads="1"/>
          </p:cNvSpPr>
          <p:nvPr/>
        </p:nvSpPr>
        <p:spPr bwMode="gray">
          <a:xfrm>
            <a:off x="503238" y="1555750"/>
            <a:ext cx="817245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kumimoji="1" lang="en-US" altLang="zh-CN" sz="18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Diagrams for technical schemes for PV power station</a:t>
            </a:r>
            <a:endParaRPr kumimoji="1" lang="zh-CN" altLang="en-US" sz="18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53257" name="AutoShape 6"/>
          <p:cNvSpPr>
            <a:spLocks noChangeArrowheads="1"/>
          </p:cNvSpPr>
          <p:nvPr/>
        </p:nvSpPr>
        <p:spPr bwMode="blackWhite">
          <a:xfrm>
            <a:off x="2087563" y="4113213"/>
            <a:ext cx="1512887" cy="1008062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Full command of </a:t>
            </a:r>
            <a:endParaRPr lang="en-US" altLang="zh-CN" sz="900" dirty="0" smtClean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technologies  </a:t>
            </a:r>
          </a:p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associated with </a:t>
            </a:r>
          </a:p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large-capacity </a:t>
            </a:r>
          </a:p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grid-connected inverters</a:t>
            </a:r>
            <a:endParaRPr lang="zh-CN" altLang="en-US" sz="11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53258" name="AutoShape 5"/>
          <p:cNvSpPr>
            <a:spLocks noChangeArrowheads="1"/>
          </p:cNvSpPr>
          <p:nvPr/>
        </p:nvSpPr>
        <p:spPr bwMode="blackWhite">
          <a:xfrm>
            <a:off x="4248150" y="4113213"/>
            <a:ext cx="1114425" cy="1008062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Independently </a:t>
            </a: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developing</a:t>
            </a: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 communication</a:t>
            </a: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 control devices of </a:t>
            </a:r>
            <a:endParaRPr lang="en-US" altLang="zh-CN" sz="900" dirty="0" smtClean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PV power stations </a:t>
            </a:r>
            <a:endParaRPr lang="en-US" altLang="zh-CN" sz="9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53259" name="矩形 9"/>
          <p:cNvSpPr>
            <a:spLocks noChangeArrowheads="1"/>
          </p:cNvSpPr>
          <p:nvPr/>
        </p:nvSpPr>
        <p:spPr bwMode="auto">
          <a:xfrm>
            <a:off x="395288" y="2600325"/>
            <a:ext cx="1223962" cy="2592388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sz="1400">
              <a:latin typeface="+mj-lt"/>
            </a:endParaRPr>
          </a:p>
        </p:txBody>
      </p:sp>
      <p:sp>
        <p:nvSpPr>
          <p:cNvPr id="53260" name="AutoShape 5"/>
          <p:cNvSpPr>
            <a:spLocks noChangeArrowheads="1"/>
          </p:cNvSpPr>
          <p:nvPr/>
        </p:nvSpPr>
        <p:spPr bwMode="blackWhite">
          <a:xfrm>
            <a:off x="431800" y="4113213"/>
            <a:ext cx="1187450" cy="104298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Displaying various </a:t>
            </a:r>
          </a:p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PV modules and </a:t>
            </a:r>
          </a:p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supports</a:t>
            </a:r>
            <a:endParaRPr lang="zh-CN" altLang="en-US" sz="9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53261" name="矩形 9"/>
          <p:cNvSpPr>
            <a:spLocks noChangeArrowheads="1"/>
          </p:cNvSpPr>
          <p:nvPr/>
        </p:nvSpPr>
        <p:spPr bwMode="auto">
          <a:xfrm>
            <a:off x="2051050" y="2636838"/>
            <a:ext cx="1584325" cy="2519362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sz="1400">
              <a:latin typeface="+mj-lt"/>
            </a:endParaRPr>
          </a:p>
        </p:txBody>
      </p:sp>
      <p:sp>
        <p:nvSpPr>
          <p:cNvPr id="53262" name="矩形 9"/>
          <p:cNvSpPr>
            <a:spLocks noChangeArrowheads="1"/>
          </p:cNvSpPr>
          <p:nvPr/>
        </p:nvSpPr>
        <p:spPr bwMode="auto">
          <a:xfrm>
            <a:off x="4178300" y="2636838"/>
            <a:ext cx="1258888" cy="2519362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sz="1400">
              <a:latin typeface="+mj-lt"/>
            </a:endParaRPr>
          </a:p>
        </p:txBody>
      </p:sp>
      <p:pic>
        <p:nvPicPr>
          <p:cNvPr id="53264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blackWhite">
          <a:xfrm>
            <a:off x="4251325" y="2671763"/>
            <a:ext cx="1162050" cy="129698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sp>
        <p:nvSpPr>
          <p:cNvPr id="53265" name="AutoShape 5"/>
          <p:cNvSpPr>
            <a:spLocks noChangeArrowheads="1"/>
          </p:cNvSpPr>
          <p:nvPr/>
        </p:nvSpPr>
        <p:spPr bwMode="blackWhite">
          <a:xfrm>
            <a:off x="5940426" y="3950494"/>
            <a:ext cx="1042988" cy="120570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Independently </a:t>
            </a: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developing </a:t>
            </a: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intelligent </a:t>
            </a: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monitoring </a:t>
            </a: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system</a:t>
            </a:r>
            <a:r>
              <a:rPr lang="zh-CN" altLang="en-US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 </a:t>
            </a:r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for </a:t>
            </a: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combined </a:t>
            </a:r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power </a:t>
            </a:r>
            <a:endParaRPr lang="en-US" altLang="zh-CN" sz="9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generation</a:t>
            </a:r>
          </a:p>
        </p:txBody>
      </p:sp>
      <p:sp>
        <p:nvSpPr>
          <p:cNvPr id="53266" name="矩形 9"/>
          <p:cNvSpPr>
            <a:spLocks noChangeArrowheads="1"/>
          </p:cNvSpPr>
          <p:nvPr/>
        </p:nvSpPr>
        <p:spPr bwMode="auto">
          <a:xfrm>
            <a:off x="5976938" y="2600325"/>
            <a:ext cx="1006475" cy="2519363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sz="1400">
              <a:latin typeface="+mj-lt"/>
            </a:endParaRPr>
          </a:p>
        </p:txBody>
      </p:sp>
      <p:pic>
        <p:nvPicPr>
          <p:cNvPr id="53267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2671763"/>
            <a:ext cx="8636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68" name="AutoShape 5"/>
          <p:cNvSpPr>
            <a:spLocks noChangeArrowheads="1"/>
          </p:cNvSpPr>
          <p:nvPr/>
        </p:nvSpPr>
        <p:spPr bwMode="blackWhite">
          <a:xfrm>
            <a:off x="7454900" y="4113213"/>
            <a:ext cx="969963" cy="97155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Realizing </a:t>
            </a: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seamless </a:t>
            </a: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connection with </a:t>
            </a: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higher-level </a:t>
            </a: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scheduling</a:t>
            </a:r>
            <a:endParaRPr lang="zh-CN" altLang="en-US" sz="9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53269" name="矩形 9"/>
          <p:cNvSpPr>
            <a:spLocks noChangeArrowheads="1"/>
          </p:cNvSpPr>
          <p:nvPr/>
        </p:nvSpPr>
        <p:spPr bwMode="auto">
          <a:xfrm>
            <a:off x="7418388" y="2600325"/>
            <a:ext cx="1041400" cy="2519363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sz="1400">
              <a:latin typeface="+mj-lt"/>
            </a:endParaRPr>
          </a:p>
        </p:txBody>
      </p:sp>
      <p:pic>
        <p:nvPicPr>
          <p:cNvPr id="53270" name="Picture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16800" y="2635250"/>
            <a:ext cx="1004888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72" name="Picture 8" descr="res05_attpic_brie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2636838"/>
            <a:ext cx="1116012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73" name="Picture 2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87563" y="2673350"/>
            <a:ext cx="15128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2951820" y="0"/>
            <a:ext cx="6192180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Technical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Scheme: </a:t>
            </a:r>
            <a:endParaRPr lang="en-US" altLang="zh-CN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PV </a:t>
            </a:r>
            <a:r>
              <a:rPr lang="en-US" altLang="zh-CN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Power Station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58775" y="1520825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56323" name="AutoShape 5"/>
          <p:cNvSpPr>
            <a:spLocks noChangeArrowheads="1"/>
          </p:cNvSpPr>
          <p:nvPr/>
        </p:nvSpPr>
        <p:spPr bwMode="gray">
          <a:xfrm>
            <a:off x="468313" y="1557338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56324" name="Text Box 7"/>
          <p:cNvSpPr txBox="1">
            <a:spLocks noChangeArrowheads="1"/>
          </p:cNvSpPr>
          <p:nvPr/>
        </p:nvSpPr>
        <p:spPr bwMode="gray">
          <a:xfrm>
            <a:off x="504031" y="1583214"/>
            <a:ext cx="8172450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kumimoji="1" lang="en-US" altLang="zh-CN" sz="11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Energy storage system improves access capacity related to </a:t>
            </a:r>
            <a:r>
              <a:rPr kumimoji="1" lang="en-US" altLang="zh-CN" sz="11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wind-solar </a:t>
            </a:r>
            <a:r>
              <a:rPr kumimoji="1" lang="en-US" altLang="zh-CN" sz="11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combined power generation from</a:t>
            </a:r>
            <a:r>
              <a:rPr kumimoji="1" lang="zh-CN" altLang="en-US" sz="11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 </a:t>
            </a:r>
            <a:r>
              <a:rPr kumimoji="1" lang="en-US" altLang="zh-CN" sz="11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three aspects.</a:t>
            </a:r>
            <a:endParaRPr kumimoji="1" lang="zh-CN" altLang="en-US" sz="1100" dirty="0">
              <a:solidFill>
                <a:schemeClr val="tx1"/>
              </a:solidFill>
              <a:latin typeface="+mj-lt"/>
              <a:ea typeface="微软雅黑" pitchFamily="34" charset="-122"/>
            </a:endParaRPr>
          </a:p>
        </p:txBody>
      </p:sp>
      <p:grpSp>
        <p:nvGrpSpPr>
          <p:cNvPr id="56325" name="Group 3"/>
          <p:cNvGrpSpPr>
            <a:grpSpLocks/>
          </p:cNvGrpSpPr>
          <p:nvPr/>
        </p:nvGrpSpPr>
        <p:grpSpPr bwMode="auto">
          <a:xfrm>
            <a:off x="1116013" y="2381250"/>
            <a:ext cx="2170112" cy="4283075"/>
            <a:chOff x="720" y="1490"/>
            <a:chExt cx="1367" cy="2348"/>
          </a:xfrm>
        </p:grpSpPr>
        <p:sp>
          <p:nvSpPr>
            <p:cNvPr id="56346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47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48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9BCFF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49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EE0F7"/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50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51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52" name="Text Box 17"/>
            <p:cNvSpPr txBox="1">
              <a:spLocks noChangeArrowheads="1"/>
            </p:cNvSpPr>
            <p:nvPr/>
          </p:nvSpPr>
          <p:spPr bwMode="gray">
            <a:xfrm>
              <a:off x="765" y="1776"/>
              <a:ext cx="1296" cy="75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Smooth fluctuation </a:t>
              </a:r>
              <a:r>
                <a:rPr lang="en-US" altLang="zh-CN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of </a:t>
              </a:r>
              <a:r>
                <a:rPr lang="en-US" altLang="zh-CN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combined </a:t>
              </a:r>
              <a:r>
                <a:rPr lang="en-US" altLang="zh-CN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power generation, enhanced </a:t>
              </a:r>
              <a:r>
                <a:rPr lang="zh-CN" altLang="en-US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 </a:t>
              </a:r>
              <a:r>
                <a:rPr lang="en-US" altLang="zh-CN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controllability</a:t>
              </a:r>
              <a:r>
                <a:rPr lang="zh-CN" altLang="en-US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 </a:t>
              </a:r>
              <a:r>
                <a:rPr lang="en-US" altLang="zh-CN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and reduced reserve </a:t>
              </a:r>
              <a:r>
                <a:rPr lang="en-US" altLang="zh-CN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capacity.</a:t>
              </a:r>
              <a:endParaRPr lang="en-US" altLang="zh-CN" sz="1400" dirty="0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</p:grpSp>
      <p:grpSp>
        <p:nvGrpSpPr>
          <p:cNvPr id="56326" name="Group 18"/>
          <p:cNvGrpSpPr>
            <a:grpSpLocks/>
          </p:cNvGrpSpPr>
          <p:nvPr/>
        </p:nvGrpSpPr>
        <p:grpSpPr bwMode="auto">
          <a:xfrm>
            <a:off x="3465513" y="2138363"/>
            <a:ext cx="2166937" cy="4530725"/>
            <a:chOff x="2208" y="1354"/>
            <a:chExt cx="1365" cy="2484"/>
          </a:xfrm>
        </p:grpSpPr>
        <p:sp>
          <p:nvSpPr>
            <p:cNvPr id="56338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39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40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B3F2B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41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0F7D4"/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42" name="Text Box 28"/>
            <p:cNvSpPr txBox="1">
              <a:spLocks noChangeArrowheads="1"/>
            </p:cNvSpPr>
            <p:nvPr/>
          </p:nvSpPr>
          <p:spPr bwMode="gray">
            <a:xfrm>
              <a:off x="2817" y="1354"/>
              <a:ext cx="116" cy="25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en-US" altLang="zh-CN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43" name="Text Box 29"/>
            <p:cNvSpPr txBox="1">
              <a:spLocks noChangeArrowheads="1"/>
            </p:cNvSpPr>
            <p:nvPr/>
          </p:nvSpPr>
          <p:spPr bwMode="gray">
            <a:xfrm>
              <a:off x="2253" y="1775"/>
              <a:ext cx="1296" cy="99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Tracking planned </a:t>
              </a:r>
              <a:r>
                <a:rPr lang="en-US" altLang="zh-CN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generation </a:t>
              </a:r>
              <a:r>
                <a:rPr lang="en-US" altLang="zh-CN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output , improving predictability of  combined power  generation and decreasing output deviation</a:t>
              </a:r>
              <a:endParaRPr lang="en-US" altLang="zh-CN" sz="1400" dirty="0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44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45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</p:grpSp>
      <p:grpSp>
        <p:nvGrpSpPr>
          <p:cNvPr id="56327" name="Group 3"/>
          <p:cNvGrpSpPr>
            <a:grpSpLocks/>
          </p:cNvGrpSpPr>
          <p:nvPr/>
        </p:nvGrpSpPr>
        <p:grpSpPr bwMode="auto">
          <a:xfrm>
            <a:off x="5822950" y="2133600"/>
            <a:ext cx="2170113" cy="4532313"/>
            <a:chOff x="720" y="1354"/>
            <a:chExt cx="1367" cy="2484"/>
          </a:xfrm>
        </p:grpSpPr>
        <p:sp>
          <p:nvSpPr>
            <p:cNvPr id="56330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31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F7633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32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3399">
                    <a:alpha val="0"/>
                  </a:srgbClr>
                </a:gs>
                <a:gs pos="100000">
                  <a:srgbClr val="FFCC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33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CCFF"/>
                </a:gs>
                <a:gs pos="100000">
                  <a:srgbClr val="FF3399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34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35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36" name="Text Box 16"/>
            <p:cNvSpPr txBox="1">
              <a:spLocks noChangeArrowheads="1"/>
            </p:cNvSpPr>
            <p:nvPr/>
          </p:nvSpPr>
          <p:spPr bwMode="gray">
            <a:xfrm>
              <a:off x="1329" y="1354"/>
              <a:ext cx="116" cy="25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en-US" altLang="zh-CN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  <p:sp>
          <p:nvSpPr>
            <p:cNvPr id="56337" name="Text Box 17"/>
            <p:cNvSpPr txBox="1">
              <a:spLocks noChangeArrowheads="1"/>
            </p:cNvSpPr>
            <p:nvPr/>
          </p:nvSpPr>
          <p:spPr bwMode="gray">
            <a:xfrm>
              <a:off x="768" y="1776"/>
              <a:ext cx="1296" cy="64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Participating in </a:t>
              </a:r>
              <a:r>
                <a:rPr lang="en-US" altLang="zh-CN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peak load shaving of </a:t>
              </a:r>
              <a:r>
                <a:rPr lang="en-US" altLang="zh-CN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the grid and enhancing </a:t>
              </a:r>
              <a:r>
                <a:rPr lang="en-US" altLang="zh-CN" sz="1400" dirty="0" err="1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dispatchability</a:t>
              </a:r>
              <a:r>
                <a:rPr lang="en-US" altLang="zh-CN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 </a:t>
              </a:r>
              <a:r>
                <a:rPr lang="en-US" altLang="zh-CN" sz="1400" dirty="0" smtClean="0">
                  <a:solidFill>
                    <a:srgbClr val="000066"/>
                  </a:solidFill>
                  <a:latin typeface="+mj-lt"/>
                  <a:ea typeface="微软雅黑" pitchFamily="34" charset="-122"/>
                </a:rPr>
                <a:t>of the system</a:t>
              </a:r>
              <a:endParaRPr lang="en-US" altLang="zh-CN" sz="1400" dirty="0">
                <a:solidFill>
                  <a:srgbClr val="000066"/>
                </a:solidFill>
                <a:latin typeface="+mj-lt"/>
                <a:ea typeface="微软雅黑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34441" y="6053137"/>
            <a:ext cx="8243887" cy="511175"/>
          </a:xfrm>
          <a:prstGeom prst="rect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Simulated calculation reveals that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the basic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configuration power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for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energy storage is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~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20MW</a:t>
            </a:r>
            <a:r>
              <a:rPr lang="zh-CN" altLang="en-US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and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the capacity </a:t>
            </a:r>
            <a:r>
              <a:rPr lang="en-US" altLang="zh-CN" sz="1400" dirty="0" smtClean="0">
                <a:solidFill>
                  <a:schemeClr val="accent2"/>
                </a:solidFill>
                <a:latin typeface="+mj-lt"/>
                <a:ea typeface="微软雅黑" pitchFamily="34" charset="-122"/>
              </a:rPr>
              <a:t>is about 90MWh.</a:t>
            </a:r>
            <a:r>
              <a:rPr lang="zh-CN" altLang="en-US" sz="1400" dirty="0" smtClean="0">
                <a:solidFill>
                  <a:schemeClr val="folHlink"/>
                </a:solidFill>
                <a:latin typeface="+mj-lt"/>
                <a:ea typeface="微软雅黑" pitchFamily="34" charset="-122"/>
              </a:rPr>
              <a:t> </a:t>
            </a:r>
            <a:endParaRPr lang="zh-CN" altLang="en-US" sz="1400" dirty="0">
              <a:solidFill>
                <a:schemeClr val="folHlink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914400" y="0"/>
            <a:ext cx="822960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Technical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Scheme: </a:t>
            </a:r>
            <a:endParaRPr lang="en-US" altLang="zh-CN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Energy Storage Power </a:t>
            </a:r>
            <a:r>
              <a:rPr lang="en-US" altLang="zh-CN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Station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58775" y="1520825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58371" name="AutoShape 5"/>
          <p:cNvSpPr>
            <a:spLocks noChangeArrowheads="1"/>
          </p:cNvSpPr>
          <p:nvPr/>
        </p:nvSpPr>
        <p:spPr bwMode="gray">
          <a:xfrm>
            <a:off x="468313" y="1557338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58372" name="Text Box 7"/>
          <p:cNvSpPr txBox="1">
            <a:spLocks noChangeArrowheads="1"/>
          </p:cNvSpPr>
          <p:nvPr/>
        </p:nvSpPr>
        <p:spPr bwMode="gray">
          <a:xfrm>
            <a:off x="503238" y="1555750"/>
            <a:ext cx="817245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kumimoji="1" lang="en-US" altLang="zh-CN" sz="16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Comparison of </a:t>
            </a:r>
            <a:r>
              <a:rPr kumimoji="1" lang="en-US" altLang="zh-CN" sz="16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the overall </a:t>
            </a:r>
            <a:r>
              <a:rPr kumimoji="1" lang="en-US" altLang="zh-CN" sz="16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performance </a:t>
            </a:r>
            <a:r>
              <a:rPr kumimoji="1" lang="en-US" altLang="zh-CN" sz="16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of </a:t>
            </a:r>
            <a:r>
              <a:rPr kumimoji="1" lang="en-US" altLang="zh-CN" sz="16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energy storage </a:t>
            </a:r>
            <a:r>
              <a:rPr kumimoji="1" lang="en-US" altLang="zh-CN" sz="16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cells</a:t>
            </a:r>
            <a:endParaRPr kumimoji="1" lang="zh-CN" altLang="en-US" sz="16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graphicFrame>
        <p:nvGraphicFramePr>
          <p:cNvPr id="58424" name="Group 5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47990326"/>
              </p:ext>
            </p:extLst>
          </p:nvPr>
        </p:nvGraphicFramePr>
        <p:xfrm>
          <a:off x="575557" y="2375068"/>
          <a:ext cx="7956884" cy="1883160"/>
        </p:xfrm>
        <a:graphic>
          <a:graphicData uri="http://schemas.openxmlformats.org/drawingml/2006/table">
            <a:tbl>
              <a:tblPr/>
              <a:tblGrid>
                <a:gridCol w="1224135"/>
                <a:gridCol w="648072"/>
                <a:gridCol w="864096"/>
                <a:gridCol w="1260140"/>
                <a:gridCol w="1224137"/>
                <a:gridCol w="753095"/>
                <a:gridCol w="825500"/>
                <a:gridCol w="1157709"/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Price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Reliability risk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Project realizable </a:t>
                      </a: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risk 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Safety and environmental risks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Demon result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Technical flexibility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Configuration principle</a:t>
                      </a:r>
                      <a:endParaRPr kumimoji="0" lang="zh-CN" altLang="en-GB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Sodium- </a:t>
                      </a:r>
                      <a:r>
                        <a:rPr kumimoji="0" lang="en-US" altLang="zh-CN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sulphur</a:t>
                      </a: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cell</a:t>
                      </a:r>
                      <a:endParaRPr kumimoji="0" lang="zh-CN" altLang="en-GB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High</a:t>
                      </a:r>
                      <a:endParaRPr kumimoji="0" lang="zh-CN" altLang="en-GB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High</a:t>
                      </a:r>
                      <a:endParaRPr kumimoji="0" lang="zh-CN" altLang="en-GB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Low</a:t>
                      </a:r>
                      <a:endParaRPr kumimoji="0" lang="zh-CN" altLang="en-GB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Medium 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Good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Low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Appropriate proportion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100" dirty="0" smtClean="0"/>
                        <a:t>Electrochemical flow cell</a:t>
                      </a:r>
                      <a:endParaRPr kumimoji="0" lang="zh-CN" altLang="en-GB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High</a:t>
                      </a:r>
                      <a:endParaRPr kumimoji="0" lang="zh-CN" altLang="en-GB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Low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High</a:t>
                      </a:r>
                      <a:endParaRPr kumimoji="0" lang="zh-CN" altLang="en-GB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High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So-so 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High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Low proportion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Lithium-ion </a:t>
                      </a:r>
                      <a:r>
                        <a:rPr kumimoji="0" lang="en-US" altLang="zh-CN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cell</a:t>
                      </a:r>
                      <a:endParaRPr kumimoji="0" lang="zh-CN" altLang="en-GB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Low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Medium 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Medium 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Low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So-so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High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itchFamily="18" charset="0"/>
                        </a:rPr>
                        <a:t>High </a:t>
                      </a:r>
                      <a:endParaRPr kumimoji="0" lang="zh-CN" altLang="en-GB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48" name="圆角矩形 47"/>
          <p:cNvSpPr/>
          <p:nvPr/>
        </p:nvSpPr>
        <p:spPr bwMode="auto">
          <a:xfrm>
            <a:off x="503238" y="5517232"/>
            <a:ext cx="8344681" cy="1091519"/>
          </a:xfrm>
          <a:prstGeom prst="roundRect">
            <a:avLst>
              <a:gd name="adj" fmla="val 10568"/>
            </a:avLst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 w="12700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txBody>
          <a:bodyPr wrap="none" anchor="ctr"/>
          <a:lstStyle/>
          <a:p>
            <a:pPr marL="0" lvl="2" defTabSz="912813" eaLnBrk="0" fontAlgn="auto" hangingPunct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>
                <a:tab pos="136525" algn="l"/>
              </a:tabLst>
              <a:defRPr/>
            </a:pPr>
            <a:endParaRPr lang="zh-CN" altLang="en-US" sz="1400" b="0" dirty="0">
              <a:solidFill>
                <a:schemeClr val="tx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49" name="矩形 19"/>
          <p:cNvSpPr>
            <a:spLocks noChangeArrowheads="1"/>
          </p:cNvSpPr>
          <p:nvPr/>
        </p:nvSpPr>
        <p:spPr bwMode="auto">
          <a:xfrm>
            <a:off x="609601" y="5586335"/>
            <a:ext cx="8066087" cy="830997"/>
          </a:xfrm>
          <a:prstGeom prst="rect">
            <a:avLst/>
          </a:prstGeom>
          <a:noFill/>
          <a:ln w="2857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defTabSz="912813" eaLnBrk="0" hangingPunct="0">
              <a:buFont typeface="Wingdings" pitchFamily="2" charset="2"/>
              <a:buNone/>
            </a:pPr>
            <a:r>
              <a:rPr lang="en-US" altLang="zh-CN" sz="1200" b="0" dirty="0">
                <a:solidFill>
                  <a:srgbClr val="3333FF"/>
                </a:solidFill>
                <a:latin typeface="+mj-lt"/>
              </a:rPr>
              <a:t>Through comparative analysis on energy storage systems of the three types of </a:t>
            </a:r>
            <a:r>
              <a:rPr lang="en-US" altLang="zh-CN" sz="1200" b="0" dirty="0" smtClean="0">
                <a:solidFill>
                  <a:srgbClr val="3333FF"/>
                </a:solidFill>
                <a:latin typeface="+mj-lt"/>
              </a:rPr>
              <a:t>cells </a:t>
            </a:r>
            <a:r>
              <a:rPr lang="en-US" altLang="zh-CN" sz="1200" b="0" dirty="0">
                <a:solidFill>
                  <a:srgbClr val="3333FF"/>
                </a:solidFill>
                <a:latin typeface="+mj-lt"/>
              </a:rPr>
              <a:t>in terms of technical risks, technical reasonability and technical flexibility, they have advantages of their own in properties. But in </a:t>
            </a:r>
            <a:r>
              <a:rPr lang="en-US" altLang="zh-CN" sz="1200" b="0" dirty="0" smtClean="0">
                <a:solidFill>
                  <a:srgbClr val="3333FF"/>
                </a:solidFill>
                <a:latin typeface="+mj-lt"/>
              </a:rPr>
              <a:t>our project, we found that the </a:t>
            </a:r>
            <a:r>
              <a:rPr lang="en-US" altLang="zh-CN" sz="1200" b="0" dirty="0">
                <a:solidFill>
                  <a:srgbClr val="3333FF"/>
                </a:solidFill>
                <a:latin typeface="+mj-lt"/>
              </a:rPr>
              <a:t>energy storage system of the lithium-ion </a:t>
            </a:r>
            <a:r>
              <a:rPr lang="en-US" altLang="zh-CN" sz="1200" b="0" dirty="0" smtClean="0">
                <a:solidFill>
                  <a:srgbClr val="3333FF"/>
                </a:solidFill>
                <a:latin typeface="+mj-lt"/>
              </a:rPr>
              <a:t>cell </a:t>
            </a:r>
            <a:r>
              <a:rPr lang="en-US" altLang="zh-CN" sz="1200" b="0" dirty="0">
                <a:solidFill>
                  <a:srgbClr val="3333FF"/>
                </a:solidFill>
                <a:latin typeface="+mj-lt"/>
              </a:rPr>
              <a:t>is the best regarding </a:t>
            </a:r>
            <a:r>
              <a:rPr lang="en-US" altLang="zh-CN" sz="1200" b="0" dirty="0" smtClean="0">
                <a:solidFill>
                  <a:srgbClr val="3333FF"/>
                </a:solidFill>
                <a:latin typeface="+mj-lt"/>
              </a:rPr>
              <a:t>the overall </a:t>
            </a:r>
            <a:r>
              <a:rPr lang="en-US" altLang="zh-CN" sz="1200" b="0" dirty="0">
                <a:solidFill>
                  <a:srgbClr val="3333FF"/>
                </a:solidFill>
                <a:latin typeface="+mj-lt"/>
              </a:rPr>
              <a:t>performance, followed by that of the sodium-sulfur </a:t>
            </a:r>
            <a:r>
              <a:rPr lang="en-US" altLang="zh-CN" sz="1200" b="0" dirty="0" smtClean="0">
                <a:solidFill>
                  <a:srgbClr val="3333FF"/>
                </a:solidFill>
                <a:latin typeface="+mj-lt"/>
              </a:rPr>
              <a:t>cell; </a:t>
            </a:r>
            <a:r>
              <a:rPr lang="en-US" altLang="zh-CN" sz="1200" b="0" dirty="0">
                <a:solidFill>
                  <a:srgbClr val="3333FF"/>
                </a:solidFill>
                <a:latin typeface="+mj-lt"/>
              </a:rPr>
              <a:t>that of the </a:t>
            </a:r>
            <a:r>
              <a:rPr lang="en-US" altLang="zh-CN" sz="1200" b="0" dirty="0" smtClean="0">
                <a:solidFill>
                  <a:srgbClr val="3333FF"/>
                </a:solidFill>
                <a:latin typeface="+mj-lt"/>
              </a:rPr>
              <a:t>electrochemical flow cell </a:t>
            </a:r>
            <a:r>
              <a:rPr lang="en-US" altLang="zh-CN" sz="1200" b="0" dirty="0">
                <a:solidFill>
                  <a:srgbClr val="3333FF"/>
                </a:solidFill>
                <a:latin typeface="+mj-lt"/>
              </a:rPr>
              <a:t>is relatively </a:t>
            </a:r>
            <a:r>
              <a:rPr lang="en-US" altLang="zh-CN" sz="1200" b="0" dirty="0" smtClean="0">
                <a:solidFill>
                  <a:srgbClr val="3333FF"/>
                </a:solidFill>
                <a:latin typeface="+mj-lt"/>
              </a:rPr>
              <a:t>poor.</a:t>
            </a:r>
            <a:endParaRPr kumimoji="1" lang="zh-CN" altLang="en-US" sz="1200" b="0" dirty="0">
              <a:solidFill>
                <a:srgbClr val="3333FF"/>
              </a:solidFill>
              <a:latin typeface="+mj-lt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583668" y="0"/>
            <a:ext cx="7560332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Technical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Scheme: </a:t>
            </a:r>
            <a:endParaRPr lang="en-US" altLang="zh-CN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Energy </a:t>
            </a:r>
            <a:r>
              <a:rPr lang="en-US" altLang="zh-CN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Storage Power Station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58775" y="1520825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59395" name="AutoShape 5"/>
          <p:cNvSpPr>
            <a:spLocks noChangeArrowheads="1"/>
          </p:cNvSpPr>
          <p:nvPr/>
        </p:nvSpPr>
        <p:spPr bwMode="gray">
          <a:xfrm>
            <a:off x="468313" y="1557338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59396" name="Text Box 7"/>
          <p:cNvSpPr txBox="1">
            <a:spLocks noChangeArrowheads="1"/>
          </p:cNvSpPr>
          <p:nvPr/>
        </p:nvSpPr>
        <p:spPr bwMode="gray">
          <a:xfrm>
            <a:off x="503238" y="1555750"/>
            <a:ext cx="817245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kumimoji="1" lang="en-US" altLang="zh-CN" sz="18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Configuration schemes of energy storage systems</a:t>
            </a:r>
            <a:endParaRPr kumimoji="1" lang="zh-CN" altLang="en-US" sz="18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graphicFrame>
        <p:nvGraphicFramePr>
          <p:cNvPr id="59445" name="Group 5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9996444"/>
              </p:ext>
            </p:extLst>
          </p:nvPr>
        </p:nvGraphicFramePr>
        <p:xfrm>
          <a:off x="611561" y="2351090"/>
          <a:ext cx="7920880" cy="2378076"/>
        </p:xfrm>
        <a:graphic>
          <a:graphicData uri="http://schemas.openxmlformats.org/drawingml/2006/table">
            <a:tbl>
              <a:tblPr/>
              <a:tblGrid>
                <a:gridCol w="2242392"/>
                <a:gridCol w="1119428"/>
                <a:gridCol w="1631697"/>
                <a:gridCol w="1844961"/>
                <a:gridCol w="1082402"/>
              </a:tblGrid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Output power</a:t>
                      </a:r>
                      <a:endParaRPr kumimoji="0" lang="zh-CN" alt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Energy storage capacity</a:t>
                      </a:r>
                      <a:endParaRPr kumimoji="0" lang="zh-CN" alt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Price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10,000 </a:t>
                      </a:r>
                      <a:r>
                        <a:rPr kumimoji="0" lang="en-US" altLang="zh-CN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yuan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zh-CN" alt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Floor area  (m</a:t>
                      </a:r>
                      <a:r>
                        <a:rPr kumimoji="0" lang="en-US" altLang="zh-CN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)</a:t>
                      </a:r>
                      <a:endParaRPr kumimoji="0" lang="zh-CN" alt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Energy storage of lithium-ion 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cell</a:t>
                      </a:r>
                      <a:endParaRPr kumimoji="0" lang="zh-CN" alt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14MW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64MWh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24000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7000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Energy storage of sodium-</a:t>
                      </a:r>
                      <a:r>
                        <a:rPr kumimoji="0" lang="en-US" altLang="zh-CN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sulpher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cell</a:t>
                      </a:r>
                      <a:endParaRPr kumimoji="0" lang="zh-CN" alt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4MW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24MWh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16000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Energy storage of </a:t>
                      </a:r>
                      <a:r>
                        <a:rPr lang="en-US" altLang="zh-CN" sz="1200" b="1" i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vanadium redox flow  (VRB) </a:t>
                      </a:r>
                      <a:r>
                        <a:rPr lang="en-US" altLang="zh-CN" sz="1200" b="1" i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cell</a:t>
                      </a:r>
                      <a:endParaRPr kumimoji="0" lang="zh-CN" alt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2MW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8MWh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6000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2000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Total</a:t>
                      </a: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(rated output)</a:t>
                      </a:r>
                      <a:endParaRPr kumimoji="0" lang="zh-CN" alt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20MW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96MWh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46000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10000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Total</a:t>
                      </a: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(practical output)</a:t>
                      </a:r>
                      <a:endParaRPr kumimoji="0" lang="zh-CN" alt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28MW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96MWh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微软雅黑" pitchFamily="34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" name="圆角矩形 47"/>
          <p:cNvSpPr/>
          <p:nvPr/>
        </p:nvSpPr>
        <p:spPr bwMode="auto">
          <a:xfrm>
            <a:off x="373005" y="5049180"/>
            <a:ext cx="8344681" cy="1264346"/>
          </a:xfrm>
          <a:prstGeom prst="roundRect">
            <a:avLst>
              <a:gd name="adj" fmla="val 10568"/>
            </a:avLst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 w="12700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txBody>
          <a:bodyPr wrap="none" anchor="ctr"/>
          <a:lstStyle/>
          <a:p>
            <a:pPr marL="0" lvl="2" defTabSz="912813" eaLnBrk="0" fontAlgn="auto" hangingPunct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>
                <a:tab pos="136525" algn="l"/>
              </a:tabLst>
              <a:defRPr/>
            </a:pPr>
            <a:endParaRPr lang="zh-CN" altLang="en-US" sz="1400" b="0" dirty="0">
              <a:solidFill>
                <a:schemeClr val="tx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49" name="矩形 19"/>
          <p:cNvSpPr>
            <a:spLocks noChangeArrowheads="1"/>
          </p:cNvSpPr>
          <p:nvPr/>
        </p:nvSpPr>
        <p:spPr bwMode="auto">
          <a:xfrm>
            <a:off x="525578" y="5113637"/>
            <a:ext cx="8066087" cy="1015663"/>
          </a:xfrm>
          <a:prstGeom prst="rect">
            <a:avLst/>
          </a:prstGeom>
          <a:noFill/>
          <a:ln w="28575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defTabSz="912813" eaLnBrk="0" hangingPunct="0">
              <a:buFont typeface="Wingdings" pitchFamily="2" charset="2"/>
              <a:buNone/>
            </a:pPr>
            <a:r>
              <a:rPr kumimoji="1" lang="en-US" altLang="zh-CN" sz="1200" dirty="0" smtClean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Features:</a:t>
            </a:r>
          </a:p>
          <a:p>
            <a:pPr marL="266700" indent="-266700" algn="just" defTabSz="912813" eaLnBrk="0" hangingPunct="0">
              <a:buFont typeface="Wingdings" pitchFamily="2" charset="2"/>
              <a:buChar char="Ø"/>
            </a:pPr>
            <a:r>
              <a:rPr kumimoji="1" lang="en-US" altLang="zh-CN" sz="1200" dirty="0" smtClean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We introduced technologically </a:t>
            </a:r>
            <a:r>
              <a:rPr kumimoji="1" lang="en-US" altLang="zh-CN" sz="1200" dirty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matured </a:t>
            </a:r>
            <a:r>
              <a:rPr kumimoji="1" lang="en-US" altLang="zh-CN" sz="1200" dirty="0" smtClean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sodium-sulfur cell which helped </a:t>
            </a:r>
            <a:r>
              <a:rPr kumimoji="1" lang="en-US" altLang="zh-CN" sz="1200" dirty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to reduce technical </a:t>
            </a:r>
            <a:r>
              <a:rPr kumimoji="1" lang="en-US" altLang="zh-CN" sz="1200" dirty="0" smtClean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risks;</a:t>
            </a:r>
            <a:endParaRPr kumimoji="1" lang="zh-CN" altLang="en-US" sz="1200" dirty="0">
              <a:solidFill>
                <a:srgbClr val="000099"/>
              </a:solidFill>
              <a:latin typeface="+mj-lt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 marL="266700" indent="-266700" algn="just" defTabSz="912813">
              <a:buFont typeface="Wingdings" pitchFamily="2" charset="2"/>
              <a:buChar char="Ø"/>
            </a:pPr>
            <a:r>
              <a:rPr kumimoji="1" lang="en-US" altLang="zh-CN" sz="1200" dirty="0" smtClean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We introduced </a:t>
            </a:r>
            <a:r>
              <a:rPr kumimoji="1" lang="en-US" altLang="zh-CN" sz="1200" dirty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three types of energy storage </a:t>
            </a:r>
            <a:r>
              <a:rPr kumimoji="1" lang="en-US" altLang="zh-CN" sz="1200" dirty="0" smtClean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cells with diversified energy </a:t>
            </a:r>
            <a:r>
              <a:rPr kumimoji="1" lang="en-US" altLang="zh-CN" sz="1200" dirty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storage devices, which is conducive to comparative analysis on </a:t>
            </a:r>
            <a:r>
              <a:rPr kumimoji="1" lang="en-US" altLang="zh-CN" sz="1200" dirty="0" smtClean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the performance </a:t>
            </a:r>
            <a:r>
              <a:rPr kumimoji="1" lang="en-US" altLang="zh-CN" sz="1200" dirty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of different energy storage </a:t>
            </a:r>
            <a:r>
              <a:rPr kumimoji="1" lang="en-US" altLang="zh-CN" sz="1200" dirty="0" smtClean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technologies</a:t>
            </a:r>
            <a:r>
              <a:rPr kumimoji="1" lang="en-US" altLang="zh-CN" sz="1200" dirty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;</a:t>
            </a:r>
            <a:endParaRPr kumimoji="1" lang="zh-CN" altLang="en-US" sz="1200" dirty="0">
              <a:solidFill>
                <a:srgbClr val="000099"/>
              </a:solidFill>
              <a:latin typeface="+mj-lt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 marL="266700" indent="-266700" algn="just" defTabSz="912813">
              <a:buFont typeface="Wingdings" pitchFamily="2" charset="2"/>
              <a:buChar char="Ø"/>
            </a:pPr>
            <a:r>
              <a:rPr kumimoji="1" lang="en-US" altLang="zh-CN" sz="1200" dirty="0" smtClean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The power </a:t>
            </a:r>
            <a:r>
              <a:rPr kumimoji="1" lang="en-US" altLang="zh-CN" sz="1200" dirty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and capacity configurations can guarantee </a:t>
            </a:r>
            <a:r>
              <a:rPr kumimoji="1" lang="en-US" altLang="zh-CN" sz="1200" dirty="0" smtClean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the application </a:t>
            </a:r>
            <a:r>
              <a:rPr kumimoji="1" lang="en-US" altLang="zh-CN" sz="1200" dirty="0">
                <a:solidFill>
                  <a:srgbClr val="000099"/>
                </a:solidFill>
                <a:latin typeface="+mj-lt"/>
                <a:ea typeface="仿宋" panose="02010609060101010101" pitchFamily="49" charset="-122"/>
                <a:cs typeface="Times New Roman" panose="02020603050405020304" pitchFamily="18" charset="0"/>
              </a:rPr>
              <a:t>in Phase I project.</a:t>
            </a:r>
            <a:endParaRPr kumimoji="1" lang="zh-CN" altLang="en-US" sz="1200" dirty="0">
              <a:solidFill>
                <a:srgbClr val="000099"/>
              </a:solidFill>
              <a:latin typeface="+mj-lt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619672" y="0"/>
            <a:ext cx="7524328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Technical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Scheme: </a:t>
            </a:r>
            <a:endParaRPr lang="en-US" altLang="zh-CN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Energy </a:t>
            </a:r>
            <a:r>
              <a:rPr lang="en-US" altLang="zh-CN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Storage Power Station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358775" y="1520825"/>
            <a:ext cx="8389938" cy="43180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/>
              </a:gs>
              <a:gs pos="50000">
                <a:srgbClr val="DDDDDD">
                  <a:gamma/>
                  <a:tint val="36471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64515" name="AutoShape 5"/>
          <p:cNvSpPr>
            <a:spLocks noChangeArrowheads="1"/>
          </p:cNvSpPr>
          <p:nvPr/>
        </p:nvSpPr>
        <p:spPr bwMode="gray">
          <a:xfrm>
            <a:off x="468313" y="1557338"/>
            <a:ext cx="8172450" cy="38735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CC00FF"/>
              </a:gs>
              <a:gs pos="100000">
                <a:srgbClr val="660066"/>
              </a:gs>
            </a:gsLst>
            <a:lin ang="5400000" scaled="1"/>
          </a:gra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64516" name="Text Box 7"/>
          <p:cNvSpPr txBox="1">
            <a:spLocks noChangeArrowheads="1"/>
          </p:cNvSpPr>
          <p:nvPr/>
        </p:nvSpPr>
        <p:spPr bwMode="gray">
          <a:xfrm>
            <a:off x="503238" y="1555750"/>
            <a:ext cx="817245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800"/>
              </a:spcBef>
              <a:buSzPct val="75000"/>
              <a:buFont typeface="Wingdings" pitchFamily="2" charset="2"/>
              <a:buNone/>
            </a:pPr>
            <a:r>
              <a:rPr kumimoji="1" lang="en-US" altLang="zh-CN" sz="18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Structure diagrams of energy storage system</a:t>
            </a:r>
            <a:endParaRPr kumimoji="1" lang="zh-CN" altLang="en-US" sz="18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64518" name="AutoShape 3"/>
          <p:cNvSpPr>
            <a:spLocks noChangeArrowheads="1"/>
          </p:cNvSpPr>
          <p:nvPr/>
        </p:nvSpPr>
        <p:spPr bwMode="ltGray">
          <a:xfrm rot="-5400000">
            <a:off x="5111750" y="3032126"/>
            <a:ext cx="395287" cy="1116012"/>
          </a:xfrm>
          <a:prstGeom prst="rightArrow">
            <a:avLst>
              <a:gd name="adj1" fmla="val 45093"/>
              <a:gd name="adj2" fmla="val 31329"/>
            </a:avLst>
          </a:pr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64519" name="AutoShape 3"/>
          <p:cNvSpPr>
            <a:spLocks noChangeArrowheads="1"/>
          </p:cNvSpPr>
          <p:nvPr/>
        </p:nvSpPr>
        <p:spPr bwMode="ltGray">
          <a:xfrm rot="-5400000">
            <a:off x="5038726" y="2600325"/>
            <a:ext cx="468312" cy="5221287"/>
          </a:xfrm>
          <a:prstGeom prst="rightArrow">
            <a:avLst>
              <a:gd name="adj1" fmla="val 36639"/>
              <a:gd name="adj2" fmla="val 61699"/>
            </a:avLst>
          </a:pr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64520" name="AutoShape 3"/>
          <p:cNvSpPr>
            <a:spLocks noChangeArrowheads="1"/>
          </p:cNvSpPr>
          <p:nvPr/>
        </p:nvSpPr>
        <p:spPr bwMode="ltGray">
          <a:xfrm>
            <a:off x="6262688" y="2312988"/>
            <a:ext cx="576262" cy="1116012"/>
          </a:xfrm>
          <a:prstGeom prst="rightArrow">
            <a:avLst>
              <a:gd name="adj1" fmla="val 47370"/>
              <a:gd name="adj2" fmla="val 35815"/>
            </a:avLst>
          </a:pr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  <a:ea typeface="微软雅黑" pitchFamily="34" charset="-122"/>
            </a:endParaRPr>
          </a:p>
        </p:txBody>
      </p:sp>
      <p:sp>
        <p:nvSpPr>
          <p:cNvPr id="64521" name="AutoShape 5"/>
          <p:cNvSpPr>
            <a:spLocks noChangeArrowheads="1"/>
          </p:cNvSpPr>
          <p:nvPr/>
        </p:nvSpPr>
        <p:spPr bwMode="blackWhite">
          <a:xfrm>
            <a:off x="4425950" y="4365625"/>
            <a:ext cx="1765300" cy="53975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+mj-lt"/>
              </a:rPr>
              <a:t>Independent development of </a:t>
            </a:r>
            <a:endParaRPr lang="en-US" altLang="zh-CN" sz="900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+mj-lt"/>
              </a:rPr>
              <a:t>energy storage </a:t>
            </a:r>
            <a:endParaRPr lang="en-US" altLang="zh-CN" sz="9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+mj-lt"/>
              </a:rPr>
              <a:t>monitoring system</a:t>
            </a:r>
            <a:endParaRPr lang="zh-CN" altLang="en-US" sz="9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64522" name="矩形 9"/>
          <p:cNvSpPr>
            <a:spLocks noChangeArrowheads="1"/>
          </p:cNvSpPr>
          <p:nvPr/>
        </p:nvSpPr>
        <p:spPr bwMode="auto">
          <a:xfrm>
            <a:off x="2159000" y="5518150"/>
            <a:ext cx="1800225" cy="973138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sz="1400">
              <a:latin typeface="+mj-lt"/>
              <a:ea typeface="微软雅黑" pitchFamily="34" charset="-122"/>
            </a:endParaRPr>
          </a:p>
        </p:txBody>
      </p:sp>
      <p:sp>
        <p:nvSpPr>
          <p:cNvPr id="64523" name="AutoShape 5"/>
          <p:cNvSpPr>
            <a:spLocks noChangeArrowheads="1"/>
          </p:cNvSpPr>
          <p:nvPr/>
        </p:nvSpPr>
        <p:spPr bwMode="blackWhite">
          <a:xfrm>
            <a:off x="2163763" y="6167438"/>
            <a:ext cx="1760537" cy="3127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Sodium-</a:t>
            </a:r>
            <a:r>
              <a:rPr lang="en-US" altLang="zh-CN" sz="900" dirty="0" err="1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sulphur</a:t>
            </a:r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 energy </a:t>
            </a:r>
          </a:p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storage system</a:t>
            </a:r>
            <a:endParaRPr lang="zh-CN" altLang="en-US" sz="9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64524" name="矩形 9"/>
          <p:cNvSpPr>
            <a:spLocks noChangeArrowheads="1"/>
          </p:cNvSpPr>
          <p:nvPr/>
        </p:nvSpPr>
        <p:spPr bwMode="auto">
          <a:xfrm>
            <a:off x="971550" y="2563812"/>
            <a:ext cx="2519363" cy="2412999"/>
          </a:xfrm>
          <a:prstGeom prst="rect">
            <a:avLst/>
          </a:prstGeom>
          <a:solidFill>
            <a:srgbClr val="CCFFFF"/>
          </a:solidFill>
          <a:ln w="25400" algn="ctr">
            <a:solidFill>
              <a:srgbClr val="0000FF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1200" dirty="0" smtClean="0">
                <a:solidFill>
                  <a:srgbClr val="3333FF"/>
                </a:solidFill>
                <a:latin typeface="+mj-lt"/>
              </a:rPr>
              <a:t>We aim to build </a:t>
            </a:r>
            <a:r>
              <a:rPr lang="en-US" altLang="zh-CN" sz="1200" dirty="0">
                <a:solidFill>
                  <a:srgbClr val="3333FF"/>
                </a:solidFill>
                <a:latin typeface="+mj-lt"/>
              </a:rPr>
              <a:t>world-class large-capacity energy storage systems, </a:t>
            </a:r>
            <a:r>
              <a:rPr lang="en-US" altLang="zh-CN" sz="1200" dirty="0" smtClean="0">
                <a:solidFill>
                  <a:srgbClr val="3333FF"/>
                </a:solidFill>
                <a:latin typeface="+mj-lt"/>
              </a:rPr>
              <a:t>conduct in-depth </a:t>
            </a:r>
            <a:r>
              <a:rPr lang="en-US" altLang="zh-CN" sz="1200" dirty="0">
                <a:solidFill>
                  <a:srgbClr val="3333FF"/>
                </a:solidFill>
                <a:latin typeface="+mj-lt"/>
              </a:rPr>
              <a:t>study on </a:t>
            </a:r>
            <a:r>
              <a:rPr lang="en-US" altLang="zh-CN" sz="1200" dirty="0" smtClean="0">
                <a:solidFill>
                  <a:srgbClr val="3333FF"/>
                </a:solidFill>
                <a:latin typeface="+mj-lt"/>
              </a:rPr>
              <a:t>multiple applications such as smooth </a:t>
            </a:r>
            <a:r>
              <a:rPr lang="en-US" altLang="zh-CN" sz="1200" dirty="0">
                <a:solidFill>
                  <a:srgbClr val="3333FF"/>
                </a:solidFill>
                <a:latin typeface="+mj-lt"/>
              </a:rPr>
              <a:t>output, </a:t>
            </a:r>
            <a:r>
              <a:rPr lang="en-US" altLang="zh-CN" sz="1200" dirty="0" smtClean="0">
                <a:solidFill>
                  <a:srgbClr val="3333FF"/>
                </a:solidFill>
                <a:latin typeface="+mj-lt"/>
              </a:rPr>
              <a:t>track dispatch and scheduling curve, and peak load shaving and explore the values </a:t>
            </a:r>
            <a:r>
              <a:rPr lang="en-US" altLang="zh-CN" sz="1200" dirty="0">
                <a:solidFill>
                  <a:srgbClr val="3333FF"/>
                </a:solidFill>
                <a:latin typeface="+mj-lt"/>
              </a:rPr>
              <a:t>of energy storage systems in promoting large-scale </a:t>
            </a:r>
            <a:r>
              <a:rPr lang="en-US" altLang="zh-CN" sz="1200" dirty="0" smtClean="0">
                <a:solidFill>
                  <a:srgbClr val="3333FF"/>
                </a:solidFill>
                <a:latin typeface="+mj-lt"/>
              </a:rPr>
              <a:t>new energy grid integration.</a:t>
            </a:r>
            <a:endParaRPr lang="zh-CN" altLang="en-US" sz="1200" dirty="0">
              <a:solidFill>
                <a:srgbClr val="3333FF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64525" name="AutoShape 5"/>
          <p:cNvSpPr>
            <a:spLocks noChangeArrowheads="1"/>
          </p:cNvSpPr>
          <p:nvPr/>
        </p:nvSpPr>
        <p:spPr bwMode="blackWhite">
          <a:xfrm>
            <a:off x="4427538" y="2852738"/>
            <a:ext cx="1763712" cy="64827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+mj-lt"/>
              </a:rPr>
              <a:t>Independent development of  </a:t>
            </a:r>
            <a:endParaRPr lang="en-US" altLang="zh-CN" sz="900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+mj-lt"/>
              </a:rPr>
              <a:t>intelligent monitoring </a:t>
            </a:r>
            <a:endParaRPr lang="zh-CN" altLang="zh-CN" sz="9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+mj-lt"/>
              </a:rPr>
              <a:t>system </a:t>
            </a:r>
            <a:r>
              <a:rPr lang="en-US" altLang="zh-CN" sz="900" dirty="0">
                <a:solidFill>
                  <a:schemeClr val="bg1"/>
                </a:solidFill>
                <a:latin typeface="+mj-lt"/>
              </a:rPr>
              <a:t>for </a:t>
            </a:r>
            <a:r>
              <a:rPr lang="en-US" altLang="zh-CN" sz="900" dirty="0" smtClean="0">
                <a:solidFill>
                  <a:schemeClr val="bg1"/>
                </a:solidFill>
                <a:latin typeface="+mj-lt"/>
              </a:rPr>
              <a:t>combined </a:t>
            </a:r>
            <a:r>
              <a:rPr lang="en-US" altLang="zh-CN" sz="900" dirty="0">
                <a:solidFill>
                  <a:schemeClr val="bg1"/>
                </a:solidFill>
                <a:latin typeface="+mj-lt"/>
              </a:rPr>
              <a:t>power </a:t>
            </a:r>
            <a:endParaRPr lang="en-US" altLang="zh-CN" sz="900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+mj-lt"/>
              </a:rPr>
              <a:t>generation</a:t>
            </a:r>
            <a:endParaRPr lang="zh-CN" altLang="zh-CN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4526" name="AutoShape 5"/>
          <p:cNvSpPr>
            <a:spLocks noChangeArrowheads="1"/>
          </p:cNvSpPr>
          <p:nvPr/>
        </p:nvSpPr>
        <p:spPr bwMode="blackWhite">
          <a:xfrm>
            <a:off x="6985000" y="3970338"/>
            <a:ext cx="969963" cy="900112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latin typeface="+mj-lt"/>
              </a:rPr>
              <a:t>Realizing </a:t>
            </a:r>
            <a:endParaRPr lang="zh-CN" altLang="zh-CN" sz="9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altLang="zh-CN" sz="900" dirty="0">
                <a:solidFill>
                  <a:schemeClr val="bg1"/>
                </a:solidFill>
                <a:latin typeface="+mj-lt"/>
              </a:rPr>
              <a:t>seamless </a:t>
            </a:r>
            <a:endParaRPr lang="zh-CN" altLang="zh-CN" sz="9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altLang="zh-CN" sz="900" dirty="0">
                <a:solidFill>
                  <a:schemeClr val="bg1"/>
                </a:solidFill>
                <a:latin typeface="+mj-lt"/>
              </a:rPr>
              <a:t>connection with </a:t>
            </a:r>
            <a:endParaRPr lang="zh-CN" altLang="zh-CN" sz="9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altLang="zh-CN" sz="900" dirty="0">
                <a:solidFill>
                  <a:schemeClr val="bg1"/>
                </a:solidFill>
                <a:latin typeface="+mj-lt"/>
              </a:rPr>
              <a:t>higher-level </a:t>
            </a:r>
            <a:endParaRPr lang="zh-CN" altLang="zh-CN" sz="9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altLang="zh-CN" sz="900" dirty="0">
                <a:solidFill>
                  <a:schemeClr val="bg1"/>
                </a:solidFill>
                <a:latin typeface="+mj-lt"/>
              </a:rPr>
              <a:t>scheduling</a:t>
            </a:r>
            <a:endParaRPr lang="zh-CN" altLang="zh-CN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4527" name="矩形 9"/>
          <p:cNvSpPr>
            <a:spLocks noChangeArrowheads="1"/>
          </p:cNvSpPr>
          <p:nvPr/>
        </p:nvSpPr>
        <p:spPr bwMode="auto">
          <a:xfrm>
            <a:off x="6948488" y="2386013"/>
            <a:ext cx="1006475" cy="2519362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sz="1400">
              <a:latin typeface="+mj-lt"/>
              <a:ea typeface="微软雅黑" pitchFamily="34" charset="-122"/>
            </a:endParaRPr>
          </a:p>
        </p:txBody>
      </p:sp>
      <p:pic>
        <p:nvPicPr>
          <p:cNvPr id="64528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5000" y="2422525"/>
            <a:ext cx="900113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9" name="Picture 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7413" y="5565775"/>
            <a:ext cx="1763712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30" name="Picture 12" descr="液流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1488" y="5546725"/>
            <a:ext cx="17287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31" name="矩形 9"/>
          <p:cNvSpPr>
            <a:spLocks noChangeArrowheads="1"/>
          </p:cNvSpPr>
          <p:nvPr/>
        </p:nvSpPr>
        <p:spPr bwMode="auto">
          <a:xfrm>
            <a:off x="4246563" y="5518150"/>
            <a:ext cx="1800225" cy="973138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sz="1400">
              <a:latin typeface="+mj-lt"/>
              <a:ea typeface="微软雅黑" pitchFamily="34" charset="-122"/>
            </a:endParaRPr>
          </a:p>
        </p:txBody>
      </p:sp>
      <p:sp>
        <p:nvSpPr>
          <p:cNvPr id="64532" name="AutoShape 5"/>
          <p:cNvSpPr>
            <a:spLocks noChangeArrowheads="1"/>
          </p:cNvSpPr>
          <p:nvPr/>
        </p:nvSpPr>
        <p:spPr bwMode="blackWhite">
          <a:xfrm>
            <a:off x="4281488" y="6202585"/>
            <a:ext cx="1727200" cy="3127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Flow </a:t>
            </a:r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energy </a:t>
            </a: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storage </a:t>
            </a:r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system</a:t>
            </a:r>
            <a:endParaRPr lang="zh-CN" altLang="en-US" sz="12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sp>
        <p:nvSpPr>
          <p:cNvPr id="64533" name="矩形 9"/>
          <p:cNvSpPr>
            <a:spLocks noChangeArrowheads="1"/>
          </p:cNvSpPr>
          <p:nvPr/>
        </p:nvSpPr>
        <p:spPr bwMode="auto">
          <a:xfrm>
            <a:off x="6297613" y="5519738"/>
            <a:ext cx="1800225" cy="971550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sz="1400">
              <a:latin typeface="+mj-lt"/>
              <a:ea typeface="微软雅黑" pitchFamily="34" charset="-122"/>
            </a:endParaRPr>
          </a:p>
        </p:txBody>
      </p:sp>
      <p:sp>
        <p:nvSpPr>
          <p:cNvPr id="64534" name="AutoShape 5"/>
          <p:cNvSpPr>
            <a:spLocks noChangeArrowheads="1"/>
          </p:cNvSpPr>
          <p:nvPr/>
        </p:nvSpPr>
        <p:spPr bwMode="blackWhite">
          <a:xfrm>
            <a:off x="6332538" y="6114699"/>
            <a:ext cx="1727200" cy="32861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Lithium-ion </a:t>
            </a:r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energy </a:t>
            </a:r>
          </a:p>
          <a:p>
            <a:pPr algn="ctr" eaLnBrk="0" hangingPunct="0"/>
            <a:r>
              <a:rPr lang="en-US" altLang="zh-CN" sz="900" dirty="0">
                <a:solidFill>
                  <a:schemeClr val="bg1"/>
                </a:solidFill>
                <a:latin typeface="+mj-lt"/>
                <a:ea typeface="微软雅黑" pitchFamily="34" charset="-122"/>
              </a:rPr>
              <a:t>storage </a:t>
            </a:r>
            <a:r>
              <a:rPr lang="en-US" altLang="zh-CN" sz="900" dirty="0" smtClean="0">
                <a:solidFill>
                  <a:schemeClr val="bg1"/>
                </a:solidFill>
                <a:latin typeface="+mj-lt"/>
                <a:ea typeface="微软雅黑" pitchFamily="34" charset="-122"/>
              </a:rPr>
              <a:t>system</a:t>
            </a:r>
            <a:endParaRPr lang="zh-CN" altLang="en-US" sz="900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</p:txBody>
      </p:sp>
      <p:pic>
        <p:nvPicPr>
          <p:cNvPr id="64535" name="Picture 5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538" y="3717925"/>
            <a:ext cx="1727200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36" name="矩形 9"/>
          <p:cNvSpPr>
            <a:spLocks noChangeArrowheads="1"/>
          </p:cNvSpPr>
          <p:nvPr/>
        </p:nvSpPr>
        <p:spPr bwMode="auto">
          <a:xfrm>
            <a:off x="4391025" y="3717925"/>
            <a:ext cx="1800225" cy="1223963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sz="1400">
              <a:latin typeface="+mj-lt"/>
              <a:ea typeface="微软雅黑" pitchFamily="34" charset="-122"/>
            </a:endParaRPr>
          </a:p>
        </p:txBody>
      </p:sp>
      <p:pic>
        <p:nvPicPr>
          <p:cNvPr id="64537" name="Picture 5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64050" y="2420938"/>
            <a:ext cx="17272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38" name="矩形 9"/>
          <p:cNvSpPr>
            <a:spLocks noChangeArrowheads="1"/>
          </p:cNvSpPr>
          <p:nvPr/>
        </p:nvSpPr>
        <p:spPr bwMode="auto">
          <a:xfrm>
            <a:off x="4391025" y="2386012"/>
            <a:ext cx="1800225" cy="1114995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sz="1400">
              <a:latin typeface="+mj-lt"/>
              <a:ea typeface="微软雅黑" pitchFamily="34" charset="-122"/>
            </a:endParaRPr>
          </a:p>
        </p:txBody>
      </p:sp>
      <p:pic>
        <p:nvPicPr>
          <p:cNvPr id="64539" name="Picture 2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35713" y="5553075"/>
            <a:ext cx="1728787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2663788" y="0"/>
            <a:ext cx="6480212" cy="1088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Technical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Scheme: </a:t>
            </a:r>
            <a:endParaRPr lang="en-US" altLang="zh-CN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  <a:p>
            <a:pPr algn="r">
              <a:defRPr/>
            </a:pP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Energy </a:t>
            </a:r>
            <a:r>
              <a:rPr lang="en-US" altLang="zh-CN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微软雅黑" pitchFamily="34" charset="-122"/>
              </a:rPr>
              <a:t>Storage Power Station</a:t>
            </a:r>
            <a:endParaRPr lang="zh-CN" altLang="en-US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微软雅黑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 txBox="1">
            <a:spLocks noGrp="1"/>
          </p:cNvSpPr>
          <p:nvPr/>
        </p:nvSpPr>
        <p:spPr bwMode="auto">
          <a:xfrm>
            <a:off x="7010400" y="6518275"/>
            <a:ext cx="2133600" cy="33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defRPr/>
            </a:pPr>
            <a:fld id="{6AA22488-3BAA-4EA4-AAD6-408DA86FDFA7}" type="slidenum">
              <a:rPr lang="zh-CN" altLang="en-US" sz="1400" b="0">
                <a:solidFill>
                  <a:schemeClr val="tx1"/>
                </a:solidFill>
                <a:latin typeface="+mj-lt"/>
                <a:ea typeface="宋体" charset="-122"/>
              </a:rPr>
              <a:pPr algn="r" eaLnBrk="0" hangingPunct="0">
                <a:defRPr/>
              </a:pPr>
              <a:t>19</a:t>
            </a:fld>
            <a:endParaRPr lang="en-US" altLang="zh-CN" sz="1400" b="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82947" name="TextBox 10"/>
          <p:cNvSpPr txBox="1">
            <a:spLocks noChangeArrowheads="1"/>
          </p:cNvSpPr>
          <p:nvPr/>
        </p:nvSpPr>
        <p:spPr bwMode="auto">
          <a:xfrm>
            <a:off x="835025" y="1530350"/>
            <a:ext cx="6296025" cy="4572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1200"/>
              </a:spcBef>
              <a:buClr>
                <a:schemeClr val="tx1"/>
              </a:buClr>
              <a:buSzPct val="70000"/>
            </a:pPr>
            <a:r>
              <a:rPr lang="zh-CN" altLang="en-US">
                <a:solidFill>
                  <a:schemeClr val="bg1"/>
                </a:solidFill>
                <a:latin typeface="+mj-lt"/>
              </a:rPr>
              <a:t>课题申请单位及主要参与单位研究基础 </a:t>
            </a:r>
          </a:p>
        </p:txBody>
      </p:sp>
      <p:sp>
        <p:nvSpPr>
          <p:cNvPr id="35" name="Freeform 4"/>
          <p:cNvSpPr>
            <a:spLocks/>
          </p:cNvSpPr>
          <p:nvPr/>
        </p:nvSpPr>
        <p:spPr bwMode="gray">
          <a:xfrm>
            <a:off x="404813" y="1597025"/>
            <a:ext cx="269875" cy="249238"/>
          </a:xfrm>
          <a:custGeom>
            <a:avLst/>
            <a:gdLst/>
            <a:ahLst/>
            <a:cxnLst>
              <a:cxn ang="0">
                <a:pos x="118" y="0"/>
              </a:cxn>
              <a:cxn ang="0">
                <a:pos x="0" y="118"/>
              </a:cxn>
              <a:cxn ang="0">
                <a:pos x="0" y="589"/>
              </a:cxn>
              <a:cxn ang="0">
                <a:pos x="161" y="174"/>
              </a:cxn>
              <a:cxn ang="0">
                <a:pos x="589" y="0"/>
              </a:cxn>
              <a:cxn ang="0">
                <a:pos x="118" y="0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tint val="54510"/>
                  <a:invGamma/>
                </a:schemeClr>
              </a:gs>
              <a:gs pos="50000">
                <a:schemeClr val="accent1">
                  <a:alpha val="0"/>
                </a:schemeClr>
              </a:gs>
              <a:gs pos="100000">
                <a:schemeClr val="accent1">
                  <a:gamma/>
                  <a:tint val="54510"/>
                  <a:invGamma/>
                </a:schemeClr>
              </a:gs>
            </a:gsLst>
            <a:lin ang="27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latin typeface="+mj-lt"/>
            </a:endParaRPr>
          </a:p>
        </p:txBody>
      </p:sp>
      <p:pic>
        <p:nvPicPr>
          <p:cNvPr id="82949" name="图片 7" descr="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5"/>
          <p:cNvSpPr txBox="1">
            <a:spLocks noChangeArrowheads="1"/>
          </p:cNvSpPr>
          <p:nvPr/>
        </p:nvSpPr>
        <p:spPr>
          <a:xfrm>
            <a:off x="539750" y="3182938"/>
            <a:ext cx="8229600" cy="641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CN" sz="3600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华文行楷" pitchFamily="2" charset="-122"/>
                <a:cs typeface="+mj-cs"/>
              </a:rPr>
              <a:t>Thanks!</a:t>
            </a:r>
            <a:endParaRPr lang="en-US" altLang="zh-CN" sz="3600" kern="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华文行楷" pitchFamily="2" charset="-122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1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120000"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仿宋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120000"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folHlink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仿宋_GB2312" pitchFamily="49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41235</TotalTime>
  <Pages>69</Pages>
  <Words>1635</Words>
  <Application>Microsoft Office PowerPoint</Application>
  <PresentationFormat>全屏显示(4:3)</PresentationFormat>
  <Paragraphs>425</Paragraphs>
  <Slides>20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3" baseType="lpstr">
      <vt:lpstr>自定义设计方案</vt:lpstr>
      <vt:lpstr>1_自定义设计方案</vt:lpstr>
      <vt:lpstr>Visio</vt:lpstr>
      <vt:lpstr>幻灯片 0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Company>sg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sgcc</dc:creator>
  <cp:lastModifiedBy>jessi</cp:lastModifiedBy>
  <cp:revision>3724</cp:revision>
  <cp:lastPrinted>2003-03-05T06:12:37Z</cp:lastPrinted>
  <dcterms:created xsi:type="dcterms:W3CDTF">2004-04-01T02:50:02Z</dcterms:created>
  <dcterms:modified xsi:type="dcterms:W3CDTF">2013-09-21T03:12:02Z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urrentTemplate">
    <vt:lpwstr>4^6/9/99 9:38:28 AM</vt:lpwstr>
  </property>
  <property fmtid="{D5CDD505-2E9C-101B-9397-08002B2CF9AE}" pid="3" name="CurrentPalette">
    <vt:lpwstr>105^6/3/99 9:40:12 AM</vt:lpwstr>
  </property>
  <property fmtid="{D5CDD505-2E9C-101B-9397-08002B2CF9AE}" pid="4" name="UsageTextExists">
    <vt:bool>false</vt:bool>
  </property>
  <property fmtid="{D5CDD505-2E9C-101B-9397-08002B2CF9AE}" pid="5" name="PreliminaryTextExists">
    <vt:bool>false</vt:bool>
  </property>
  <property fmtid="{D5CDD505-2E9C-101B-9397-08002B2CF9AE}" pid="6" name="ResearchSlideExists">
    <vt:bool>false</vt:bool>
  </property>
  <property fmtid="{D5CDD505-2E9C-101B-9397-08002B2CF9AE}" pid="7" name="DisclaimerLanguage">
    <vt:lpwstr>English</vt:lpwstr>
  </property>
</Properties>
</file>