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gif" ContentType="image/gif"/>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 id="2147483698" r:id="rId2"/>
    <p:sldMasterId id="2147483712" r:id="rId3"/>
  </p:sldMasterIdLst>
  <p:notesMasterIdLst>
    <p:notesMasterId r:id="rId39"/>
  </p:notesMasterIdLst>
  <p:handoutMasterIdLst>
    <p:handoutMasterId r:id="rId40"/>
  </p:handoutMasterIdLst>
  <p:sldIdLst>
    <p:sldId id="461" r:id="rId4"/>
    <p:sldId id="645" r:id="rId5"/>
    <p:sldId id="515" r:id="rId6"/>
    <p:sldId id="571" r:id="rId7"/>
    <p:sldId id="573" r:id="rId8"/>
    <p:sldId id="629" r:id="rId9"/>
    <p:sldId id="646" r:id="rId10"/>
    <p:sldId id="580" r:id="rId11"/>
    <p:sldId id="575" r:id="rId12"/>
    <p:sldId id="630" r:id="rId13"/>
    <p:sldId id="576" r:id="rId14"/>
    <p:sldId id="578" r:id="rId15"/>
    <p:sldId id="579" r:id="rId16"/>
    <p:sldId id="581" r:id="rId17"/>
    <p:sldId id="647" r:id="rId18"/>
    <p:sldId id="585" r:id="rId19"/>
    <p:sldId id="594" r:id="rId20"/>
    <p:sldId id="596" r:id="rId21"/>
    <p:sldId id="648" r:id="rId22"/>
    <p:sldId id="650" r:id="rId23"/>
    <p:sldId id="655" r:id="rId24"/>
    <p:sldId id="654" r:id="rId25"/>
    <p:sldId id="656" r:id="rId26"/>
    <p:sldId id="657" r:id="rId27"/>
    <p:sldId id="658" r:id="rId28"/>
    <p:sldId id="651" r:id="rId29"/>
    <p:sldId id="601" r:id="rId30"/>
    <p:sldId id="602" r:id="rId31"/>
    <p:sldId id="652" r:id="rId32"/>
    <p:sldId id="633" r:id="rId33"/>
    <p:sldId id="653" r:id="rId34"/>
    <p:sldId id="649" r:id="rId35"/>
    <p:sldId id="634" r:id="rId36"/>
    <p:sldId id="641" r:id="rId37"/>
    <p:sldId id="628" r:id="rId38"/>
  </p:sldIdLst>
  <p:sldSz cx="10080625" cy="7561263"/>
  <p:notesSz cx="10234613" cy="70993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501650" indent="-44450" algn="l" rtl="0" fontAlgn="base">
      <a:spcBef>
        <a:spcPct val="0"/>
      </a:spcBef>
      <a:spcAft>
        <a:spcPct val="0"/>
      </a:spcAft>
      <a:defRPr kern="1200">
        <a:solidFill>
          <a:schemeClr val="tx1"/>
        </a:solidFill>
        <a:latin typeface="Arial" charset="0"/>
        <a:ea typeface="宋体" pitchFamily="2" charset="-122"/>
        <a:cs typeface="+mn-cs"/>
      </a:defRPr>
    </a:lvl2pPr>
    <a:lvl3pPr marL="1004888" indent="-90488" algn="l" rtl="0" fontAlgn="base">
      <a:spcBef>
        <a:spcPct val="0"/>
      </a:spcBef>
      <a:spcAft>
        <a:spcPct val="0"/>
      </a:spcAft>
      <a:defRPr kern="1200">
        <a:solidFill>
          <a:schemeClr val="tx1"/>
        </a:solidFill>
        <a:latin typeface="Arial" charset="0"/>
        <a:ea typeface="宋体" pitchFamily="2" charset="-122"/>
        <a:cs typeface="+mn-cs"/>
      </a:defRPr>
    </a:lvl3pPr>
    <a:lvl4pPr marL="1509713" indent="-138113" algn="l" rtl="0" fontAlgn="base">
      <a:spcBef>
        <a:spcPct val="0"/>
      </a:spcBef>
      <a:spcAft>
        <a:spcPct val="0"/>
      </a:spcAft>
      <a:defRPr kern="1200">
        <a:solidFill>
          <a:schemeClr val="tx1"/>
        </a:solidFill>
        <a:latin typeface="Arial" charset="0"/>
        <a:ea typeface="宋体" pitchFamily="2" charset="-122"/>
        <a:cs typeface="+mn-cs"/>
      </a:defRPr>
    </a:lvl4pPr>
    <a:lvl5pPr marL="2012950" indent="-18415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ce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0F7B3"/>
    <a:srgbClr val="E3FBD1"/>
    <a:srgbClr val="D5F8BA"/>
    <a:srgbClr val="B9F48C"/>
    <a:srgbClr val="FFFFA3"/>
    <a:srgbClr val="FFE5FF"/>
    <a:srgbClr val="FFFFFF"/>
    <a:srgbClr val="E5EE9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1726" autoAdjust="0"/>
    <p:restoredTop sz="97086" autoAdjust="0"/>
  </p:normalViewPr>
  <p:slideViewPr>
    <p:cSldViewPr>
      <p:cViewPr>
        <p:scale>
          <a:sx n="66" d="100"/>
          <a:sy n="66" d="100"/>
        </p:scale>
        <p:origin x="-1680" y="42"/>
      </p:cViewPr>
      <p:guideLst>
        <p:guide orient="horz" pos="2382"/>
        <p:guide pos="3175"/>
      </p:guideLst>
    </p:cSldViewPr>
  </p:slideViewPr>
  <p:outlineViewPr>
    <p:cViewPr>
      <p:scale>
        <a:sx n="33" d="100"/>
        <a:sy n="33" d="100"/>
      </p:scale>
      <p:origin x="270" y="135762"/>
    </p:cViewPr>
  </p:outlineViewPr>
  <p:notesTextViewPr>
    <p:cViewPr>
      <p:scale>
        <a:sx n="100" d="100"/>
        <a:sy n="100" d="100"/>
      </p:scale>
      <p:origin x="0" y="0"/>
    </p:cViewPr>
  </p:notesTextViewPr>
  <p:sorterViewPr>
    <p:cViewPr>
      <p:scale>
        <a:sx n="66" d="100"/>
        <a:sy n="66" d="100"/>
      </p:scale>
      <p:origin x="0" y="6606"/>
    </p:cViewPr>
  </p:sorterViewPr>
  <p:notesViewPr>
    <p:cSldViewPr>
      <p:cViewPr varScale="1">
        <p:scale>
          <a:sx n="71" d="100"/>
          <a:sy n="71" d="100"/>
        </p:scale>
        <p:origin x="-1476" y="-90"/>
      </p:cViewPr>
      <p:guideLst>
        <p:guide orient="horz" pos="2236"/>
        <p:guide pos="3224"/>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defTabSz="990600">
              <a:defRPr sz="1300">
                <a:ea typeface="宋体" charset="-122"/>
              </a:defRPr>
            </a:lvl1pPr>
          </a:lstStyle>
          <a:p>
            <a:pPr>
              <a:defRPr/>
            </a:pPr>
            <a:endParaRPr lang="zh-CN" altLang="en-US"/>
          </a:p>
        </p:txBody>
      </p:sp>
      <p:sp>
        <p:nvSpPr>
          <p:cNvPr id="3" name="日期占位符 2"/>
          <p:cNvSpPr>
            <a:spLocks noGrp="1"/>
          </p:cNvSpPr>
          <p:nvPr>
            <p:ph type="dt" sz="quarter" idx="1"/>
          </p:nvPr>
        </p:nvSpPr>
        <p:spPr bwMode="auto">
          <a:xfrm>
            <a:off x="579755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1300">
                <a:ea typeface="宋体" charset="-122"/>
              </a:defRPr>
            </a:lvl1pPr>
          </a:lstStyle>
          <a:p>
            <a:pPr>
              <a:defRPr/>
            </a:pPr>
            <a:fld id="{A839382A-F828-4E14-8593-BBB85599E21D}" type="datetimeFigureOut">
              <a:rPr lang="zh-CN" altLang="en-US"/>
              <a:pPr>
                <a:defRPr/>
              </a:pPr>
              <a:t>2013/9/21</a:t>
            </a:fld>
            <a:endParaRPr lang="en-US" altLang="zh-CN"/>
          </a:p>
        </p:txBody>
      </p:sp>
      <p:sp>
        <p:nvSpPr>
          <p:cNvPr id="4" name="页脚占位符 3"/>
          <p:cNvSpPr>
            <a:spLocks noGrp="1"/>
          </p:cNvSpPr>
          <p:nvPr>
            <p:ph type="ftr" sz="quarter" idx="2"/>
          </p:nvPr>
        </p:nvSpPr>
        <p:spPr bwMode="auto">
          <a:xfrm>
            <a:off x="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defTabSz="990600">
              <a:defRPr sz="1300">
                <a:ea typeface="宋体" charset="-122"/>
              </a:defRPr>
            </a:lvl1pPr>
          </a:lstStyle>
          <a:p>
            <a:pPr>
              <a:defRPr/>
            </a:pPr>
            <a:endParaRPr lang="zh-CN" altLang="en-US"/>
          </a:p>
        </p:txBody>
      </p:sp>
      <p:sp>
        <p:nvSpPr>
          <p:cNvPr id="5" name="灯片编号占位符 4"/>
          <p:cNvSpPr>
            <a:spLocks noGrp="1"/>
          </p:cNvSpPr>
          <p:nvPr>
            <p:ph type="sldNum" sz="quarter" idx="3"/>
          </p:nvPr>
        </p:nvSpPr>
        <p:spPr bwMode="auto">
          <a:xfrm>
            <a:off x="579755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1300">
                <a:ea typeface="宋体" charset="-122"/>
              </a:defRPr>
            </a:lvl1pPr>
          </a:lstStyle>
          <a:p>
            <a:pPr>
              <a:defRPr/>
            </a:pPr>
            <a:fld id="{3321D84C-7166-4EA6-A7D1-62A4B135EACC}" type="slidenum">
              <a:rPr lang="zh-CN" altLang="en-US"/>
              <a:pPr>
                <a:defRPr/>
              </a:pPr>
              <a:t>‹#›</a:t>
            </a:fld>
            <a:endParaRPr lang="en-US" altLang="zh-CN"/>
          </a:p>
        </p:txBody>
      </p:sp>
    </p:spTree>
    <p:extLst>
      <p:ext uri="{BB962C8B-B14F-4D97-AF65-F5344CB8AC3E}">
        <p14:creationId xmlns="" xmlns:p14="http://schemas.microsoft.com/office/powerpoint/2010/main" val="2599008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defTabSz="990600">
              <a:defRPr sz="1300">
                <a:ea typeface="宋体" charset="-122"/>
              </a:defRPr>
            </a:lvl1pPr>
          </a:lstStyle>
          <a:p>
            <a:pPr>
              <a:defRPr/>
            </a:pPr>
            <a:endParaRPr lang="zh-CN" altLang="en-US"/>
          </a:p>
        </p:txBody>
      </p:sp>
      <p:sp>
        <p:nvSpPr>
          <p:cNvPr id="3" name="日期占位符 2"/>
          <p:cNvSpPr>
            <a:spLocks noGrp="1"/>
          </p:cNvSpPr>
          <p:nvPr>
            <p:ph type="dt" idx="1"/>
          </p:nvPr>
        </p:nvSpPr>
        <p:spPr bwMode="auto">
          <a:xfrm>
            <a:off x="5797550" y="0"/>
            <a:ext cx="4435475" cy="354013"/>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1300">
                <a:ea typeface="宋体" charset="-122"/>
              </a:defRPr>
            </a:lvl1pPr>
          </a:lstStyle>
          <a:p>
            <a:pPr>
              <a:defRPr/>
            </a:pPr>
            <a:fld id="{878A29CB-C2E8-4A51-A0B8-497E4DCDC5AF}" type="datetimeFigureOut">
              <a:rPr lang="zh-CN" altLang="en-US"/>
              <a:pPr>
                <a:defRPr/>
              </a:pPr>
              <a:t>2013/9/21</a:t>
            </a:fld>
            <a:endParaRPr lang="en-US" altLang="zh-CN"/>
          </a:p>
        </p:txBody>
      </p:sp>
      <p:sp>
        <p:nvSpPr>
          <p:cNvPr id="4" name="幻灯片图像占位符 3"/>
          <p:cNvSpPr>
            <a:spLocks noGrp="1" noRot="1" noChangeAspect="1"/>
          </p:cNvSpPr>
          <p:nvPr>
            <p:ph type="sldImg" idx="2"/>
          </p:nvPr>
        </p:nvSpPr>
        <p:spPr>
          <a:xfrm>
            <a:off x="3343275" y="533400"/>
            <a:ext cx="3548063" cy="266065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bwMode="auto">
          <a:xfrm>
            <a:off x="1022350" y="3371850"/>
            <a:ext cx="8189913" cy="3194050"/>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bwMode="auto">
          <a:xfrm>
            <a:off x="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defTabSz="990600">
              <a:defRPr sz="1300">
                <a:ea typeface="宋体" charset="-122"/>
              </a:defRPr>
            </a:lvl1pPr>
          </a:lstStyle>
          <a:p>
            <a:pPr>
              <a:defRPr/>
            </a:pPr>
            <a:endParaRPr lang="zh-CN" altLang="en-US"/>
          </a:p>
        </p:txBody>
      </p:sp>
      <p:sp>
        <p:nvSpPr>
          <p:cNvPr id="7" name="灯片编号占位符 6"/>
          <p:cNvSpPr>
            <a:spLocks noGrp="1"/>
          </p:cNvSpPr>
          <p:nvPr>
            <p:ph type="sldNum" sz="quarter" idx="5"/>
          </p:nvPr>
        </p:nvSpPr>
        <p:spPr bwMode="auto">
          <a:xfrm>
            <a:off x="5797550" y="6743700"/>
            <a:ext cx="4435475" cy="354013"/>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1300">
                <a:ea typeface="宋体" charset="-122"/>
              </a:defRPr>
            </a:lvl1pPr>
          </a:lstStyle>
          <a:p>
            <a:pPr>
              <a:defRPr/>
            </a:pPr>
            <a:fld id="{DA2B9B76-925F-4012-9A1D-4898D774BFE4}" type="slidenum">
              <a:rPr lang="zh-CN" altLang="en-US"/>
              <a:pPr>
                <a:defRPr/>
              </a:pPr>
              <a:t>‹#›</a:t>
            </a:fld>
            <a:endParaRPr lang="en-US" altLang="zh-CN"/>
          </a:p>
        </p:txBody>
      </p:sp>
    </p:spTree>
    <p:extLst>
      <p:ext uri="{BB962C8B-B14F-4D97-AF65-F5344CB8AC3E}">
        <p14:creationId xmlns="" xmlns:p14="http://schemas.microsoft.com/office/powerpoint/2010/main" val="8186911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501650" algn="l" rtl="0" eaLnBrk="0" fontAlgn="base" hangingPunct="0">
      <a:spcBef>
        <a:spcPct val="30000"/>
      </a:spcBef>
      <a:spcAft>
        <a:spcPct val="0"/>
      </a:spcAft>
      <a:defRPr sz="1300" kern="1200">
        <a:solidFill>
          <a:schemeClr val="tx1"/>
        </a:solidFill>
        <a:latin typeface="+mn-lt"/>
        <a:ea typeface="+mn-ea"/>
        <a:cs typeface="+mn-cs"/>
      </a:defRPr>
    </a:lvl2pPr>
    <a:lvl3pPr marL="1004888" algn="l" rtl="0" eaLnBrk="0" fontAlgn="base" hangingPunct="0">
      <a:spcBef>
        <a:spcPct val="30000"/>
      </a:spcBef>
      <a:spcAft>
        <a:spcPct val="0"/>
      </a:spcAft>
      <a:defRPr sz="1300" kern="1200">
        <a:solidFill>
          <a:schemeClr val="tx1"/>
        </a:solidFill>
        <a:latin typeface="+mn-lt"/>
        <a:ea typeface="+mn-ea"/>
        <a:cs typeface="+mn-cs"/>
      </a:defRPr>
    </a:lvl3pPr>
    <a:lvl4pPr marL="1509713" algn="l" rtl="0" eaLnBrk="0" fontAlgn="base" hangingPunct="0">
      <a:spcBef>
        <a:spcPct val="30000"/>
      </a:spcBef>
      <a:spcAft>
        <a:spcPct val="0"/>
      </a:spcAft>
      <a:defRPr sz="1300" kern="1200">
        <a:solidFill>
          <a:schemeClr val="tx1"/>
        </a:solidFill>
        <a:latin typeface="+mn-lt"/>
        <a:ea typeface="+mn-ea"/>
        <a:cs typeface="+mn-cs"/>
      </a:defRPr>
    </a:lvl4pPr>
    <a:lvl5pPr marL="2012950" algn="l" rtl="0" eaLnBrk="0" fontAlgn="base" hangingPunct="0">
      <a:spcBef>
        <a:spcPct val="30000"/>
      </a:spcBef>
      <a:spcAft>
        <a:spcPct val="0"/>
      </a:spcAft>
      <a:defRPr sz="1300" kern="1200">
        <a:solidFill>
          <a:schemeClr val="tx1"/>
        </a:solidFill>
        <a:latin typeface="+mn-lt"/>
        <a:ea typeface="+mn-ea"/>
        <a:cs typeface="+mn-cs"/>
      </a:defRPr>
    </a:lvl5pPr>
    <a:lvl6pPr marL="2519156" algn="l" defTabSz="1007663" rtl="0" eaLnBrk="1" latinLnBrk="0" hangingPunct="1">
      <a:defRPr sz="1300" kern="1200">
        <a:solidFill>
          <a:schemeClr val="tx1"/>
        </a:solidFill>
        <a:latin typeface="+mn-lt"/>
        <a:ea typeface="+mn-ea"/>
        <a:cs typeface="+mn-cs"/>
      </a:defRPr>
    </a:lvl6pPr>
    <a:lvl7pPr marL="3022986" algn="l" defTabSz="1007663" rtl="0" eaLnBrk="1" latinLnBrk="0" hangingPunct="1">
      <a:defRPr sz="1300" kern="1200">
        <a:solidFill>
          <a:schemeClr val="tx1"/>
        </a:solidFill>
        <a:latin typeface="+mn-lt"/>
        <a:ea typeface="+mn-ea"/>
        <a:cs typeface="+mn-cs"/>
      </a:defRPr>
    </a:lvl7pPr>
    <a:lvl8pPr marL="3526818" algn="l" defTabSz="1007663" rtl="0" eaLnBrk="1" latinLnBrk="0" hangingPunct="1">
      <a:defRPr sz="1300" kern="1200">
        <a:solidFill>
          <a:schemeClr val="tx1"/>
        </a:solidFill>
        <a:latin typeface="+mn-lt"/>
        <a:ea typeface="+mn-ea"/>
        <a:cs typeface="+mn-cs"/>
      </a:defRPr>
    </a:lvl8pPr>
    <a:lvl9pPr marL="4030648" algn="l" defTabSz="1007663"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3341688" y="531813"/>
            <a:ext cx="3549650" cy="2662237"/>
          </a:xfrm>
          <a:noFill/>
          <a:ln>
            <a:solidFill>
              <a:srgbClr val="000000"/>
            </a:solidFill>
            <a:miter lim="800000"/>
            <a:headEnd/>
            <a:tailEnd/>
          </a:ln>
        </p:spPr>
      </p:sp>
      <p:sp>
        <p:nvSpPr>
          <p:cNvPr id="46083" name="Rectangle 3"/>
          <p:cNvSpPr>
            <a:spLocks noGrp="1" noChangeArrowheads="1"/>
          </p:cNvSpPr>
          <p:nvPr>
            <p:ph type="body" idx="1"/>
          </p:nvPr>
        </p:nvSpPr>
        <p:spPr>
          <a:noFill/>
          <a:ln/>
        </p:spPr>
        <p:txBody>
          <a:bodyPr lIns="91399" tIns="45699" rIns="91399" bIns="45699"/>
          <a:lstStyle/>
          <a:p>
            <a:pPr eaLnBrk="1" hangingPunct="1"/>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p:spPr>
      </p:sp>
      <p:sp>
        <p:nvSpPr>
          <p:cNvPr id="47107" name="备注占位符 2"/>
          <p:cNvSpPr>
            <a:spLocks noGrp="1"/>
          </p:cNvSpPr>
          <p:nvPr>
            <p:ph type="body" idx="1"/>
          </p:nvPr>
        </p:nvSpPr>
        <p:spPr>
          <a:noFill/>
          <a:ln/>
        </p:spPr>
        <p:txBody>
          <a:bodyPr/>
          <a:lstStyle/>
          <a:p>
            <a:endParaRPr lang="zh-CN" altLang="en-US" smtClean="0"/>
          </a:p>
        </p:txBody>
      </p:sp>
      <p:sp>
        <p:nvSpPr>
          <p:cNvPr id="47108" name="灯片编号占位符 3"/>
          <p:cNvSpPr>
            <a:spLocks noGrp="1"/>
          </p:cNvSpPr>
          <p:nvPr>
            <p:ph type="sldNum" sz="quarter" idx="5"/>
          </p:nvPr>
        </p:nvSpPr>
        <p:spPr>
          <a:noFill/>
        </p:spPr>
        <p:txBody>
          <a:bodyPr/>
          <a:lstStyle/>
          <a:p>
            <a:fld id="{CF6C6D50-9F6F-4360-9E4E-F72372195C4B}" type="slidenum">
              <a:rPr lang="zh-CN" altLang="en-US" smtClean="0">
                <a:solidFill>
                  <a:srgbClr val="000000"/>
                </a:solidFill>
                <a:ea typeface="宋体" pitchFamily="2" charset="-122"/>
              </a:rPr>
              <a:pPr/>
              <a:t>2</a:t>
            </a:fld>
            <a:endParaRPr lang="en-US" altLang="zh-CN" smtClean="0">
              <a:solidFill>
                <a:srgbClr val="000000"/>
              </a:solidFill>
              <a:ea typeface="宋体"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p:spPr>
      </p:sp>
      <p:sp>
        <p:nvSpPr>
          <p:cNvPr id="48131" name="备注占位符 2"/>
          <p:cNvSpPr>
            <a:spLocks noGrp="1"/>
          </p:cNvSpPr>
          <p:nvPr>
            <p:ph type="body" idx="1"/>
          </p:nvPr>
        </p:nvSpPr>
        <p:spPr>
          <a:noFill/>
          <a:ln/>
        </p:spPr>
        <p:txBody>
          <a:bodyPr/>
          <a:lstStyle/>
          <a:p>
            <a:pPr eaLnBrk="1" hangingPunct="1"/>
            <a:endParaRPr lang="zh-CN" altLang="en-US" smtClean="0"/>
          </a:p>
        </p:txBody>
      </p:sp>
      <p:sp>
        <p:nvSpPr>
          <p:cNvPr id="4813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1CF9DA2-D270-4315-88A5-1BCEB0B00BEC}" type="slidenum">
              <a:rPr lang="zh-CN" altLang="en-US" sz="1300"/>
              <a:pPr algn="r" defTabSz="990600"/>
              <a:t>3</a:t>
            </a:fld>
            <a:endParaRPr lang="en-US" altLang="zh-CN"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p:spPr>
      </p:sp>
      <p:sp>
        <p:nvSpPr>
          <p:cNvPr id="49155" name="备注占位符 2"/>
          <p:cNvSpPr>
            <a:spLocks noGrp="1"/>
          </p:cNvSpPr>
          <p:nvPr>
            <p:ph type="body" idx="1"/>
          </p:nvPr>
        </p:nvSpPr>
        <p:spPr>
          <a:noFill/>
          <a:ln/>
        </p:spPr>
        <p:txBody>
          <a:bodyPr/>
          <a:lstStyle/>
          <a:p>
            <a:pPr eaLnBrk="1" hangingPunct="1"/>
            <a:endParaRPr lang="zh-CN" altLang="en-US" smtClean="0"/>
          </a:p>
        </p:txBody>
      </p:sp>
      <p:sp>
        <p:nvSpPr>
          <p:cNvPr id="4915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EADC9DC5-9E43-419A-9F0D-9ADFB95055F3}" type="slidenum">
              <a:rPr lang="zh-CN" altLang="en-US" sz="1300"/>
              <a:pPr algn="r" defTabSz="990600"/>
              <a:t>4</a:t>
            </a:fld>
            <a:endParaRPr lang="en-US" altLang="zh-CN"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p:spPr>
      </p:sp>
      <p:sp>
        <p:nvSpPr>
          <p:cNvPr id="50179" name="备注占位符 2"/>
          <p:cNvSpPr>
            <a:spLocks noGrp="1"/>
          </p:cNvSpPr>
          <p:nvPr>
            <p:ph type="body" idx="1"/>
          </p:nvPr>
        </p:nvSpPr>
        <p:spPr>
          <a:noFill/>
          <a:ln/>
        </p:spPr>
        <p:txBody>
          <a:bodyPr/>
          <a:lstStyle/>
          <a:p>
            <a:pPr eaLnBrk="1" hangingPunct="1"/>
            <a:endParaRPr lang="zh-CN" altLang="en-US" smtClean="0"/>
          </a:p>
        </p:txBody>
      </p:sp>
      <p:sp>
        <p:nvSpPr>
          <p:cNvPr id="5018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C1BB946-A3E4-4338-A29D-BCDE4485A5FE}" type="slidenum">
              <a:rPr lang="zh-CN" altLang="en-US" sz="1300"/>
              <a:pPr algn="r" defTabSz="990600"/>
              <a:t>5</a:t>
            </a:fld>
            <a:endParaRPr lang="en-US" altLang="zh-CN"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p:spPr>
      </p:sp>
      <p:sp>
        <p:nvSpPr>
          <p:cNvPr id="51203" name="备注占位符 2"/>
          <p:cNvSpPr>
            <a:spLocks noGrp="1"/>
          </p:cNvSpPr>
          <p:nvPr>
            <p:ph type="body" idx="1"/>
          </p:nvPr>
        </p:nvSpPr>
        <p:spPr>
          <a:noFill/>
          <a:ln/>
        </p:spPr>
        <p:txBody>
          <a:bodyPr/>
          <a:lstStyle/>
          <a:p>
            <a:pPr eaLnBrk="1" hangingPunct="1"/>
            <a:endParaRPr lang="zh-CN" altLang="en-US" smtClean="0"/>
          </a:p>
        </p:txBody>
      </p:sp>
      <p:sp>
        <p:nvSpPr>
          <p:cNvPr id="5120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E72CBBF0-8E14-4E8E-8DC9-71353853237B}" type="slidenum">
              <a:rPr lang="zh-CN" altLang="en-US" sz="1300"/>
              <a:pPr algn="r" defTabSz="990600"/>
              <a:t>6</a:t>
            </a:fld>
            <a:endParaRPr lang="en-US" altLang="zh-CN"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a:noFill/>
          <a:ln/>
        </p:spPr>
        <p:txBody>
          <a:bodyPr/>
          <a:lstStyle/>
          <a:p>
            <a:endParaRPr lang="zh-CN" altLang="en-US" smtClean="0"/>
          </a:p>
        </p:txBody>
      </p:sp>
      <p:sp>
        <p:nvSpPr>
          <p:cNvPr id="52228" name="灯片编号占位符 3"/>
          <p:cNvSpPr>
            <a:spLocks noGrp="1"/>
          </p:cNvSpPr>
          <p:nvPr>
            <p:ph type="sldNum" sz="quarter" idx="5"/>
          </p:nvPr>
        </p:nvSpPr>
        <p:spPr>
          <a:noFill/>
        </p:spPr>
        <p:txBody>
          <a:bodyPr/>
          <a:lstStyle/>
          <a:p>
            <a:fld id="{EEE289C9-1292-4ED6-AA64-2BD9420A1C9C}" type="slidenum">
              <a:rPr lang="zh-CN" altLang="en-US" smtClean="0">
                <a:solidFill>
                  <a:srgbClr val="000000"/>
                </a:solidFill>
                <a:ea typeface="宋体" pitchFamily="2" charset="-122"/>
              </a:rPr>
              <a:pPr/>
              <a:t>7</a:t>
            </a:fld>
            <a:endParaRPr lang="en-US" altLang="zh-CN" smtClean="0">
              <a:solidFill>
                <a:srgbClr val="000000"/>
              </a:solidFill>
              <a:ea typeface="宋体"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251" name="备注占位符 2"/>
          <p:cNvSpPr>
            <a:spLocks noGrp="1"/>
          </p:cNvSpPr>
          <p:nvPr>
            <p:ph type="body" idx="1"/>
          </p:nvPr>
        </p:nvSpPr>
        <p:spPr>
          <a:noFill/>
          <a:ln/>
        </p:spPr>
        <p:txBody>
          <a:bodyPr/>
          <a:lstStyle/>
          <a:p>
            <a:pPr eaLnBrk="1" hangingPunct="1"/>
            <a:r>
              <a:rPr lang="zh-CN" altLang="en-US" smtClean="0"/>
              <a:t>陈宁给图</a:t>
            </a:r>
          </a:p>
        </p:txBody>
      </p:sp>
      <p:sp>
        <p:nvSpPr>
          <p:cNvPr id="5325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A33F751-5142-4EB2-883F-514A487382E8}" type="slidenum">
              <a:rPr lang="zh-CN" altLang="en-US" sz="1300"/>
              <a:pPr algn="r" defTabSz="990600"/>
              <a:t>8</a:t>
            </a:fld>
            <a:endParaRPr lang="en-US" altLang="zh-CN"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a:noFill/>
          <a:ln/>
        </p:spPr>
        <p:txBody>
          <a:bodyPr/>
          <a:lstStyle/>
          <a:p>
            <a:pPr eaLnBrk="1" hangingPunct="1"/>
            <a:r>
              <a:rPr lang="zh-CN" altLang="en-US" smtClean="0"/>
              <a:t>陈宁给数据或图</a:t>
            </a:r>
          </a:p>
        </p:txBody>
      </p:sp>
      <p:sp>
        <p:nvSpPr>
          <p:cNvPr id="5427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9A04FD82-82AE-4BF5-99E4-C44F94D6045E}" type="slidenum">
              <a:rPr lang="zh-CN" altLang="en-US" sz="1300"/>
              <a:pPr algn="r" defTabSz="990600"/>
              <a:t>9</a:t>
            </a:fld>
            <a:endParaRPr lang="en-US" altLang="zh-CN"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9" name="备注占位符 2"/>
          <p:cNvSpPr>
            <a:spLocks noGrp="1"/>
          </p:cNvSpPr>
          <p:nvPr>
            <p:ph type="body" idx="1"/>
          </p:nvPr>
        </p:nvSpPr>
        <p:spPr>
          <a:noFill/>
          <a:ln/>
        </p:spPr>
        <p:txBody>
          <a:bodyPr/>
          <a:lstStyle/>
          <a:p>
            <a:pPr eaLnBrk="1" hangingPunct="1"/>
            <a:r>
              <a:rPr lang="zh-CN" altLang="en-US" smtClean="0"/>
              <a:t>陈宁给图</a:t>
            </a:r>
          </a:p>
        </p:txBody>
      </p:sp>
      <p:sp>
        <p:nvSpPr>
          <p:cNvPr id="5530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C6A1BDA-D128-494B-BCE6-F02D2BE9C361}" type="slidenum">
              <a:rPr lang="zh-CN" altLang="en-US" sz="1300"/>
              <a:pPr algn="r" defTabSz="990600"/>
              <a:t>10</a:t>
            </a:fld>
            <a:endParaRPr lang="en-US" altLang="zh-CN"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a:noFill/>
          <a:ln/>
        </p:spPr>
        <p:txBody>
          <a:bodyPr/>
          <a:lstStyle/>
          <a:p>
            <a:pPr eaLnBrk="1" hangingPunct="1"/>
            <a:endParaRPr lang="zh-CN" altLang="en-US" smtClean="0"/>
          </a:p>
        </p:txBody>
      </p:sp>
      <p:sp>
        <p:nvSpPr>
          <p:cNvPr id="5632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513E5F9E-EB35-4E35-B751-B094E74D94FF}" type="slidenum">
              <a:rPr lang="zh-CN" altLang="en-US" sz="1300"/>
              <a:pPr algn="r" defTabSz="990600"/>
              <a:t>11</a:t>
            </a:fld>
            <a:endParaRPr lang="en-US" altLang="zh-CN"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7" name="备注占位符 2"/>
          <p:cNvSpPr>
            <a:spLocks noGrp="1"/>
          </p:cNvSpPr>
          <p:nvPr>
            <p:ph type="body" idx="1"/>
          </p:nvPr>
        </p:nvSpPr>
        <p:spPr>
          <a:noFill/>
          <a:ln/>
        </p:spPr>
        <p:txBody>
          <a:bodyPr/>
          <a:lstStyle/>
          <a:p>
            <a:pPr eaLnBrk="1" hangingPunct="1"/>
            <a:endParaRPr lang="zh-CN" altLang="en-US" smtClean="0"/>
          </a:p>
        </p:txBody>
      </p:sp>
      <p:sp>
        <p:nvSpPr>
          <p:cNvPr id="5734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2D26DB04-468B-44E6-98FE-F908350558F2}" type="slidenum">
              <a:rPr lang="zh-CN" altLang="en-US" sz="1300"/>
              <a:pPr algn="r" defTabSz="990600"/>
              <a:t>12</a:t>
            </a:fld>
            <a:endParaRPr lang="en-US" altLang="zh-CN"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a:noFill/>
          <a:ln/>
        </p:spPr>
        <p:txBody>
          <a:bodyPr/>
          <a:lstStyle/>
          <a:p>
            <a:pPr eaLnBrk="1" hangingPunct="1"/>
            <a:endParaRPr lang="zh-CN" altLang="en-US" smtClean="0"/>
          </a:p>
        </p:txBody>
      </p:sp>
      <p:sp>
        <p:nvSpPr>
          <p:cNvPr id="5837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D11C0FC0-49D3-4343-922A-B044E99DE41C}" type="slidenum">
              <a:rPr lang="zh-CN" altLang="en-US" sz="1300"/>
              <a:pPr algn="r" defTabSz="990600"/>
              <a:t>13</a:t>
            </a:fld>
            <a:endParaRPr lang="en-US" altLang="zh-CN"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5" name="备注占位符 2"/>
          <p:cNvSpPr>
            <a:spLocks noGrp="1"/>
          </p:cNvSpPr>
          <p:nvPr>
            <p:ph type="body" idx="1"/>
          </p:nvPr>
        </p:nvSpPr>
        <p:spPr>
          <a:noFill/>
          <a:ln/>
        </p:spPr>
        <p:txBody>
          <a:bodyPr/>
          <a:lstStyle/>
          <a:p>
            <a:pPr eaLnBrk="1" hangingPunct="1"/>
            <a:endParaRPr lang="zh-CN" altLang="en-US" smtClean="0"/>
          </a:p>
        </p:txBody>
      </p:sp>
      <p:sp>
        <p:nvSpPr>
          <p:cNvPr id="5939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299EA8F-D3F5-44A8-8515-00CD60C0151B}" type="slidenum">
              <a:rPr lang="zh-CN" altLang="en-US" sz="1300"/>
              <a:pPr algn="r" defTabSz="990600"/>
              <a:t>14</a:t>
            </a:fld>
            <a:endParaRPr lang="en-US" altLang="zh-CN"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a:noFill/>
          <a:ln/>
        </p:spPr>
        <p:txBody>
          <a:bodyPr/>
          <a:lstStyle/>
          <a:p>
            <a:endParaRPr lang="zh-CN" altLang="en-US" smtClean="0"/>
          </a:p>
        </p:txBody>
      </p:sp>
      <p:sp>
        <p:nvSpPr>
          <p:cNvPr id="60420" name="灯片编号占位符 3"/>
          <p:cNvSpPr>
            <a:spLocks noGrp="1"/>
          </p:cNvSpPr>
          <p:nvPr>
            <p:ph type="sldNum" sz="quarter" idx="5"/>
          </p:nvPr>
        </p:nvSpPr>
        <p:spPr>
          <a:noFill/>
        </p:spPr>
        <p:txBody>
          <a:bodyPr/>
          <a:lstStyle/>
          <a:p>
            <a:fld id="{35CDCDD5-0DA1-4DBB-8A31-FEDA03091D3C}" type="slidenum">
              <a:rPr lang="zh-CN" altLang="en-US" smtClean="0">
                <a:solidFill>
                  <a:srgbClr val="000000"/>
                </a:solidFill>
                <a:ea typeface="宋体" pitchFamily="2" charset="-122"/>
              </a:rPr>
              <a:pPr/>
              <a:t>15</a:t>
            </a:fld>
            <a:endParaRPr lang="en-US" altLang="zh-CN" smtClean="0">
              <a:solidFill>
                <a:srgbClr val="000000"/>
              </a:solidFill>
              <a:ea typeface="宋体"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3" name="备注占位符 2"/>
          <p:cNvSpPr>
            <a:spLocks noGrp="1"/>
          </p:cNvSpPr>
          <p:nvPr>
            <p:ph type="body" idx="1"/>
          </p:nvPr>
        </p:nvSpPr>
        <p:spPr>
          <a:noFill/>
          <a:ln/>
        </p:spPr>
        <p:txBody>
          <a:bodyPr/>
          <a:lstStyle/>
          <a:p>
            <a:pPr eaLnBrk="1" hangingPunct="1"/>
            <a:endParaRPr lang="zh-CN" altLang="en-US" smtClean="0"/>
          </a:p>
        </p:txBody>
      </p:sp>
      <p:sp>
        <p:nvSpPr>
          <p:cNvPr id="6144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CEE0B684-3CA6-4BE4-ACB4-D6924603D84E}" type="slidenum">
              <a:rPr lang="zh-CN" altLang="en-US" sz="1300"/>
              <a:pPr algn="r" defTabSz="990600"/>
              <a:t>16</a:t>
            </a:fld>
            <a:endParaRPr lang="en-US" altLang="zh-CN"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7" name="备注占位符 2"/>
          <p:cNvSpPr>
            <a:spLocks noGrp="1"/>
          </p:cNvSpPr>
          <p:nvPr>
            <p:ph type="body" idx="1"/>
          </p:nvPr>
        </p:nvSpPr>
        <p:spPr>
          <a:noFill/>
          <a:ln/>
        </p:spPr>
        <p:txBody>
          <a:bodyPr/>
          <a:lstStyle/>
          <a:p>
            <a:pPr eaLnBrk="1" hangingPunct="1"/>
            <a:endParaRPr lang="zh-CN" altLang="en-US" smtClean="0"/>
          </a:p>
        </p:txBody>
      </p:sp>
      <p:sp>
        <p:nvSpPr>
          <p:cNvPr id="6246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77BB058-AB26-4B4C-9540-A242209633AB}" type="slidenum">
              <a:rPr lang="zh-CN" altLang="en-US" sz="1300"/>
              <a:pPr algn="r" defTabSz="990600"/>
              <a:t>17</a:t>
            </a:fld>
            <a:endParaRPr lang="en-US" altLang="zh-CN"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p:spPr>
      </p:sp>
      <p:sp>
        <p:nvSpPr>
          <p:cNvPr id="63491" name="备注占位符 2"/>
          <p:cNvSpPr>
            <a:spLocks noGrp="1"/>
          </p:cNvSpPr>
          <p:nvPr>
            <p:ph type="body" idx="1"/>
          </p:nvPr>
        </p:nvSpPr>
        <p:spPr>
          <a:noFill/>
          <a:ln/>
        </p:spPr>
        <p:txBody>
          <a:bodyPr/>
          <a:lstStyle/>
          <a:p>
            <a:pPr eaLnBrk="1" hangingPunct="1"/>
            <a:endParaRPr lang="zh-CN" altLang="en-US" smtClean="0"/>
          </a:p>
        </p:txBody>
      </p:sp>
      <p:sp>
        <p:nvSpPr>
          <p:cNvPr id="6349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53500521-538F-4FCF-81EF-BCF97AB7A4E0}" type="slidenum">
              <a:rPr lang="zh-CN" altLang="en-US" sz="1300"/>
              <a:pPr algn="r" defTabSz="990600"/>
              <a:t>18</a:t>
            </a:fld>
            <a:endParaRPr lang="en-US" altLang="zh-CN"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5" name="备注占位符 2"/>
          <p:cNvSpPr>
            <a:spLocks noGrp="1"/>
          </p:cNvSpPr>
          <p:nvPr>
            <p:ph type="body" idx="1"/>
          </p:nvPr>
        </p:nvSpPr>
        <p:spPr>
          <a:noFill/>
          <a:ln/>
        </p:spPr>
        <p:txBody>
          <a:bodyPr/>
          <a:lstStyle/>
          <a:p>
            <a:endParaRPr lang="zh-CN" altLang="en-US" smtClean="0"/>
          </a:p>
        </p:txBody>
      </p:sp>
      <p:sp>
        <p:nvSpPr>
          <p:cNvPr id="64516" name="灯片编号占位符 3"/>
          <p:cNvSpPr>
            <a:spLocks noGrp="1"/>
          </p:cNvSpPr>
          <p:nvPr>
            <p:ph type="sldNum" sz="quarter" idx="5"/>
          </p:nvPr>
        </p:nvSpPr>
        <p:spPr>
          <a:noFill/>
        </p:spPr>
        <p:txBody>
          <a:bodyPr/>
          <a:lstStyle/>
          <a:p>
            <a:fld id="{1C8D9C1E-9D09-4DDB-873B-F377583D9AE3}" type="slidenum">
              <a:rPr lang="zh-CN" altLang="en-US" smtClean="0">
                <a:solidFill>
                  <a:srgbClr val="000000"/>
                </a:solidFill>
                <a:ea typeface="宋体" pitchFamily="2" charset="-122"/>
              </a:rPr>
              <a:pPr/>
              <a:t>19</a:t>
            </a:fld>
            <a:endParaRPr lang="en-US" altLang="zh-CN" smtClean="0">
              <a:solidFill>
                <a:srgbClr val="000000"/>
              </a:solidFill>
              <a:ea typeface="宋体"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9" name="备注占位符 2"/>
          <p:cNvSpPr>
            <a:spLocks noGrp="1"/>
          </p:cNvSpPr>
          <p:nvPr>
            <p:ph type="body" idx="1"/>
          </p:nvPr>
        </p:nvSpPr>
        <p:spPr>
          <a:noFill/>
          <a:ln/>
        </p:spPr>
        <p:txBody>
          <a:bodyPr/>
          <a:lstStyle/>
          <a:p>
            <a:pPr eaLnBrk="1" hangingPunct="1"/>
            <a:endParaRPr lang="zh-CN" altLang="en-US" smtClean="0"/>
          </a:p>
        </p:txBody>
      </p:sp>
      <p:sp>
        <p:nvSpPr>
          <p:cNvPr id="6554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FC5C257-DCA9-4FA5-80E1-2F1FC3AD2D2E}" type="slidenum">
              <a:rPr lang="zh-CN" altLang="en-US" sz="1300"/>
              <a:pPr algn="r" defTabSz="990600"/>
              <a:t>20</a:t>
            </a:fld>
            <a:endParaRPr lang="en-US" altLang="zh-CN" sz="13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p:spPr>
      </p:sp>
      <p:sp>
        <p:nvSpPr>
          <p:cNvPr id="66563" name="备注占位符 2"/>
          <p:cNvSpPr>
            <a:spLocks noGrp="1"/>
          </p:cNvSpPr>
          <p:nvPr>
            <p:ph type="body" idx="1"/>
          </p:nvPr>
        </p:nvSpPr>
        <p:spPr>
          <a:noFill/>
          <a:ln/>
        </p:spPr>
        <p:txBody>
          <a:bodyPr/>
          <a:lstStyle/>
          <a:p>
            <a:pPr eaLnBrk="1" hangingPunct="1"/>
            <a:endParaRPr lang="zh-CN" altLang="en-US" smtClean="0"/>
          </a:p>
        </p:txBody>
      </p:sp>
      <p:sp>
        <p:nvSpPr>
          <p:cNvPr id="6656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37506A3-A985-4108-8DDC-EF5DF3714555}" type="slidenum">
              <a:rPr lang="zh-CN" altLang="en-US" sz="1300"/>
              <a:pPr algn="r" defTabSz="990600"/>
              <a:t>21</a:t>
            </a:fld>
            <a:endParaRPr lang="en-US" altLang="zh-CN" sz="13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p:spPr>
      </p:sp>
      <p:sp>
        <p:nvSpPr>
          <p:cNvPr id="67587" name="备注占位符 2"/>
          <p:cNvSpPr>
            <a:spLocks noGrp="1"/>
          </p:cNvSpPr>
          <p:nvPr>
            <p:ph type="body" idx="1"/>
          </p:nvPr>
        </p:nvSpPr>
        <p:spPr>
          <a:noFill/>
          <a:ln/>
        </p:spPr>
        <p:txBody>
          <a:bodyPr/>
          <a:lstStyle/>
          <a:p>
            <a:pPr eaLnBrk="1" hangingPunct="1"/>
            <a:endParaRPr lang="zh-CN" altLang="en-US" smtClean="0"/>
          </a:p>
        </p:txBody>
      </p:sp>
      <p:sp>
        <p:nvSpPr>
          <p:cNvPr id="6758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7432DB8D-2EDB-446F-B12D-203B202F5B9C}" type="slidenum">
              <a:rPr lang="zh-CN" altLang="en-US" sz="1300"/>
              <a:pPr algn="r" defTabSz="990600"/>
              <a:t>22</a:t>
            </a:fld>
            <a:endParaRPr lang="en-US" altLang="zh-CN"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p:spPr>
      </p:sp>
      <p:sp>
        <p:nvSpPr>
          <p:cNvPr id="68611" name="备注占位符 2"/>
          <p:cNvSpPr>
            <a:spLocks noGrp="1"/>
          </p:cNvSpPr>
          <p:nvPr>
            <p:ph type="body" idx="1"/>
          </p:nvPr>
        </p:nvSpPr>
        <p:spPr>
          <a:noFill/>
          <a:ln/>
        </p:spPr>
        <p:txBody>
          <a:bodyPr/>
          <a:lstStyle/>
          <a:p>
            <a:pPr eaLnBrk="1" hangingPunct="1"/>
            <a:endParaRPr lang="zh-CN" altLang="en-US" smtClean="0"/>
          </a:p>
        </p:txBody>
      </p:sp>
      <p:sp>
        <p:nvSpPr>
          <p:cNvPr id="6861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BC58A160-F939-4DA1-B589-AD2C211ED78E}" type="slidenum">
              <a:rPr lang="zh-CN" altLang="en-US" sz="1300"/>
              <a:pPr algn="r" defTabSz="990600"/>
              <a:t>23</a:t>
            </a:fld>
            <a:endParaRPr lang="en-US" altLang="zh-CN" sz="13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p:spPr>
      </p:sp>
      <p:sp>
        <p:nvSpPr>
          <p:cNvPr id="69635" name="备注占位符 2"/>
          <p:cNvSpPr>
            <a:spLocks noGrp="1"/>
          </p:cNvSpPr>
          <p:nvPr>
            <p:ph type="body" idx="1"/>
          </p:nvPr>
        </p:nvSpPr>
        <p:spPr>
          <a:noFill/>
          <a:ln/>
        </p:spPr>
        <p:txBody>
          <a:bodyPr/>
          <a:lstStyle/>
          <a:p>
            <a:pPr eaLnBrk="1" hangingPunct="1"/>
            <a:endParaRPr lang="zh-CN" altLang="en-US" smtClean="0"/>
          </a:p>
        </p:txBody>
      </p:sp>
      <p:sp>
        <p:nvSpPr>
          <p:cNvPr id="6963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24E9FECC-7F04-4268-BFB9-04D302687ADC}" type="slidenum">
              <a:rPr lang="zh-CN" altLang="en-US" sz="1300"/>
              <a:pPr algn="r" defTabSz="990600"/>
              <a:t>24</a:t>
            </a:fld>
            <a:endParaRPr lang="en-US" altLang="zh-CN" sz="13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headEnd/>
            <a:tailEnd/>
          </a:ln>
        </p:spPr>
      </p:sp>
      <p:sp>
        <p:nvSpPr>
          <p:cNvPr id="70659" name="备注占位符 2"/>
          <p:cNvSpPr>
            <a:spLocks noGrp="1"/>
          </p:cNvSpPr>
          <p:nvPr>
            <p:ph type="body" idx="1"/>
          </p:nvPr>
        </p:nvSpPr>
        <p:spPr>
          <a:noFill/>
          <a:ln/>
        </p:spPr>
        <p:txBody>
          <a:bodyPr/>
          <a:lstStyle/>
          <a:p>
            <a:pPr eaLnBrk="1" hangingPunct="1"/>
            <a:endParaRPr lang="zh-CN" altLang="en-US" smtClean="0"/>
          </a:p>
        </p:txBody>
      </p:sp>
      <p:sp>
        <p:nvSpPr>
          <p:cNvPr id="7066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1365DE2-856D-43BE-BC79-3843E59A4876}" type="slidenum">
              <a:rPr lang="zh-CN" altLang="en-US" sz="1300"/>
              <a:pPr algn="r" defTabSz="990600"/>
              <a:t>25</a:t>
            </a:fld>
            <a:endParaRPr lang="en-US" altLang="zh-CN" sz="13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p:spPr>
      </p:sp>
      <p:sp>
        <p:nvSpPr>
          <p:cNvPr id="71683" name="备注占位符 2"/>
          <p:cNvSpPr>
            <a:spLocks noGrp="1"/>
          </p:cNvSpPr>
          <p:nvPr>
            <p:ph type="body" idx="1"/>
          </p:nvPr>
        </p:nvSpPr>
        <p:spPr>
          <a:noFill/>
          <a:ln/>
        </p:spPr>
        <p:txBody>
          <a:bodyPr/>
          <a:lstStyle/>
          <a:p>
            <a:pPr eaLnBrk="1" hangingPunct="1"/>
            <a:endParaRPr lang="zh-CN" altLang="en-US" smtClean="0"/>
          </a:p>
        </p:txBody>
      </p:sp>
      <p:sp>
        <p:nvSpPr>
          <p:cNvPr id="7168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6239309A-0404-499F-A163-F4D8CCD78DB8}" type="slidenum">
              <a:rPr lang="zh-CN" altLang="en-US" sz="1300"/>
              <a:pPr algn="r" defTabSz="990600"/>
              <a:t>26</a:t>
            </a:fld>
            <a:endParaRPr lang="en-US" altLang="zh-CN" sz="13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p:spPr>
      </p:sp>
      <p:sp>
        <p:nvSpPr>
          <p:cNvPr id="72707" name="备注占位符 2"/>
          <p:cNvSpPr>
            <a:spLocks noGrp="1"/>
          </p:cNvSpPr>
          <p:nvPr>
            <p:ph type="body" idx="1"/>
          </p:nvPr>
        </p:nvSpPr>
        <p:spPr>
          <a:noFill/>
          <a:ln/>
        </p:spPr>
        <p:txBody>
          <a:bodyPr/>
          <a:lstStyle/>
          <a:p>
            <a:pPr eaLnBrk="1" hangingPunct="1"/>
            <a:endParaRPr lang="zh-CN" altLang="en-US" dirty="0" smtClean="0"/>
          </a:p>
        </p:txBody>
      </p:sp>
      <p:sp>
        <p:nvSpPr>
          <p:cNvPr id="72708"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04AD636-708D-4FE4-9BF3-DA4DF558F48D}" type="slidenum">
              <a:rPr lang="zh-CN" altLang="en-US" sz="1300"/>
              <a:pPr algn="r" defTabSz="990600"/>
              <a:t>27</a:t>
            </a:fld>
            <a:endParaRPr lang="en-US" altLang="zh-CN" sz="13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headEnd/>
            <a:tailEnd/>
          </a:ln>
        </p:spPr>
      </p:sp>
      <p:sp>
        <p:nvSpPr>
          <p:cNvPr id="73731" name="备注占位符 2"/>
          <p:cNvSpPr>
            <a:spLocks noGrp="1"/>
          </p:cNvSpPr>
          <p:nvPr>
            <p:ph type="body" idx="1"/>
          </p:nvPr>
        </p:nvSpPr>
        <p:spPr>
          <a:noFill/>
          <a:ln/>
        </p:spPr>
        <p:txBody>
          <a:bodyPr/>
          <a:lstStyle/>
          <a:p>
            <a:pPr eaLnBrk="1" hangingPunct="1"/>
            <a:endParaRPr lang="zh-CN" altLang="en-US" smtClean="0"/>
          </a:p>
        </p:txBody>
      </p:sp>
      <p:sp>
        <p:nvSpPr>
          <p:cNvPr id="7373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4AB9B7BA-AF49-4C25-AEB9-CDDBBC1FDE0D}" type="slidenum">
              <a:rPr lang="zh-CN" altLang="en-US" sz="1300"/>
              <a:pPr algn="r" defTabSz="990600"/>
              <a:t>28</a:t>
            </a:fld>
            <a:endParaRPr lang="en-US" altLang="zh-CN" sz="13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headEnd/>
            <a:tailEnd/>
          </a:ln>
        </p:spPr>
      </p:sp>
      <p:sp>
        <p:nvSpPr>
          <p:cNvPr id="74755" name="备注占位符 2"/>
          <p:cNvSpPr>
            <a:spLocks noGrp="1"/>
          </p:cNvSpPr>
          <p:nvPr>
            <p:ph type="body" idx="1"/>
          </p:nvPr>
        </p:nvSpPr>
        <p:spPr>
          <a:noFill/>
          <a:ln/>
        </p:spPr>
        <p:txBody>
          <a:bodyPr/>
          <a:lstStyle/>
          <a:p>
            <a:pPr eaLnBrk="1" hangingPunct="1"/>
            <a:endParaRPr lang="zh-CN" altLang="en-US" smtClean="0"/>
          </a:p>
        </p:txBody>
      </p:sp>
      <p:sp>
        <p:nvSpPr>
          <p:cNvPr id="7475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114B6A65-F87A-490E-82BE-12CAC98F5CB8}" type="slidenum">
              <a:rPr lang="zh-CN" altLang="en-US" sz="1300"/>
              <a:pPr algn="r" defTabSz="990600"/>
              <a:t>29</a:t>
            </a:fld>
            <a:endParaRPr lang="en-US" altLang="zh-CN" sz="13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bwMode="auto">
          <a:noFill/>
          <a:ln>
            <a:solidFill>
              <a:srgbClr val="000000"/>
            </a:solidFill>
            <a:miter lim="800000"/>
            <a:headEnd/>
            <a:tailEnd/>
          </a:ln>
        </p:spPr>
      </p:sp>
      <p:sp>
        <p:nvSpPr>
          <p:cNvPr id="75779" name="备注占位符 2"/>
          <p:cNvSpPr>
            <a:spLocks noGrp="1"/>
          </p:cNvSpPr>
          <p:nvPr>
            <p:ph type="body" idx="1"/>
          </p:nvPr>
        </p:nvSpPr>
        <p:spPr>
          <a:noFill/>
          <a:ln/>
        </p:spPr>
        <p:txBody>
          <a:bodyPr/>
          <a:lstStyle/>
          <a:p>
            <a:pPr eaLnBrk="1" hangingPunct="1"/>
            <a:endParaRPr lang="zh-CN" altLang="en-US" smtClean="0"/>
          </a:p>
        </p:txBody>
      </p:sp>
      <p:sp>
        <p:nvSpPr>
          <p:cNvPr id="75780"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F5EC4C47-0DE6-406F-8DB0-84F3EE087678}" type="slidenum">
              <a:rPr lang="zh-CN" altLang="en-US" sz="1300"/>
              <a:pPr algn="r" defTabSz="990600"/>
              <a:t>30</a:t>
            </a:fld>
            <a:endParaRPr lang="en-US" altLang="zh-CN" sz="13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a:noFill/>
          <a:ln/>
        </p:spPr>
        <p:txBody>
          <a:bodyPr/>
          <a:lstStyle/>
          <a:p>
            <a:pPr eaLnBrk="1" hangingPunct="1"/>
            <a:endParaRPr lang="zh-CN" altLang="en-US" smtClean="0"/>
          </a:p>
        </p:txBody>
      </p:sp>
      <p:sp>
        <p:nvSpPr>
          <p:cNvPr id="76804"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30FC76FF-74D3-4CE0-B480-5EDF6D5B4769}" type="slidenum">
              <a:rPr lang="zh-CN" altLang="en-US" sz="1300"/>
              <a:pPr algn="r" defTabSz="990600"/>
              <a:t>31</a:t>
            </a:fld>
            <a:endParaRPr lang="en-US" altLang="zh-CN" sz="13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bwMode="auto">
          <a:noFill/>
          <a:ln>
            <a:solidFill>
              <a:srgbClr val="000000"/>
            </a:solidFill>
            <a:miter lim="800000"/>
            <a:headEnd/>
            <a:tailEnd/>
          </a:ln>
        </p:spPr>
      </p:sp>
      <p:sp>
        <p:nvSpPr>
          <p:cNvPr id="77827" name="备注占位符 2"/>
          <p:cNvSpPr>
            <a:spLocks noGrp="1"/>
          </p:cNvSpPr>
          <p:nvPr>
            <p:ph type="body" idx="1"/>
          </p:nvPr>
        </p:nvSpPr>
        <p:spPr>
          <a:noFill/>
          <a:ln/>
        </p:spPr>
        <p:txBody>
          <a:bodyPr/>
          <a:lstStyle/>
          <a:p>
            <a:endParaRPr lang="zh-CN" altLang="en-US" smtClean="0"/>
          </a:p>
        </p:txBody>
      </p:sp>
      <p:sp>
        <p:nvSpPr>
          <p:cNvPr id="77828" name="灯片编号占位符 3"/>
          <p:cNvSpPr>
            <a:spLocks noGrp="1"/>
          </p:cNvSpPr>
          <p:nvPr>
            <p:ph type="sldNum" sz="quarter" idx="5"/>
          </p:nvPr>
        </p:nvSpPr>
        <p:spPr>
          <a:noFill/>
        </p:spPr>
        <p:txBody>
          <a:bodyPr/>
          <a:lstStyle/>
          <a:p>
            <a:fld id="{4B19EFEC-4EDD-4FE6-A839-E9DCC99F5734}" type="slidenum">
              <a:rPr lang="zh-CN" altLang="en-US" smtClean="0">
                <a:solidFill>
                  <a:srgbClr val="000000"/>
                </a:solidFill>
                <a:ea typeface="宋体" pitchFamily="2" charset="-122"/>
              </a:rPr>
              <a:pPr/>
              <a:t>32</a:t>
            </a:fld>
            <a:endParaRPr lang="en-US" altLang="zh-CN" smtClean="0">
              <a:solidFill>
                <a:srgbClr val="000000"/>
              </a:solidFill>
              <a:ea typeface="宋体"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bwMode="auto">
          <a:noFill/>
          <a:ln>
            <a:solidFill>
              <a:srgbClr val="000000"/>
            </a:solidFill>
            <a:miter lim="800000"/>
            <a:headEnd/>
            <a:tailEnd/>
          </a:ln>
        </p:spPr>
      </p:sp>
      <p:sp>
        <p:nvSpPr>
          <p:cNvPr id="78851" name="备注占位符 2"/>
          <p:cNvSpPr>
            <a:spLocks noGrp="1"/>
          </p:cNvSpPr>
          <p:nvPr>
            <p:ph type="body" idx="1"/>
          </p:nvPr>
        </p:nvSpPr>
        <p:spPr>
          <a:noFill/>
          <a:ln/>
        </p:spPr>
        <p:txBody>
          <a:bodyPr/>
          <a:lstStyle/>
          <a:p>
            <a:pPr eaLnBrk="1" hangingPunct="1"/>
            <a:endParaRPr lang="zh-CN" altLang="en-US" smtClean="0"/>
          </a:p>
        </p:txBody>
      </p:sp>
      <p:sp>
        <p:nvSpPr>
          <p:cNvPr id="78852"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57969E33-46E4-4C0B-9C84-F8EEC7A6186E}" type="slidenum">
              <a:rPr lang="zh-CN" altLang="en-US" sz="1300"/>
              <a:pPr algn="r" defTabSz="990600"/>
              <a:t>33</a:t>
            </a:fld>
            <a:endParaRPr lang="en-US" altLang="zh-CN" sz="13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bwMode="auto">
          <a:noFill/>
          <a:ln>
            <a:solidFill>
              <a:srgbClr val="000000"/>
            </a:solidFill>
            <a:miter lim="800000"/>
            <a:headEnd/>
            <a:tailEnd/>
          </a:ln>
        </p:spPr>
      </p:sp>
      <p:sp>
        <p:nvSpPr>
          <p:cNvPr id="79875" name="备注占位符 2"/>
          <p:cNvSpPr>
            <a:spLocks noGrp="1"/>
          </p:cNvSpPr>
          <p:nvPr>
            <p:ph type="body" idx="1"/>
          </p:nvPr>
        </p:nvSpPr>
        <p:spPr>
          <a:noFill/>
          <a:ln/>
        </p:spPr>
        <p:txBody>
          <a:bodyPr/>
          <a:lstStyle/>
          <a:p>
            <a:pPr eaLnBrk="1" hangingPunct="1"/>
            <a:endParaRPr lang="zh-CN" altLang="en-US" smtClean="0"/>
          </a:p>
        </p:txBody>
      </p:sp>
      <p:sp>
        <p:nvSpPr>
          <p:cNvPr id="79876" name="灯片编号占位符 3"/>
          <p:cNvSpPr txBox="1">
            <a:spLocks noGrp="1"/>
          </p:cNvSpPr>
          <p:nvPr/>
        </p:nvSpPr>
        <p:spPr bwMode="auto">
          <a:xfrm>
            <a:off x="5797550" y="6743700"/>
            <a:ext cx="4435475" cy="354013"/>
          </a:xfrm>
          <a:prstGeom prst="rect">
            <a:avLst/>
          </a:prstGeom>
          <a:noFill/>
          <a:ln w="9525">
            <a:noFill/>
            <a:miter lim="800000"/>
            <a:headEnd/>
            <a:tailEnd/>
          </a:ln>
        </p:spPr>
        <p:txBody>
          <a:bodyPr lIns="99048" tIns="49524" rIns="99048" bIns="49524" anchor="b"/>
          <a:lstStyle/>
          <a:p>
            <a:pPr algn="r" defTabSz="990600"/>
            <a:fld id="{F317FC04-1CDA-4626-8D2B-2869BEEB1E51}" type="slidenum">
              <a:rPr lang="zh-CN" altLang="en-US" sz="1300"/>
              <a:pPr algn="r" defTabSz="990600"/>
              <a:t>34</a:t>
            </a:fld>
            <a:endParaRPr lang="en-US" altLang="zh-CN" sz="13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bwMode="auto">
          <a:noFill/>
          <a:ln>
            <a:solidFill>
              <a:srgbClr val="000000"/>
            </a:solidFill>
            <a:miter lim="800000"/>
            <a:headEnd/>
            <a:tailEnd/>
          </a:ln>
        </p:spPr>
      </p:sp>
      <p:sp>
        <p:nvSpPr>
          <p:cNvPr id="80899" name="备注占位符 2"/>
          <p:cNvSpPr>
            <a:spLocks noGrp="1"/>
          </p:cNvSpPr>
          <p:nvPr>
            <p:ph type="body" idx="1"/>
          </p:nvPr>
        </p:nvSpPr>
        <p:spPr>
          <a:noFill/>
          <a:ln/>
        </p:spPr>
        <p:txBody>
          <a:bodyPr/>
          <a:lstStyle/>
          <a:p>
            <a:endParaRPr lang="zh-CN" altLang="en-US" smtClean="0"/>
          </a:p>
        </p:txBody>
      </p:sp>
      <p:sp>
        <p:nvSpPr>
          <p:cNvPr id="80900" name="灯片编号占位符 3"/>
          <p:cNvSpPr>
            <a:spLocks noGrp="1"/>
          </p:cNvSpPr>
          <p:nvPr>
            <p:ph type="sldNum" sz="quarter" idx="5"/>
          </p:nvPr>
        </p:nvSpPr>
        <p:spPr>
          <a:noFill/>
        </p:spPr>
        <p:txBody>
          <a:bodyPr/>
          <a:lstStyle/>
          <a:p>
            <a:fld id="{55BB9DE4-B230-40ED-83A5-ACB9649AF53B}" type="slidenum">
              <a:rPr lang="zh-CN" altLang="en-US" smtClean="0">
                <a:ea typeface="宋体" pitchFamily="2" charset="-122"/>
              </a:rPr>
              <a:pPr/>
              <a:t>35</a:t>
            </a:fld>
            <a:endParaRPr lang="en-US" altLang="zh-CN" smtClean="0">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Picture 1" descr="C:\Documents and Settings\think\桌面\图片2.jpg"/>
          <p:cNvPicPr>
            <a:picLocks noChangeAspect="1" noChangeArrowheads="1"/>
          </p:cNvPicPr>
          <p:nvPr userDrawn="1"/>
        </p:nvPicPr>
        <p:blipFill>
          <a:blip r:embed="rId2" cstate="print"/>
          <a:srcRect/>
          <a:stretch>
            <a:fillRect/>
          </a:stretch>
        </p:blipFill>
        <p:spPr bwMode="auto">
          <a:xfrm>
            <a:off x="1588" y="-11113"/>
            <a:ext cx="10079037" cy="758666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cstate="print"/>
          <a:srcRect/>
          <a:stretch>
            <a:fillRect/>
          </a:stretch>
        </p:blipFill>
        <p:spPr bwMode="auto">
          <a:xfrm>
            <a:off x="6464300" y="6811963"/>
            <a:ext cx="3395663" cy="55721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03238" y="1279527"/>
            <a:ext cx="9074150" cy="5475288"/>
          </a:xfrm>
          <a:prstGeom prst="rect">
            <a:avLst/>
          </a:prstGeom>
        </p:spPr>
        <p:txBody>
          <a:bodyPr lIns="91418" tIns="45709" rIns="91418" bIns="4570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2" name="Picture 1" descr="C:\Documents and Settings\think\桌面\图片2.jpg"/>
          <p:cNvPicPr>
            <a:picLocks noChangeAspect="1" noChangeArrowheads="1"/>
          </p:cNvPicPr>
          <p:nvPr userDrawn="1"/>
        </p:nvPicPr>
        <p:blipFill>
          <a:blip r:embed="rId2" cstate="print"/>
          <a:srcRect/>
          <a:stretch>
            <a:fillRect/>
          </a:stretch>
        </p:blipFill>
        <p:spPr bwMode="auto">
          <a:xfrm>
            <a:off x="1588" y="-11113"/>
            <a:ext cx="10079037" cy="7586663"/>
          </a:xfrm>
          <a:prstGeom prst="rect">
            <a:avLst/>
          </a:prstGeom>
          <a:noFill/>
          <a:ln w="9525">
            <a:noFill/>
            <a:miter lim="800000"/>
            <a:headEnd/>
            <a:tailEnd/>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441325" y="2787650"/>
            <a:ext cx="785813" cy="523875"/>
            <a:chOff x="720" y="336"/>
            <a:chExt cx="624" cy="432"/>
          </a:xfrm>
        </p:grpSpPr>
        <p:sp>
          <p:nvSpPr>
            <p:cNvPr id="5" name="Rectangle 3"/>
            <p:cNvSpPr>
              <a:spLocks noChangeArrowheads="1"/>
            </p:cNvSpPr>
            <p:nvPr/>
          </p:nvSpPr>
          <p:spPr bwMode="auto">
            <a:xfrm>
              <a:off x="720" y="336"/>
              <a:ext cx="384" cy="432"/>
            </a:xfrm>
            <a:prstGeom prst="rect">
              <a:avLst/>
            </a:prstGeom>
            <a:solidFill>
              <a:schemeClr val="folHlink"/>
            </a:solidFill>
            <a:ln w="9525">
              <a:noFill/>
              <a:miter lim="800000"/>
              <a:headEnd/>
              <a:tailEnd/>
            </a:ln>
          </p:spPr>
          <p:txBody>
            <a:bodyPr wrap="none" anchor="ctr"/>
            <a:lstStyle/>
            <a:p>
              <a:pPr algn="ctr"/>
              <a:endParaRPr lang="zh-CN" altLang="en-US" sz="2600">
                <a:solidFill>
                  <a:srgbClr val="FFFFFF"/>
                </a:solidFill>
              </a:endParaRPr>
            </a:p>
          </p:txBody>
        </p:sp>
        <p:sp>
          <p:nvSpPr>
            <p:cNvPr id="6" name="Rectangle 4"/>
            <p:cNvSpPr>
              <a:spLocks noChangeArrowheads="1"/>
            </p:cNvSpPr>
            <p:nvPr/>
          </p:nvSpPr>
          <p:spPr bwMode="auto">
            <a:xfrm>
              <a:off x="1057" y="336"/>
              <a:ext cx="287" cy="432"/>
            </a:xfrm>
            <a:prstGeom prst="rect">
              <a:avLst/>
            </a:prstGeom>
            <a:gradFill rotWithShape="0">
              <a:gsLst>
                <a:gs pos="0">
                  <a:schemeClr val="folHlink"/>
                </a:gs>
                <a:gs pos="100000">
                  <a:schemeClr val="bg1"/>
                </a:gs>
              </a:gsLst>
              <a:lin ang="0" scaled="1"/>
            </a:gradFill>
            <a:ln w="9525">
              <a:noFill/>
              <a:miter lim="800000"/>
              <a:headEnd/>
              <a:tailEnd/>
            </a:ln>
          </p:spPr>
          <p:txBody>
            <a:bodyPr wrap="none" anchor="ctr"/>
            <a:lstStyle/>
            <a:p>
              <a:pPr algn="ctr"/>
              <a:endParaRPr lang="zh-CN" altLang="en-US" sz="2600">
                <a:solidFill>
                  <a:srgbClr val="FFFFFF"/>
                </a:solidFill>
              </a:endParaRPr>
            </a:p>
          </p:txBody>
        </p:sp>
      </p:grpSp>
      <p:grpSp>
        <p:nvGrpSpPr>
          <p:cNvPr id="7" name="Group 5"/>
          <p:cNvGrpSpPr>
            <a:grpSpLocks/>
          </p:cNvGrpSpPr>
          <p:nvPr/>
        </p:nvGrpSpPr>
        <p:grpSpPr bwMode="auto">
          <a:xfrm>
            <a:off x="577850" y="3254375"/>
            <a:ext cx="815975" cy="522288"/>
            <a:chOff x="912" y="2640"/>
            <a:chExt cx="672" cy="432"/>
          </a:xfrm>
        </p:grpSpPr>
        <p:sp>
          <p:nvSpPr>
            <p:cNvPr id="8" name="Rectangle 6"/>
            <p:cNvSpPr>
              <a:spLocks noChangeArrowheads="1"/>
            </p:cNvSpPr>
            <p:nvPr/>
          </p:nvSpPr>
          <p:spPr bwMode="auto">
            <a:xfrm>
              <a:off x="912" y="2640"/>
              <a:ext cx="384" cy="432"/>
            </a:xfrm>
            <a:prstGeom prst="rect">
              <a:avLst/>
            </a:prstGeom>
            <a:solidFill>
              <a:schemeClr val="accent2"/>
            </a:solidFill>
            <a:ln w="9525">
              <a:noFill/>
              <a:miter lim="800000"/>
              <a:headEnd/>
              <a:tailEnd/>
            </a:ln>
          </p:spPr>
          <p:txBody>
            <a:bodyPr wrap="none" anchor="ctr"/>
            <a:lstStyle/>
            <a:p>
              <a:pPr algn="ctr"/>
              <a:endParaRPr lang="zh-CN" altLang="en-US" sz="2600">
                <a:solidFill>
                  <a:srgbClr val="FFFFFF"/>
                </a:solidFill>
              </a:endParaRPr>
            </a:p>
          </p:txBody>
        </p:sp>
        <p:sp>
          <p:nvSpPr>
            <p:cNvPr id="9" name="Rectangle 7"/>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p:spPr>
          <p:txBody>
            <a:bodyPr wrap="none" anchor="ctr"/>
            <a:lstStyle/>
            <a:p>
              <a:pPr algn="ctr"/>
              <a:endParaRPr lang="zh-CN" altLang="en-US" sz="2600">
                <a:solidFill>
                  <a:srgbClr val="FFFFFF"/>
                </a:solidFill>
              </a:endParaRPr>
            </a:p>
          </p:txBody>
        </p:sp>
      </p:grpSp>
      <p:sp>
        <p:nvSpPr>
          <p:cNvPr id="10" name="Rectangle 8"/>
          <p:cNvSpPr>
            <a:spLocks noChangeArrowheads="1"/>
          </p:cNvSpPr>
          <p:nvPr/>
        </p:nvSpPr>
        <p:spPr bwMode="auto">
          <a:xfrm>
            <a:off x="119063" y="3173413"/>
            <a:ext cx="619125" cy="465137"/>
          </a:xfrm>
          <a:prstGeom prst="rect">
            <a:avLst/>
          </a:prstGeom>
          <a:gradFill rotWithShape="0">
            <a:gsLst>
              <a:gs pos="0">
                <a:srgbClr val="FFFFCC"/>
              </a:gs>
              <a:gs pos="100000">
                <a:srgbClr val="FF0000"/>
              </a:gs>
            </a:gsLst>
            <a:lin ang="18900000" scaled="1"/>
          </a:gradFill>
          <a:ln w="9525">
            <a:noFill/>
            <a:miter lim="800000"/>
            <a:headEnd/>
            <a:tailEnd/>
          </a:ln>
        </p:spPr>
        <p:txBody>
          <a:bodyPr wrap="none" lIns="100754" tIns="50377" rIns="100754" bIns="50377" anchor="ctr"/>
          <a:lstStyle/>
          <a:p>
            <a:pPr algn="ctr"/>
            <a:endParaRPr lang="zh-CN" altLang="en-US" sz="2600">
              <a:solidFill>
                <a:srgbClr val="FFFFFF"/>
              </a:solidFill>
            </a:endParaRPr>
          </a:p>
        </p:txBody>
      </p:sp>
      <p:sp>
        <p:nvSpPr>
          <p:cNvPr id="11" name="Rectangle 9"/>
          <p:cNvSpPr>
            <a:spLocks noChangeArrowheads="1"/>
          </p:cNvSpPr>
          <p:nvPr/>
        </p:nvSpPr>
        <p:spPr bwMode="auto">
          <a:xfrm>
            <a:off x="820738" y="2668588"/>
            <a:ext cx="52387" cy="1160462"/>
          </a:xfrm>
          <a:prstGeom prst="rect">
            <a:avLst/>
          </a:prstGeom>
          <a:solidFill>
            <a:schemeClr val="bg2"/>
          </a:solidFill>
          <a:ln w="9525">
            <a:noFill/>
            <a:miter lim="800000"/>
            <a:headEnd/>
            <a:tailEnd/>
          </a:ln>
        </p:spPr>
        <p:txBody>
          <a:bodyPr wrap="none" lIns="100754" tIns="50377" rIns="100754" bIns="50377" anchor="ctr"/>
          <a:lstStyle/>
          <a:p>
            <a:pPr algn="ctr"/>
            <a:endParaRPr lang="zh-CN" altLang="en-US" sz="2600">
              <a:solidFill>
                <a:srgbClr val="FFFFFF"/>
              </a:solidFill>
            </a:endParaRPr>
          </a:p>
        </p:txBody>
      </p:sp>
      <p:sp>
        <p:nvSpPr>
          <p:cNvPr id="12" name="Rectangle 10"/>
          <p:cNvSpPr>
            <a:spLocks noChangeArrowheads="1"/>
          </p:cNvSpPr>
          <p:nvPr/>
        </p:nvSpPr>
        <p:spPr bwMode="auto">
          <a:xfrm flipV="1">
            <a:off x="468313" y="3576638"/>
            <a:ext cx="9612312" cy="44450"/>
          </a:xfrm>
          <a:prstGeom prst="rect">
            <a:avLst/>
          </a:prstGeom>
          <a:gradFill rotWithShape="0">
            <a:gsLst>
              <a:gs pos="0">
                <a:schemeClr val="bg2"/>
              </a:gs>
              <a:gs pos="100000">
                <a:srgbClr val="FFFFFF"/>
              </a:gs>
            </a:gsLst>
            <a:lin ang="0" scaled="1"/>
          </a:gradFill>
          <a:ln w="9525">
            <a:noFill/>
            <a:miter lim="800000"/>
            <a:headEnd/>
            <a:tailEnd/>
          </a:ln>
        </p:spPr>
        <p:txBody>
          <a:bodyPr wrap="none" lIns="100754" tIns="50377" rIns="100754" bIns="50377" anchor="ctr"/>
          <a:lstStyle/>
          <a:p>
            <a:pPr algn="ctr"/>
            <a:endParaRPr lang="zh-CN" altLang="en-US" sz="2600">
              <a:solidFill>
                <a:srgbClr val="FFFFFF"/>
              </a:solidFill>
            </a:endParaRPr>
          </a:p>
        </p:txBody>
      </p:sp>
      <p:pic>
        <p:nvPicPr>
          <p:cNvPr id="13" name="Object 13"/>
          <p:cNvPicPr>
            <a:picLocks noChangeAspect="1" noChangeArrowheads="1"/>
          </p:cNvPicPr>
          <p:nvPr/>
        </p:nvPicPr>
        <p:blipFill>
          <a:blip r:embed="rId2" cstate="print"/>
          <a:srcRect/>
          <a:stretch>
            <a:fillRect/>
          </a:stretch>
        </p:blipFill>
        <p:spPr bwMode="auto">
          <a:xfrm>
            <a:off x="1071563" y="6956425"/>
            <a:ext cx="9009062" cy="604838"/>
          </a:xfrm>
          <a:prstGeom prst="rect">
            <a:avLst/>
          </a:prstGeom>
          <a:noFill/>
          <a:ln w="9525">
            <a:noFill/>
            <a:miter lim="800000"/>
            <a:headEnd/>
            <a:tailEnd/>
          </a:ln>
        </p:spPr>
      </p:pic>
      <p:sp>
        <p:nvSpPr>
          <p:cNvPr id="14" name="Text Box 14"/>
          <p:cNvSpPr txBox="1">
            <a:spLocks noChangeArrowheads="1"/>
          </p:cNvSpPr>
          <p:nvPr/>
        </p:nvSpPr>
        <p:spPr bwMode="auto">
          <a:xfrm>
            <a:off x="2063750" y="6907213"/>
            <a:ext cx="3373438"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lIns="100754" tIns="50377" rIns="100754" bIns="50377" anchor="b">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zh-CN" altLang="en-US" sz="2600" b="1" smtClean="0">
                <a:solidFill>
                  <a:srgbClr val="FFFFFF"/>
                </a:solidFill>
                <a:latin typeface="Tahoma" pitchFamily="34" charset="0"/>
                <a:ea typeface="黑体" pitchFamily="2" charset="-122"/>
              </a:rPr>
              <a:t>中国电力科学研究院</a:t>
            </a:r>
          </a:p>
          <a:p>
            <a:pPr algn="ctr" eaLnBrk="1" hangingPunct="1">
              <a:defRPr/>
            </a:pPr>
            <a:r>
              <a:rPr lang="zh-CN" altLang="en-US" sz="1000" b="1" smtClean="0">
                <a:solidFill>
                  <a:srgbClr val="FFFFFF"/>
                </a:solidFill>
                <a:latin typeface="Tahoma" pitchFamily="34" charset="0"/>
                <a:ea typeface="黑体" pitchFamily="2" charset="-122"/>
              </a:rPr>
              <a:t> </a:t>
            </a:r>
            <a:r>
              <a:rPr lang="en-US" altLang="zh-CN" sz="1000" b="1" smtClean="0">
                <a:solidFill>
                  <a:srgbClr val="FFFFFF"/>
                </a:solidFill>
                <a:latin typeface="Tahoma" pitchFamily="34" charset="0"/>
                <a:ea typeface="黑体" pitchFamily="2" charset="-122"/>
              </a:rPr>
              <a:t>CHINA ELECTRIC POWER RESEARCH INSTITUTE</a:t>
            </a:r>
          </a:p>
        </p:txBody>
      </p:sp>
      <p:sp>
        <p:nvSpPr>
          <p:cNvPr id="15" name="Rectangle 15"/>
          <p:cNvSpPr>
            <a:spLocks noChangeArrowheads="1"/>
          </p:cNvSpPr>
          <p:nvPr/>
        </p:nvSpPr>
        <p:spPr bwMode="auto">
          <a:xfrm>
            <a:off x="9169400" y="7056438"/>
            <a:ext cx="712788" cy="504825"/>
          </a:xfrm>
          <a:prstGeom prst="rect">
            <a:avLst/>
          </a:prstGeom>
          <a:noFill/>
          <a:ln w="9525">
            <a:noFill/>
            <a:miter lim="800000"/>
            <a:headEnd/>
            <a:tailEnd/>
          </a:ln>
        </p:spPr>
        <p:txBody>
          <a:bodyPr lIns="100754" tIns="50377" rIns="100754" bIns="50377" anchor="b"/>
          <a:lstStyle/>
          <a:p>
            <a:pPr algn="r"/>
            <a:r>
              <a:rPr lang="en-US" altLang="zh-CN">
                <a:solidFill>
                  <a:srgbClr val="99FF99"/>
                </a:solidFill>
                <a:latin typeface="Tahoma" pitchFamily="34" charset="0"/>
                <a:ea typeface="幼圆" pitchFamily="49" charset="-122"/>
              </a:rPr>
              <a:t>P</a:t>
            </a:r>
            <a:fld id="{0B8E5EA1-C2D7-4380-9EEA-D9085D2488B2}" type="slidenum">
              <a:rPr lang="en-US" altLang="zh-CN">
                <a:solidFill>
                  <a:srgbClr val="99FF99"/>
                </a:solidFill>
                <a:latin typeface="Tahoma" pitchFamily="34" charset="0"/>
                <a:ea typeface="幼圆" pitchFamily="49" charset="-122"/>
              </a:rPr>
              <a:pPr algn="r"/>
              <a:t>‹#›</a:t>
            </a:fld>
            <a:endParaRPr lang="en-US" altLang="zh-CN">
              <a:solidFill>
                <a:srgbClr val="99FF99"/>
              </a:solidFill>
              <a:latin typeface="Tahoma" pitchFamily="34" charset="0"/>
              <a:ea typeface="幼圆" pitchFamily="49" charset="-122"/>
            </a:endParaRPr>
          </a:p>
        </p:txBody>
      </p:sp>
      <p:pic>
        <p:nvPicPr>
          <p:cNvPr id="16" name="Object 16"/>
          <p:cNvPicPr>
            <a:picLocks noChangeAspect="1" noChangeArrowheads="1"/>
          </p:cNvPicPr>
          <p:nvPr/>
        </p:nvPicPr>
        <p:blipFill>
          <a:blip r:embed="rId3" cstate="print"/>
          <a:srcRect/>
          <a:stretch>
            <a:fillRect/>
          </a:stretch>
        </p:blipFill>
        <p:spPr bwMode="auto">
          <a:xfrm>
            <a:off x="476250" y="6837363"/>
            <a:ext cx="669925" cy="723900"/>
          </a:xfrm>
          <a:prstGeom prst="rect">
            <a:avLst/>
          </a:prstGeom>
          <a:noFill/>
          <a:ln w="9525">
            <a:noFill/>
            <a:miter lim="800000"/>
            <a:headEnd/>
            <a:tailEnd/>
          </a:ln>
        </p:spPr>
      </p:pic>
      <p:sp>
        <p:nvSpPr>
          <p:cNvPr id="12299" name="Rectangle 11"/>
          <p:cNvSpPr>
            <a:spLocks noGrp="1" noChangeArrowheads="1"/>
          </p:cNvSpPr>
          <p:nvPr>
            <p:ph type="ctrTitle"/>
          </p:nvPr>
        </p:nvSpPr>
        <p:spPr>
          <a:xfrm>
            <a:off x="1349340" y="1848310"/>
            <a:ext cx="8311265" cy="1612020"/>
          </a:xfrm>
        </p:spPr>
        <p:txBody>
          <a:bodyPr anchor="b"/>
          <a:lstStyle>
            <a:lvl1pPr>
              <a:defRPr>
                <a:solidFill>
                  <a:srgbClr val="006666"/>
                </a:solidFill>
              </a:defRPr>
            </a:lvl1pPr>
          </a:lstStyle>
          <a:p>
            <a:r>
              <a:rPr lang="zh-CN" altLang="en-US" smtClean="0"/>
              <a:t>单击此处编辑母版标题样式</a:t>
            </a:r>
            <a:endParaRPr lang="zh-CN" altLang="en-US"/>
          </a:p>
        </p:txBody>
      </p:sp>
      <p:sp>
        <p:nvSpPr>
          <p:cNvPr id="12300" name="Rectangle 12"/>
          <p:cNvSpPr>
            <a:spLocks noGrp="1" noChangeArrowheads="1"/>
          </p:cNvSpPr>
          <p:nvPr>
            <p:ph type="subTitle" idx="1"/>
          </p:nvPr>
        </p:nvSpPr>
        <p:spPr>
          <a:xfrm>
            <a:off x="1512094" y="4284716"/>
            <a:ext cx="7056438" cy="2235124"/>
          </a:xfrm>
        </p:spPr>
        <p:txBody>
          <a:bodyPr/>
          <a:lstStyle>
            <a:lvl1pPr marL="0" indent="0" algn="ctr">
              <a:buFont typeface="Wingdings" pitchFamily="2" charset="2"/>
              <a:buNone/>
              <a:defRPr sz="2600">
                <a:solidFill>
                  <a:srgbClr val="006666"/>
                </a:solidFill>
                <a:ea typeface="黑体" pitchFamily="2" charset="-122"/>
              </a:defRPr>
            </a:lvl1pPr>
          </a:lstStyle>
          <a:p>
            <a:r>
              <a:rPr lang="zh-CN" altLang="en-US" smtClean="0"/>
              <a:t>单击此处编辑母版副标题样式</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96300" y="4858816"/>
            <a:ext cx="8568531" cy="1501751"/>
          </a:xfrm>
        </p:spPr>
        <p:txBody>
          <a:bodyPr anchor="t"/>
          <a:lstStyle>
            <a:lvl1pPr algn="l">
              <a:defRPr sz="44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96300" y="3204787"/>
            <a:ext cx="8568531" cy="1654026"/>
          </a:xfrm>
        </p:spPr>
        <p:txBody>
          <a:bodyPr anchor="b"/>
          <a:lstStyle>
            <a:lvl1pPr marL="0" indent="0">
              <a:buNone/>
              <a:defRPr sz="2200"/>
            </a:lvl1pPr>
            <a:lvl2pPr marL="503768" indent="0">
              <a:buNone/>
              <a:defRPr sz="2000"/>
            </a:lvl2pPr>
            <a:lvl3pPr marL="1007538" indent="0">
              <a:buNone/>
              <a:defRPr sz="1800"/>
            </a:lvl3pPr>
            <a:lvl4pPr marL="1511307" indent="0">
              <a:buNone/>
              <a:defRPr sz="1500"/>
            </a:lvl4pPr>
            <a:lvl5pPr marL="2015077" indent="0">
              <a:buNone/>
              <a:defRPr sz="1500"/>
            </a:lvl5pPr>
            <a:lvl6pPr marL="2518845" indent="0">
              <a:buNone/>
              <a:defRPr sz="1500"/>
            </a:lvl6pPr>
            <a:lvl7pPr marL="3022613" indent="0">
              <a:buNone/>
              <a:defRPr sz="1500"/>
            </a:lvl7pPr>
            <a:lvl8pPr marL="3526384" indent="0">
              <a:buNone/>
              <a:defRPr sz="1500"/>
            </a:lvl8pPr>
            <a:lvl9pPr marL="4030152" indent="0">
              <a:buNone/>
              <a:defRPr sz="1500"/>
            </a:lvl9pPr>
          </a:lstStyle>
          <a:p>
            <a:pPr lvl="0"/>
            <a:r>
              <a:rPr lang="zh-CN" altLang="en-US" smtClean="0"/>
              <a:t>单击此处编辑母版文本样式</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04035" y="1478999"/>
            <a:ext cx="4506530" cy="5357644"/>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78576" y="1478999"/>
            <a:ext cx="4506529" cy="5357644"/>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4031" y="302802"/>
            <a:ext cx="9072563" cy="126021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04032" y="1692533"/>
            <a:ext cx="4454027" cy="705367"/>
          </a:xfrm>
        </p:spPr>
        <p:txBody>
          <a:bodyPr anchor="b"/>
          <a:lstStyle>
            <a:lvl1pPr marL="0" indent="0">
              <a:buNone/>
              <a:defRPr sz="2600" b="1"/>
            </a:lvl1pPr>
            <a:lvl2pPr marL="503768" indent="0">
              <a:buNone/>
              <a:defRPr sz="2200" b="1"/>
            </a:lvl2pPr>
            <a:lvl3pPr marL="1007538" indent="0">
              <a:buNone/>
              <a:defRPr sz="2000" b="1"/>
            </a:lvl3pPr>
            <a:lvl4pPr marL="1511307" indent="0">
              <a:buNone/>
              <a:defRPr sz="1800" b="1"/>
            </a:lvl4pPr>
            <a:lvl5pPr marL="2015077" indent="0">
              <a:buNone/>
              <a:defRPr sz="1800" b="1"/>
            </a:lvl5pPr>
            <a:lvl6pPr marL="2518845" indent="0">
              <a:buNone/>
              <a:defRPr sz="1800" b="1"/>
            </a:lvl6pPr>
            <a:lvl7pPr marL="3022613" indent="0">
              <a:buNone/>
              <a:defRPr sz="1800" b="1"/>
            </a:lvl7pPr>
            <a:lvl8pPr marL="3526384" indent="0">
              <a:buNone/>
              <a:defRPr sz="1800" b="1"/>
            </a:lvl8pPr>
            <a:lvl9pPr marL="4030152" indent="0">
              <a:buNone/>
              <a:defRPr sz="1800" b="1"/>
            </a:lvl9pPr>
          </a:lstStyle>
          <a:p>
            <a:pPr lvl="0"/>
            <a:r>
              <a:rPr lang="zh-CN" altLang="en-US" smtClean="0"/>
              <a:t>单击此处编辑母版文本样式</a:t>
            </a:r>
          </a:p>
        </p:txBody>
      </p:sp>
      <p:sp>
        <p:nvSpPr>
          <p:cNvPr id="4" name="内容占位符 3"/>
          <p:cNvSpPr>
            <a:spLocks noGrp="1"/>
          </p:cNvSpPr>
          <p:nvPr>
            <p:ph sz="half" idx="2"/>
          </p:nvPr>
        </p:nvSpPr>
        <p:spPr>
          <a:xfrm>
            <a:off x="504032" y="2397901"/>
            <a:ext cx="4454027" cy="4356478"/>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120819" y="1692533"/>
            <a:ext cx="4455776" cy="705367"/>
          </a:xfrm>
        </p:spPr>
        <p:txBody>
          <a:bodyPr anchor="b"/>
          <a:lstStyle>
            <a:lvl1pPr marL="0" indent="0">
              <a:buNone/>
              <a:defRPr sz="2600" b="1"/>
            </a:lvl1pPr>
            <a:lvl2pPr marL="503768" indent="0">
              <a:buNone/>
              <a:defRPr sz="2200" b="1"/>
            </a:lvl2pPr>
            <a:lvl3pPr marL="1007538" indent="0">
              <a:buNone/>
              <a:defRPr sz="2000" b="1"/>
            </a:lvl3pPr>
            <a:lvl4pPr marL="1511307" indent="0">
              <a:buNone/>
              <a:defRPr sz="1800" b="1"/>
            </a:lvl4pPr>
            <a:lvl5pPr marL="2015077" indent="0">
              <a:buNone/>
              <a:defRPr sz="1800" b="1"/>
            </a:lvl5pPr>
            <a:lvl6pPr marL="2518845" indent="0">
              <a:buNone/>
              <a:defRPr sz="1800" b="1"/>
            </a:lvl6pPr>
            <a:lvl7pPr marL="3022613" indent="0">
              <a:buNone/>
              <a:defRPr sz="1800" b="1"/>
            </a:lvl7pPr>
            <a:lvl8pPr marL="3526384" indent="0">
              <a:buNone/>
              <a:defRPr sz="1800" b="1"/>
            </a:lvl8pPr>
            <a:lvl9pPr marL="4030152" indent="0">
              <a:buNone/>
              <a:defRPr sz="1800" b="1"/>
            </a:lvl9pPr>
          </a:lstStyle>
          <a:p>
            <a:pPr lvl="0"/>
            <a:r>
              <a:rPr lang="zh-CN" altLang="en-US" smtClean="0"/>
              <a:t>单击此处编辑母版文本样式</a:t>
            </a:r>
          </a:p>
        </p:txBody>
      </p:sp>
      <p:sp>
        <p:nvSpPr>
          <p:cNvPr id="6" name="内容占位符 5"/>
          <p:cNvSpPr>
            <a:spLocks noGrp="1"/>
          </p:cNvSpPr>
          <p:nvPr>
            <p:ph sz="quarter" idx="4"/>
          </p:nvPr>
        </p:nvSpPr>
        <p:spPr>
          <a:xfrm>
            <a:off x="5120819" y="2397901"/>
            <a:ext cx="4455776" cy="4356478"/>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4034" y="301050"/>
            <a:ext cx="3316456" cy="1281214"/>
          </a:xfrm>
        </p:spPr>
        <p:txBody>
          <a:bodyPr anchor="b"/>
          <a:lstStyle>
            <a:lvl1pPr algn="l">
              <a:defRPr sz="22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941245" y="301052"/>
            <a:ext cx="5635350" cy="6453328"/>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04034" y="1582266"/>
            <a:ext cx="3316456" cy="5172114"/>
          </a:xfrm>
        </p:spPr>
        <p:txBody>
          <a:bodyPr/>
          <a:lstStyle>
            <a:lvl1pPr marL="0" indent="0">
              <a:buNone/>
              <a:defRPr sz="1500"/>
            </a:lvl1pPr>
            <a:lvl2pPr marL="503768" indent="0">
              <a:buNone/>
              <a:defRPr sz="1300"/>
            </a:lvl2pPr>
            <a:lvl3pPr marL="1007538" indent="0">
              <a:buNone/>
              <a:defRPr sz="1100"/>
            </a:lvl3pPr>
            <a:lvl4pPr marL="1511307" indent="0">
              <a:buNone/>
              <a:defRPr sz="1000"/>
            </a:lvl4pPr>
            <a:lvl5pPr marL="2015077" indent="0">
              <a:buNone/>
              <a:defRPr sz="1000"/>
            </a:lvl5pPr>
            <a:lvl6pPr marL="2518845" indent="0">
              <a:buNone/>
              <a:defRPr sz="1000"/>
            </a:lvl6pPr>
            <a:lvl7pPr marL="3022613" indent="0">
              <a:buNone/>
              <a:defRPr sz="1000"/>
            </a:lvl7pPr>
            <a:lvl8pPr marL="3526384" indent="0">
              <a:buNone/>
              <a:defRPr sz="1000"/>
            </a:lvl8pPr>
            <a:lvl9pPr marL="4030152" indent="0">
              <a:buNone/>
              <a:defRPr sz="1000"/>
            </a:lvl9pPr>
          </a:lstStyle>
          <a:p>
            <a:pPr lvl="0"/>
            <a:r>
              <a:rPr lang="zh-CN" altLang="en-US" smtClean="0"/>
              <a:t>单击此处编辑母版文本样式</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75873" y="5292885"/>
            <a:ext cx="6048375" cy="624855"/>
          </a:xfrm>
        </p:spPr>
        <p:txBody>
          <a:bodyPr anchor="b"/>
          <a:lstStyle>
            <a:lvl1pPr algn="l">
              <a:defRPr sz="22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75873" y="675613"/>
            <a:ext cx="6048375" cy="4536758"/>
          </a:xfrm>
        </p:spPr>
        <p:txBody>
          <a:bodyPr/>
          <a:lstStyle>
            <a:lvl1pPr marL="0" indent="0">
              <a:buNone/>
              <a:defRPr sz="3500"/>
            </a:lvl1pPr>
            <a:lvl2pPr marL="503768" indent="0">
              <a:buNone/>
              <a:defRPr sz="3100"/>
            </a:lvl2pPr>
            <a:lvl3pPr marL="1007538" indent="0">
              <a:buNone/>
              <a:defRPr sz="2600"/>
            </a:lvl3pPr>
            <a:lvl4pPr marL="1511307" indent="0">
              <a:buNone/>
              <a:defRPr sz="2200"/>
            </a:lvl4pPr>
            <a:lvl5pPr marL="2015077" indent="0">
              <a:buNone/>
              <a:defRPr sz="2200"/>
            </a:lvl5pPr>
            <a:lvl6pPr marL="2518845" indent="0">
              <a:buNone/>
              <a:defRPr sz="2200"/>
            </a:lvl6pPr>
            <a:lvl7pPr marL="3022613" indent="0">
              <a:buNone/>
              <a:defRPr sz="2200"/>
            </a:lvl7pPr>
            <a:lvl8pPr marL="3526384" indent="0">
              <a:buNone/>
              <a:defRPr sz="2200"/>
            </a:lvl8pPr>
            <a:lvl9pPr marL="4030152" indent="0">
              <a:buNone/>
              <a:defRPr sz="2200"/>
            </a:lvl9pPr>
          </a:lstStyle>
          <a:p>
            <a:pPr lvl="0"/>
            <a:r>
              <a:rPr lang="zh-CN" altLang="en-US" noProof="0" smtClean="0"/>
              <a:t>单击图标添加图片</a:t>
            </a:r>
          </a:p>
        </p:txBody>
      </p:sp>
      <p:sp>
        <p:nvSpPr>
          <p:cNvPr id="4" name="文本占位符 3"/>
          <p:cNvSpPr>
            <a:spLocks noGrp="1"/>
          </p:cNvSpPr>
          <p:nvPr>
            <p:ph type="body" sz="half" idx="2"/>
          </p:nvPr>
        </p:nvSpPr>
        <p:spPr>
          <a:xfrm>
            <a:off x="1975873" y="5917740"/>
            <a:ext cx="6048375" cy="887398"/>
          </a:xfrm>
        </p:spPr>
        <p:txBody>
          <a:bodyPr/>
          <a:lstStyle>
            <a:lvl1pPr marL="0" indent="0">
              <a:buNone/>
              <a:defRPr sz="1500"/>
            </a:lvl1pPr>
            <a:lvl2pPr marL="503768" indent="0">
              <a:buNone/>
              <a:defRPr sz="1300"/>
            </a:lvl2pPr>
            <a:lvl3pPr marL="1007538" indent="0">
              <a:buNone/>
              <a:defRPr sz="1100"/>
            </a:lvl3pPr>
            <a:lvl4pPr marL="1511307" indent="0">
              <a:buNone/>
              <a:defRPr sz="1000"/>
            </a:lvl4pPr>
            <a:lvl5pPr marL="2015077" indent="0">
              <a:buNone/>
              <a:defRPr sz="1000"/>
            </a:lvl5pPr>
            <a:lvl6pPr marL="2518845" indent="0">
              <a:buNone/>
              <a:defRPr sz="1000"/>
            </a:lvl6pPr>
            <a:lvl7pPr marL="3022613" indent="0">
              <a:buNone/>
              <a:defRPr sz="1000"/>
            </a:lvl7pPr>
            <a:lvl8pPr marL="3526384" indent="0">
              <a:buNone/>
              <a:defRPr sz="1000"/>
            </a:lvl8pPr>
            <a:lvl9pPr marL="4030152" indent="0">
              <a:buNone/>
              <a:defRPr sz="1000"/>
            </a:lvl9pPr>
          </a:lstStyle>
          <a:p>
            <a:pPr lvl="0"/>
            <a:r>
              <a:rPr lang="zh-CN" altLang="en-US" smtClean="0"/>
              <a:t>单击此处编辑母版文本样式</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90710" y="302807"/>
            <a:ext cx="2294392" cy="6533841"/>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4036" y="302807"/>
            <a:ext cx="6718667" cy="6533841"/>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04037" y="302807"/>
            <a:ext cx="9181069" cy="65338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24795" y="302802"/>
            <a:ext cx="9060311" cy="817386"/>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504035" y="1478999"/>
            <a:ext cx="4506530" cy="535764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78576" y="1478999"/>
            <a:ext cx="4506529" cy="535764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cstate="print"/>
          <a:srcRect/>
          <a:stretch>
            <a:fillRect/>
          </a:stretch>
        </p:blipFill>
        <p:spPr bwMode="auto">
          <a:xfrm>
            <a:off x="6464300" y="6811963"/>
            <a:ext cx="3395663" cy="557212"/>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03238" y="1279527"/>
            <a:ext cx="9074150" cy="5475288"/>
          </a:xfrm>
          <a:prstGeom prst="rect">
            <a:avLst/>
          </a:prstGeom>
        </p:spPr>
        <p:txBody>
          <a:bodyPr lIns="91418" tIns="45709" rIns="91418" bIns="4570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gi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6.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AcnStamp_ID_237575" hidden="1"/>
          <p:cNvSpPr>
            <a:spLocks noChangeArrowheads="1"/>
          </p:cNvSpPr>
          <p:nvPr/>
        </p:nvSpPr>
        <p:spPr bwMode="auto">
          <a:xfrm>
            <a:off x="8707438" y="1293813"/>
            <a:ext cx="1174750" cy="292100"/>
          </a:xfrm>
          <a:prstGeom prst="leftRightArrow">
            <a:avLst>
              <a:gd name="adj1" fmla="val 100000"/>
              <a:gd name="adj2" fmla="val 0"/>
            </a:avLst>
          </a:prstGeom>
          <a:noFill/>
          <a:ln w="9525">
            <a:noFill/>
            <a:miter lim="800000"/>
            <a:headEnd/>
            <a:tailEnd/>
          </a:ln>
        </p:spPr>
        <p:txBody>
          <a:bodyPr wrap="none" lIns="0" tIns="27994" rIns="0" bIns="27994">
            <a:spAutoFit/>
          </a:bodyPr>
          <a:lstStyle/>
          <a:p>
            <a:pPr algn="r" eaLnBrk="0" hangingPunct="0">
              <a:buClr>
                <a:srgbClr val="006666"/>
              </a:buClr>
              <a:buFont typeface="Wingdings" pitchFamily="2" charset="2"/>
              <a:buNone/>
            </a:pPr>
            <a:r>
              <a:rPr lang="en-US" altLang="zh-CN" sz="1500" b="1">
                <a:solidFill>
                  <a:srgbClr val="000000"/>
                </a:solidFill>
                <a:latin typeface="宋体" pitchFamily="2" charset="-122"/>
              </a:rPr>
              <a:t>MASTER STAMP</a:t>
            </a:r>
          </a:p>
        </p:txBody>
      </p:sp>
      <p:cxnSp>
        <p:nvCxnSpPr>
          <p:cNvPr id="1027" name="AcnStpConnector_ID_237576" hidden="1"/>
          <p:cNvCxnSpPr>
            <a:cxnSpLocks noChangeShapeType="1"/>
            <a:stCxn id="1026" idx="2"/>
            <a:endCxn id="1026" idx="0"/>
          </p:cNvCxnSpPr>
          <p:nvPr/>
        </p:nvCxnSpPr>
        <p:spPr bwMode="auto">
          <a:xfrm>
            <a:off x="8707438" y="1293813"/>
            <a:ext cx="1174750" cy="0"/>
          </a:xfrm>
          <a:prstGeom prst="straightConnector1">
            <a:avLst/>
          </a:prstGeom>
          <a:noFill/>
          <a:ln w="9525">
            <a:solidFill>
              <a:srgbClr val="000000"/>
            </a:solidFill>
            <a:round/>
            <a:headEnd/>
            <a:tailEnd/>
          </a:ln>
        </p:spPr>
      </p:cxnSp>
      <p:cxnSp>
        <p:nvCxnSpPr>
          <p:cNvPr id="1028" name="AcnStpConnector_ID_237577" hidden="1"/>
          <p:cNvCxnSpPr>
            <a:cxnSpLocks noChangeShapeType="1"/>
            <a:stCxn id="1026" idx="4"/>
            <a:endCxn id="1026" idx="6"/>
          </p:cNvCxnSpPr>
          <p:nvPr/>
        </p:nvCxnSpPr>
        <p:spPr bwMode="auto">
          <a:xfrm>
            <a:off x="8707438" y="1585913"/>
            <a:ext cx="1174750" cy="0"/>
          </a:xfrm>
          <a:prstGeom prst="straightConnector1">
            <a:avLst/>
          </a:prstGeom>
          <a:noFill/>
          <a:ln w="9525">
            <a:solidFill>
              <a:srgbClr val="000000"/>
            </a:solidFill>
            <a:round/>
            <a:headEnd/>
            <a:tailEnd/>
          </a:ln>
        </p:spPr>
      </p:cxnSp>
      <p:pic>
        <p:nvPicPr>
          <p:cNvPr id="1029" name="图片 10" descr="SGCC Log rolling.gif"/>
          <p:cNvPicPr>
            <a:picLocks noChangeAspect="1" noChangeArrowheads="1"/>
          </p:cNvPicPr>
          <p:nvPr/>
        </p:nvPicPr>
        <p:blipFill>
          <a:blip r:embed="rId5" cstate="print"/>
          <a:srcRect/>
          <a:stretch>
            <a:fillRect/>
          </a:stretch>
        </p:blipFill>
        <p:spPr bwMode="auto">
          <a:xfrm>
            <a:off x="285750" y="360363"/>
            <a:ext cx="647700" cy="647700"/>
          </a:xfrm>
          <a:prstGeom prst="rect">
            <a:avLst/>
          </a:prstGeom>
          <a:noFill/>
          <a:ln w="9525">
            <a:noFill/>
            <a:miter lim="800000"/>
            <a:headEnd/>
            <a:tailEnd/>
          </a:ln>
        </p:spPr>
      </p:pic>
      <p:pic>
        <p:nvPicPr>
          <p:cNvPr id="1030" name="图片 10" descr="SGCC logo 22.jpg"/>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968375" y="336550"/>
            <a:ext cx="1782763" cy="720725"/>
          </a:xfrm>
          <a:prstGeom prst="rect">
            <a:avLst/>
          </a:prstGeom>
          <a:noFill/>
          <a:ln w="9525">
            <a:noFill/>
            <a:miter lim="800000"/>
            <a:headEnd/>
            <a:tailEnd/>
          </a:ln>
        </p:spPr>
      </p:pic>
      <p:cxnSp>
        <p:nvCxnSpPr>
          <p:cNvPr id="1031" name="Straight Connector 15"/>
          <p:cNvCxnSpPr>
            <a:cxnSpLocks noChangeShapeType="1"/>
          </p:cNvCxnSpPr>
          <p:nvPr/>
        </p:nvCxnSpPr>
        <p:spPr bwMode="auto">
          <a:xfrm>
            <a:off x="0" y="1206500"/>
            <a:ext cx="10064750" cy="0"/>
          </a:xfrm>
          <a:prstGeom prst="line">
            <a:avLst/>
          </a:prstGeom>
          <a:noFill/>
          <a:ln w="38100">
            <a:solidFill>
              <a:srgbClr val="31859C"/>
            </a:solidFill>
            <a:round/>
            <a:headEnd/>
            <a:tailEnd/>
          </a:ln>
        </p:spPr>
      </p:cxnSp>
      <p:sp>
        <p:nvSpPr>
          <p:cNvPr id="1032" name="矩形 9"/>
          <p:cNvSpPr>
            <a:spLocks noChangeArrowheads="1"/>
          </p:cNvSpPr>
          <p:nvPr/>
        </p:nvSpPr>
        <p:spPr bwMode="auto">
          <a:xfrm>
            <a:off x="0" y="1219200"/>
            <a:ext cx="10080625" cy="5376863"/>
          </a:xfrm>
          <a:prstGeom prst="rect">
            <a:avLst/>
          </a:prstGeom>
          <a:gradFill rotWithShape="0">
            <a:gsLst>
              <a:gs pos="0">
                <a:srgbClr val="99CCFF">
                  <a:alpha val="75000"/>
                </a:srgbClr>
              </a:gs>
              <a:gs pos="100000">
                <a:srgbClr val="EDFDFD"/>
              </a:gs>
            </a:gsLst>
            <a:lin ang="5400000" scaled="1"/>
          </a:gradFill>
          <a:ln w="9525">
            <a:noFill/>
            <a:miter lim="800000"/>
            <a:headEnd/>
            <a:tailEnd/>
          </a:ln>
        </p:spPr>
        <p:txBody>
          <a:bodyPr lIns="100778" tIns="50390" rIns="100778" bIns="50390" anchor="ctr"/>
          <a:lstStyle/>
          <a:p>
            <a:pPr algn="ctr"/>
            <a:endParaRPr lang="zh-CN" altLang="en-US">
              <a:solidFill>
                <a:srgbClr val="FFFFFF"/>
              </a:solidFill>
            </a:endParaRPr>
          </a:p>
        </p:txBody>
      </p:sp>
      <p:sp>
        <p:nvSpPr>
          <p:cNvPr id="1033" name="Rectangle 2"/>
          <p:cNvSpPr>
            <a:spLocks noGrp="1" noChangeArrowheads="1"/>
          </p:cNvSpPr>
          <p:nvPr>
            <p:ph type="title"/>
          </p:nvPr>
        </p:nvSpPr>
        <p:spPr bwMode="auto">
          <a:xfrm>
            <a:off x="2343150" y="106363"/>
            <a:ext cx="7539038" cy="1065212"/>
          </a:xfrm>
          <a:prstGeom prst="rect">
            <a:avLst/>
          </a:prstGeom>
          <a:noFill/>
          <a:ln w="9525">
            <a:noFill/>
            <a:miter lim="800000"/>
            <a:headEnd/>
            <a:tailEnd/>
          </a:ln>
        </p:spPr>
        <p:txBody>
          <a:bodyPr vert="horz" wrap="square" lIns="100758" tIns="50380" rIns="100758" bIns="50380" numCol="1" anchor="ctr" anchorCtr="0" compatLnSpc="1">
            <a:prstTxWarp prst="textNoShape">
              <a:avLst/>
            </a:prstTxWarp>
          </a:bodyPr>
          <a:lstStyle/>
          <a:p>
            <a:pPr lvl="0"/>
            <a:r>
              <a:rPr lang="zh-CN" altLang="en-US" smtClean="0"/>
              <a:t>单击此处编辑母版标题样式</a:t>
            </a:r>
          </a:p>
        </p:txBody>
      </p:sp>
      <p:pic>
        <p:nvPicPr>
          <p:cNvPr id="1034" name="Picture 5"/>
          <p:cNvPicPr>
            <a:picLocks noChangeAspect="1" noChangeArrowheads="1"/>
          </p:cNvPicPr>
          <p:nvPr/>
        </p:nvPicPr>
        <p:blipFill>
          <a:blip r:embed="rId7" cstate="print"/>
          <a:srcRect/>
          <a:stretch>
            <a:fillRect/>
          </a:stretch>
        </p:blipFill>
        <p:spPr bwMode="auto">
          <a:xfrm>
            <a:off x="7543800" y="6923088"/>
            <a:ext cx="2286000" cy="374650"/>
          </a:xfrm>
          <a:prstGeom prst="rect">
            <a:avLst/>
          </a:prstGeom>
          <a:noFill/>
          <a:ln w="9525">
            <a:noFill/>
            <a:miter lim="800000"/>
            <a:headEnd/>
            <a:tailEnd/>
          </a:ln>
        </p:spPr>
      </p:pic>
      <p:pic>
        <p:nvPicPr>
          <p:cNvPr id="1035" name="Picture 5"/>
          <p:cNvPicPr>
            <a:picLocks noChangeAspect="1" noChangeArrowheads="1"/>
          </p:cNvPicPr>
          <p:nvPr/>
        </p:nvPicPr>
        <p:blipFill>
          <a:blip r:embed="rId8" cstate="print"/>
          <a:srcRect/>
          <a:stretch>
            <a:fillRect/>
          </a:stretch>
        </p:blipFill>
        <p:spPr bwMode="auto">
          <a:xfrm>
            <a:off x="6464300" y="6811963"/>
            <a:ext cx="3395663" cy="5572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Lst>
  <p:timing>
    <p:tnLst>
      <p:par>
        <p:cTn id="1" dur="indefinite" restart="never" nodeType="tmRoot"/>
      </p:par>
    </p:tnLst>
  </p:timing>
  <p:txStyles>
    <p:titleStyle>
      <a:lvl1pPr algn="r" rtl="0" eaLnBrk="0" fontAlgn="base" hangingPunct="0">
        <a:spcBef>
          <a:spcPct val="0"/>
        </a:spcBef>
        <a:spcAft>
          <a:spcPct val="0"/>
        </a:spcAft>
        <a:defRPr sz="3100" b="1">
          <a:solidFill>
            <a:srgbClr val="006666"/>
          </a:solidFill>
          <a:latin typeface="+mj-lt"/>
          <a:ea typeface="+mj-ea"/>
          <a:cs typeface="+mj-cs"/>
        </a:defRPr>
      </a:lvl1pPr>
      <a:lvl2pPr algn="r" rtl="0" eaLnBrk="0" fontAlgn="base" hangingPunct="0">
        <a:spcBef>
          <a:spcPct val="0"/>
        </a:spcBef>
        <a:spcAft>
          <a:spcPct val="0"/>
        </a:spcAft>
        <a:defRPr sz="3100" b="1">
          <a:solidFill>
            <a:srgbClr val="006666"/>
          </a:solidFill>
          <a:latin typeface="Arial" pitchFamily="34" charset="0"/>
          <a:ea typeface="黑体" pitchFamily="2" charset="-122"/>
        </a:defRPr>
      </a:lvl2pPr>
      <a:lvl3pPr algn="r" rtl="0" eaLnBrk="0" fontAlgn="base" hangingPunct="0">
        <a:spcBef>
          <a:spcPct val="0"/>
        </a:spcBef>
        <a:spcAft>
          <a:spcPct val="0"/>
        </a:spcAft>
        <a:defRPr sz="3100" b="1">
          <a:solidFill>
            <a:srgbClr val="006666"/>
          </a:solidFill>
          <a:latin typeface="Arial" pitchFamily="34" charset="0"/>
          <a:ea typeface="黑体" pitchFamily="2" charset="-122"/>
        </a:defRPr>
      </a:lvl3pPr>
      <a:lvl4pPr algn="r" rtl="0" eaLnBrk="0" fontAlgn="base" hangingPunct="0">
        <a:spcBef>
          <a:spcPct val="0"/>
        </a:spcBef>
        <a:spcAft>
          <a:spcPct val="0"/>
        </a:spcAft>
        <a:defRPr sz="3100" b="1">
          <a:solidFill>
            <a:srgbClr val="006666"/>
          </a:solidFill>
          <a:latin typeface="Arial" pitchFamily="34" charset="0"/>
          <a:ea typeface="黑体" pitchFamily="2" charset="-122"/>
        </a:defRPr>
      </a:lvl4pPr>
      <a:lvl5pPr algn="r" rtl="0" eaLnBrk="0" fontAlgn="base" hangingPunct="0">
        <a:spcBef>
          <a:spcPct val="0"/>
        </a:spcBef>
        <a:spcAft>
          <a:spcPct val="0"/>
        </a:spcAft>
        <a:defRPr sz="3100" b="1">
          <a:solidFill>
            <a:srgbClr val="006666"/>
          </a:solidFill>
          <a:latin typeface="Arial" pitchFamily="34" charset="0"/>
          <a:ea typeface="黑体" pitchFamily="2" charset="-122"/>
        </a:defRPr>
      </a:lvl5pPr>
      <a:lvl6pPr marL="503892" algn="r" rtl="0" eaLnBrk="1" fontAlgn="base" hangingPunct="1">
        <a:spcBef>
          <a:spcPct val="0"/>
        </a:spcBef>
        <a:spcAft>
          <a:spcPct val="0"/>
        </a:spcAft>
        <a:defRPr sz="3100" b="1">
          <a:solidFill>
            <a:srgbClr val="006666"/>
          </a:solidFill>
          <a:latin typeface="Arial" pitchFamily="34" charset="0"/>
          <a:ea typeface="黑体" pitchFamily="2" charset="-122"/>
        </a:defRPr>
      </a:lvl6pPr>
      <a:lvl7pPr marL="1007787" algn="r" rtl="0" eaLnBrk="1" fontAlgn="base" hangingPunct="1">
        <a:spcBef>
          <a:spcPct val="0"/>
        </a:spcBef>
        <a:spcAft>
          <a:spcPct val="0"/>
        </a:spcAft>
        <a:defRPr sz="3100" b="1">
          <a:solidFill>
            <a:srgbClr val="006666"/>
          </a:solidFill>
          <a:latin typeface="Arial" pitchFamily="34" charset="0"/>
          <a:ea typeface="黑体" pitchFamily="2" charset="-122"/>
        </a:defRPr>
      </a:lvl7pPr>
      <a:lvl8pPr marL="1511679" algn="r" rtl="0" eaLnBrk="1" fontAlgn="base" hangingPunct="1">
        <a:spcBef>
          <a:spcPct val="0"/>
        </a:spcBef>
        <a:spcAft>
          <a:spcPct val="0"/>
        </a:spcAft>
        <a:defRPr sz="3100" b="1">
          <a:solidFill>
            <a:srgbClr val="006666"/>
          </a:solidFill>
          <a:latin typeface="Arial" pitchFamily="34" charset="0"/>
          <a:ea typeface="黑体" pitchFamily="2" charset="-122"/>
        </a:defRPr>
      </a:lvl8pPr>
      <a:lvl9pPr marL="2015573" algn="r" rtl="0" eaLnBrk="1" fontAlgn="base" hangingPunct="1">
        <a:spcBef>
          <a:spcPct val="0"/>
        </a:spcBef>
        <a:spcAft>
          <a:spcPct val="0"/>
        </a:spcAft>
        <a:defRPr sz="3100" b="1">
          <a:solidFill>
            <a:srgbClr val="006666"/>
          </a:solidFill>
          <a:latin typeface="Arial" pitchFamily="34" charset="0"/>
          <a:ea typeface="黑体" pitchFamily="2" charset="-122"/>
        </a:defRPr>
      </a:lvl9pPr>
    </p:titleStyle>
    <p:bodyStyle>
      <a:lvl1pPr marL="377825" indent="-377825" algn="l" rtl="0" eaLnBrk="0" fontAlgn="base" hangingPunct="0">
        <a:spcBef>
          <a:spcPct val="20000"/>
        </a:spcBef>
        <a:spcAft>
          <a:spcPct val="0"/>
        </a:spcAft>
        <a:buClr>
          <a:srgbClr val="006666"/>
        </a:buClr>
        <a:buFont typeface="Wingdings" pitchFamily="2" charset="2"/>
        <a:buChar char="q"/>
        <a:defRPr sz="2600" b="1">
          <a:solidFill>
            <a:schemeClr val="tx1"/>
          </a:solidFill>
          <a:latin typeface="+mn-lt"/>
          <a:ea typeface="+mn-ea"/>
          <a:cs typeface="+mn-cs"/>
        </a:defRPr>
      </a:lvl1pPr>
      <a:lvl2pPr marL="817563" indent="-314325" algn="l" rtl="0" eaLnBrk="0" fontAlgn="base" hangingPunct="0">
        <a:spcBef>
          <a:spcPct val="20000"/>
        </a:spcBef>
        <a:spcAft>
          <a:spcPct val="0"/>
        </a:spcAft>
        <a:buClr>
          <a:srgbClr val="006666"/>
        </a:buClr>
        <a:buFont typeface="Wingdings" pitchFamily="2" charset="2"/>
        <a:buChar char="u"/>
        <a:defRPr sz="2200" b="1">
          <a:solidFill>
            <a:schemeClr val="tx1"/>
          </a:solidFill>
          <a:latin typeface="+mn-lt"/>
          <a:ea typeface="+mn-ea"/>
        </a:defRPr>
      </a:lvl2pPr>
      <a:lvl3pPr marL="1258888" indent="-250825" algn="l" rtl="0" eaLnBrk="0" fontAlgn="base" hangingPunct="0">
        <a:spcBef>
          <a:spcPct val="20000"/>
        </a:spcBef>
        <a:spcAft>
          <a:spcPct val="0"/>
        </a:spcAft>
        <a:buClr>
          <a:srgbClr val="006666"/>
        </a:buClr>
        <a:buFont typeface="Wingdings" pitchFamily="2" charset="2"/>
        <a:buChar char="l"/>
        <a:defRPr sz="2200" b="1">
          <a:solidFill>
            <a:schemeClr val="tx1"/>
          </a:solidFill>
          <a:latin typeface="+mn-lt"/>
          <a:ea typeface="+mn-ea"/>
        </a:defRPr>
      </a:lvl3pPr>
      <a:lvl4pPr marL="1762125" indent="-250825" algn="l" rtl="0" eaLnBrk="0" fontAlgn="base" hangingPunct="0">
        <a:spcBef>
          <a:spcPct val="20000"/>
        </a:spcBef>
        <a:spcAft>
          <a:spcPct val="0"/>
        </a:spcAft>
        <a:buClr>
          <a:srgbClr val="006666"/>
        </a:buClr>
        <a:buFont typeface="Wingdings" pitchFamily="2" charset="2"/>
        <a:buChar char="n"/>
        <a:defRPr sz="2200" b="1">
          <a:solidFill>
            <a:schemeClr val="tx1"/>
          </a:solidFill>
          <a:latin typeface="+mn-lt"/>
          <a:ea typeface="+mn-ea"/>
        </a:defRPr>
      </a:lvl4pPr>
      <a:lvl5pPr marL="2265363" indent="-249238" algn="l" rtl="0" eaLnBrk="0" fontAlgn="base" hangingPunct="0">
        <a:spcBef>
          <a:spcPct val="20000"/>
        </a:spcBef>
        <a:spcAft>
          <a:spcPct val="0"/>
        </a:spcAft>
        <a:buClr>
          <a:srgbClr val="006666"/>
        </a:buClr>
        <a:buFont typeface="Arial" charset="0"/>
        <a:buChar char="»"/>
        <a:defRPr sz="2200" b="1">
          <a:solidFill>
            <a:schemeClr val="tx1"/>
          </a:solidFill>
          <a:latin typeface="+mn-lt"/>
          <a:ea typeface="+mn-ea"/>
        </a:defRPr>
      </a:lvl5pPr>
      <a:lvl6pPr marL="2769664"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6pPr>
      <a:lvl7pPr marL="3273556"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7pPr>
      <a:lvl8pPr marL="3777450"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8pPr>
      <a:lvl9pPr marL="4281341" indent="-250197" algn="l" rtl="0" eaLnBrk="1" fontAlgn="base" hangingPunct="1">
        <a:spcBef>
          <a:spcPct val="20000"/>
        </a:spcBef>
        <a:spcAft>
          <a:spcPct val="0"/>
        </a:spcAft>
        <a:buClr>
          <a:srgbClr val="006666"/>
        </a:buClr>
        <a:buFont typeface="Arial" pitchFamily="34" charset="0"/>
        <a:buChar char="»"/>
        <a:defRPr sz="2200" b="1">
          <a:solidFill>
            <a:schemeClr val="tx1"/>
          </a:solidFill>
          <a:latin typeface="+mn-lt"/>
          <a:ea typeface="+mn-ea"/>
        </a:defRPr>
      </a:lvl9pPr>
    </p:bodyStyle>
    <p:otherStyle>
      <a:defPPr>
        <a:defRPr lang="zh-CN"/>
      </a:defPPr>
      <a:lvl1pPr marL="0" algn="l" defTabSz="1007787" rtl="0" eaLnBrk="1" latinLnBrk="0" hangingPunct="1">
        <a:defRPr sz="2000" kern="1200">
          <a:solidFill>
            <a:schemeClr val="tx1"/>
          </a:solidFill>
          <a:latin typeface="+mn-lt"/>
          <a:ea typeface="+mn-ea"/>
          <a:cs typeface="+mn-cs"/>
        </a:defRPr>
      </a:lvl1pPr>
      <a:lvl2pPr marL="503892" algn="l" defTabSz="1007787" rtl="0" eaLnBrk="1" latinLnBrk="0" hangingPunct="1">
        <a:defRPr sz="2000" kern="1200">
          <a:solidFill>
            <a:schemeClr val="tx1"/>
          </a:solidFill>
          <a:latin typeface="+mn-lt"/>
          <a:ea typeface="+mn-ea"/>
          <a:cs typeface="+mn-cs"/>
        </a:defRPr>
      </a:lvl2pPr>
      <a:lvl3pPr marL="1007787" algn="l" defTabSz="1007787" rtl="0" eaLnBrk="1" latinLnBrk="0" hangingPunct="1">
        <a:defRPr sz="2000" kern="1200">
          <a:solidFill>
            <a:schemeClr val="tx1"/>
          </a:solidFill>
          <a:latin typeface="+mn-lt"/>
          <a:ea typeface="+mn-ea"/>
          <a:cs typeface="+mn-cs"/>
        </a:defRPr>
      </a:lvl3pPr>
      <a:lvl4pPr marL="1511679" algn="l" defTabSz="1007787" rtl="0" eaLnBrk="1" latinLnBrk="0" hangingPunct="1">
        <a:defRPr sz="2000" kern="1200">
          <a:solidFill>
            <a:schemeClr val="tx1"/>
          </a:solidFill>
          <a:latin typeface="+mn-lt"/>
          <a:ea typeface="+mn-ea"/>
          <a:cs typeface="+mn-cs"/>
        </a:defRPr>
      </a:lvl4pPr>
      <a:lvl5pPr marL="2015573" algn="l" defTabSz="1007787" rtl="0" eaLnBrk="1" latinLnBrk="0" hangingPunct="1">
        <a:defRPr sz="2000" kern="1200">
          <a:solidFill>
            <a:schemeClr val="tx1"/>
          </a:solidFill>
          <a:latin typeface="+mn-lt"/>
          <a:ea typeface="+mn-ea"/>
          <a:cs typeface="+mn-cs"/>
        </a:defRPr>
      </a:lvl5pPr>
      <a:lvl6pPr marL="2519466" algn="l" defTabSz="1007787" rtl="0" eaLnBrk="1" latinLnBrk="0" hangingPunct="1">
        <a:defRPr sz="2000" kern="1200">
          <a:solidFill>
            <a:schemeClr val="tx1"/>
          </a:solidFill>
          <a:latin typeface="+mn-lt"/>
          <a:ea typeface="+mn-ea"/>
          <a:cs typeface="+mn-cs"/>
        </a:defRPr>
      </a:lvl6pPr>
      <a:lvl7pPr marL="3023358" algn="l" defTabSz="1007787" rtl="0" eaLnBrk="1" latinLnBrk="0" hangingPunct="1">
        <a:defRPr sz="2000" kern="1200">
          <a:solidFill>
            <a:schemeClr val="tx1"/>
          </a:solidFill>
          <a:latin typeface="+mn-lt"/>
          <a:ea typeface="+mn-ea"/>
          <a:cs typeface="+mn-cs"/>
        </a:defRPr>
      </a:lvl7pPr>
      <a:lvl8pPr marL="3527252" algn="l" defTabSz="1007787" rtl="0" eaLnBrk="1" latinLnBrk="0" hangingPunct="1">
        <a:defRPr sz="2000" kern="1200">
          <a:solidFill>
            <a:schemeClr val="tx1"/>
          </a:solidFill>
          <a:latin typeface="+mn-lt"/>
          <a:ea typeface="+mn-ea"/>
          <a:cs typeface="+mn-cs"/>
        </a:defRPr>
      </a:lvl8pPr>
      <a:lvl9pPr marL="4031144" algn="l" defTabSz="1007787"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25475" y="303213"/>
            <a:ext cx="9059863" cy="817562"/>
          </a:xfrm>
          <a:prstGeom prst="rect">
            <a:avLst/>
          </a:prstGeom>
          <a:noFill/>
          <a:ln w="9525">
            <a:noFill/>
            <a:miter lim="800000"/>
            <a:headEnd/>
            <a:tailEnd/>
          </a:ln>
        </p:spPr>
        <p:txBody>
          <a:bodyPr vert="horz" wrap="square" lIns="100766" tIns="50384" rIns="100766" bIns="50384"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1"/>
          </p:nvPr>
        </p:nvSpPr>
        <p:spPr bwMode="auto">
          <a:xfrm>
            <a:off x="504825" y="1479550"/>
            <a:ext cx="9180513" cy="5357813"/>
          </a:xfrm>
          <a:prstGeom prst="rect">
            <a:avLst/>
          </a:prstGeom>
          <a:noFill/>
          <a:ln w="9525">
            <a:noFill/>
            <a:miter lim="800000"/>
            <a:headEnd/>
            <a:tailEnd/>
          </a:ln>
        </p:spPr>
        <p:txBody>
          <a:bodyPr vert="horz" wrap="square" lIns="100766" tIns="50384" rIns="100766" bIns="5038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p:txBody>
      </p:sp>
      <p:grpSp>
        <p:nvGrpSpPr>
          <p:cNvPr id="2052" name="Group 4"/>
          <p:cNvGrpSpPr>
            <a:grpSpLocks/>
          </p:cNvGrpSpPr>
          <p:nvPr/>
        </p:nvGrpSpPr>
        <p:grpSpPr bwMode="auto">
          <a:xfrm>
            <a:off x="0" y="1081088"/>
            <a:ext cx="10080625" cy="476250"/>
            <a:chOff x="0" y="686"/>
            <a:chExt cx="5760" cy="272"/>
          </a:xfrm>
        </p:grpSpPr>
        <p:sp>
          <p:nvSpPr>
            <p:cNvPr id="2057" name="Rectangle 5"/>
            <p:cNvSpPr>
              <a:spLocks noChangeArrowheads="1"/>
            </p:cNvSpPr>
            <p:nvPr/>
          </p:nvSpPr>
          <p:spPr bwMode="auto">
            <a:xfrm>
              <a:off x="0" y="686"/>
              <a:ext cx="180" cy="272"/>
            </a:xfrm>
            <a:prstGeom prst="rect">
              <a:avLst/>
            </a:prstGeom>
            <a:gradFill rotWithShape="0">
              <a:gsLst>
                <a:gs pos="0">
                  <a:schemeClr val="folHlink"/>
                </a:gs>
                <a:gs pos="100000">
                  <a:schemeClr val="bg1"/>
                </a:gs>
              </a:gsLst>
              <a:lin ang="0" scaled="1"/>
            </a:gradFill>
            <a:ln w="9525">
              <a:noFill/>
              <a:miter lim="800000"/>
              <a:headEnd/>
              <a:tailEnd/>
            </a:ln>
          </p:spPr>
          <p:txBody>
            <a:bodyPr wrap="none" anchor="ctr"/>
            <a:lstStyle/>
            <a:p>
              <a:pPr algn="ctr"/>
              <a:endParaRPr lang="zh-CN" altLang="zh-CN" sz="2600">
                <a:solidFill>
                  <a:srgbClr val="000000"/>
                </a:solidFill>
                <a:latin typeface="Times New Roman" pitchFamily="18" charset="0"/>
              </a:endParaRPr>
            </a:p>
          </p:txBody>
        </p:sp>
        <p:sp>
          <p:nvSpPr>
            <p:cNvPr id="2058" name="Rectangle 6"/>
            <p:cNvSpPr>
              <a:spLocks noChangeArrowheads="1"/>
            </p:cNvSpPr>
            <p:nvPr/>
          </p:nvSpPr>
          <p:spPr bwMode="auto">
            <a:xfrm>
              <a:off x="260" y="754"/>
              <a:ext cx="5500" cy="68"/>
            </a:xfrm>
            <a:prstGeom prst="rect">
              <a:avLst/>
            </a:prstGeom>
            <a:gradFill rotWithShape="0">
              <a:gsLst>
                <a:gs pos="0">
                  <a:srgbClr val="339966"/>
                </a:gs>
                <a:gs pos="100000">
                  <a:schemeClr val="bg1"/>
                </a:gs>
              </a:gsLst>
              <a:lin ang="0" scaled="1"/>
            </a:gradFill>
            <a:ln w="9525">
              <a:noFill/>
              <a:miter lim="800000"/>
              <a:headEnd/>
              <a:tailEnd/>
            </a:ln>
          </p:spPr>
          <p:txBody>
            <a:bodyPr/>
            <a:lstStyle/>
            <a:p>
              <a:endParaRPr lang="zh-CN" altLang="zh-CN" sz="2600">
                <a:solidFill>
                  <a:srgbClr val="000000"/>
                </a:solidFill>
                <a:latin typeface="Times New Roman" pitchFamily="18" charset="0"/>
              </a:endParaRPr>
            </a:p>
          </p:txBody>
        </p:sp>
        <p:sp>
          <p:nvSpPr>
            <p:cNvPr id="2059" name="Rectangle 7"/>
            <p:cNvSpPr>
              <a:spLocks noChangeArrowheads="1"/>
            </p:cNvSpPr>
            <p:nvPr/>
          </p:nvSpPr>
          <p:spPr bwMode="auto">
            <a:xfrm>
              <a:off x="295" y="754"/>
              <a:ext cx="68" cy="68"/>
            </a:xfrm>
            <a:prstGeom prst="rect">
              <a:avLst/>
            </a:prstGeom>
            <a:solidFill>
              <a:srgbClr val="FF9966"/>
            </a:solidFill>
            <a:ln w="9525" algn="ctr">
              <a:noFill/>
              <a:miter lim="800000"/>
              <a:headEnd/>
              <a:tailEnd/>
            </a:ln>
          </p:spPr>
          <p:txBody>
            <a:bodyPr/>
            <a:lstStyle/>
            <a:p>
              <a:endParaRPr lang="zh-CN" altLang="zh-CN">
                <a:solidFill>
                  <a:srgbClr val="FFCF01"/>
                </a:solidFill>
              </a:endParaRPr>
            </a:p>
          </p:txBody>
        </p:sp>
        <p:sp>
          <p:nvSpPr>
            <p:cNvPr id="2060" name="Rectangle 8"/>
            <p:cNvSpPr>
              <a:spLocks noChangeArrowheads="1"/>
            </p:cNvSpPr>
            <p:nvPr/>
          </p:nvSpPr>
          <p:spPr bwMode="auto">
            <a:xfrm>
              <a:off x="226" y="754"/>
              <a:ext cx="68" cy="68"/>
            </a:xfrm>
            <a:prstGeom prst="rect">
              <a:avLst/>
            </a:prstGeom>
            <a:solidFill>
              <a:srgbClr val="CCFF66"/>
            </a:solidFill>
            <a:ln w="9525" algn="ctr">
              <a:noFill/>
              <a:miter lim="800000"/>
              <a:headEnd/>
              <a:tailEnd/>
            </a:ln>
          </p:spPr>
          <p:txBody>
            <a:bodyPr/>
            <a:lstStyle/>
            <a:p>
              <a:endParaRPr lang="zh-CN" altLang="zh-CN">
                <a:solidFill>
                  <a:srgbClr val="FFCF01"/>
                </a:solidFill>
              </a:endParaRPr>
            </a:p>
          </p:txBody>
        </p:sp>
        <p:sp>
          <p:nvSpPr>
            <p:cNvPr id="2061" name="Rectangle 9"/>
            <p:cNvSpPr>
              <a:spLocks noChangeArrowheads="1"/>
            </p:cNvSpPr>
            <p:nvPr/>
          </p:nvSpPr>
          <p:spPr bwMode="auto">
            <a:xfrm>
              <a:off x="295" y="822"/>
              <a:ext cx="68" cy="68"/>
            </a:xfrm>
            <a:prstGeom prst="rect">
              <a:avLst/>
            </a:prstGeom>
            <a:gradFill rotWithShape="1">
              <a:gsLst>
                <a:gs pos="0">
                  <a:srgbClr val="339966"/>
                </a:gs>
                <a:gs pos="100000">
                  <a:srgbClr val="FFFFFF"/>
                </a:gs>
              </a:gsLst>
              <a:lin ang="5400000" scaled="1"/>
            </a:gradFill>
            <a:ln w="9525" algn="ctr">
              <a:noFill/>
              <a:miter lim="800000"/>
              <a:headEnd/>
              <a:tailEnd/>
            </a:ln>
          </p:spPr>
          <p:txBody>
            <a:bodyPr/>
            <a:lstStyle/>
            <a:p>
              <a:endParaRPr lang="zh-CN" altLang="zh-CN">
                <a:solidFill>
                  <a:srgbClr val="FFCF01"/>
                </a:solidFill>
              </a:endParaRPr>
            </a:p>
          </p:txBody>
        </p:sp>
        <p:sp>
          <p:nvSpPr>
            <p:cNvPr id="2062" name="Rectangle 10"/>
            <p:cNvSpPr>
              <a:spLocks noChangeArrowheads="1"/>
            </p:cNvSpPr>
            <p:nvPr/>
          </p:nvSpPr>
          <p:spPr bwMode="auto">
            <a:xfrm>
              <a:off x="226" y="686"/>
              <a:ext cx="68" cy="68"/>
            </a:xfrm>
            <a:prstGeom prst="rect">
              <a:avLst/>
            </a:prstGeom>
            <a:gradFill rotWithShape="1">
              <a:gsLst>
                <a:gs pos="0">
                  <a:srgbClr val="FFFFFF"/>
                </a:gs>
                <a:gs pos="100000">
                  <a:srgbClr val="0099FF"/>
                </a:gs>
              </a:gsLst>
              <a:lin ang="5400000" scaled="1"/>
            </a:gradFill>
            <a:ln w="9525" algn="ctr">
              <a:noFill/>
              <a:miter lim="800000"/>
              <a:headEnd/>
              <a:tailEnd/>
            </a:ln>
          </p:spPr>
          <p:txBody>
            <a:bodyPr/>
            <a:lstStyle/>
            <a:p>
              <a:endParaRPr lang="zh-CN" altLang="zh-CN">
                <a:solidFill>
                  <a:srgbClr val="FFCF01"/>
                </a:solidFill>
              </a:endParaRPr>
            </a:p>
          </p:txBody>
        </p:sp>
        <p:sp>
          <p:nvSpPr>
            <p:cNvPr id="2063" name="Rectangle 11"/>
            <p:cNvSpPr>
              <a:spLocks noChangeArrowheads="1"/>
            </p:cNvSpPr>
            <p:nvPr/>
          </p:nvSpPr>
          <p:spPr bwMode="auto">
            <a:xfrm>
              <a:off x="158" y="822"/>
              <a:ext cx="68" cy="68"/>
            </a:xfrm>
            <a:prstGeom prst="rect">
              <a:avLst/>
            </a:prstGeom>
            <a:solidFill>
              <a:srgbClr val="3333FF">
                <a:alpha val="70195"/>
              </a:srgbClr>
            </a:solidFill>
            <a:ln w="9525" algn="ctr">
              <a:noFill/>
              <a:miter lim="800000"/>
              <a:headEnd/>
              <a:tailEnd/>
            </a:ln>
          </p:spPr>
          <p:txBody>
            <a:bodyPr/>
            <a:lstStyle/>
            <a:p>
              <a:endParaRPr lang="zh-CN" altLang="zh-CN">
                <a:solidFill>
                  <a:srgbClr val="FFCF01"/>
                </a:solidFill>
              </a:endParaRPr>
            </a:p>
          </p:txBody>
        </p:sp>
        <p:sp>
          <p:nvSpPr>
            <p:cNvPr id="2064" name="Rectangle 12"/>
            <p:cNvSpPr>
              <a:spLocks noChangeArrowheads="1"/>
            </p:cNvSpPr>
            <p:nvPr/>
          </p:nvSpPr>
          <p:spPr bwMode="auto">
            <a:xfrm>
              <a:off x="158" y="890"/>
              <a:ext cx="68" cy="68"/>
            </a:xfrm>
            <a:prstGeom prst="rect">
              <a:avLst/>
            </a:prstGeom>
            <a:gradFill rotWithShape="1">
              <a:gsLst>
                <a:gs pos="0">
                  <a:srgbClr val="FF9966"/>
                </a:gs>
                <a:gs pos="100000">
                  <a:srgbClr val="FFFFFF"/>
                </a:gs>
              </a:gsLst>
              <a:lin ang="5400000" scaled="1"/>
            </a:gradFill>
            <a:ln w="9525" algn="ctr">
              <a:noFill/>
              <a:miter lim="800000"/>
              <a:headEnd/>
              <a:tailEnd/>
            </a:ln>
          </p:spPr>
          <p:txBody>
            <a:bodyPr/>
            <a:lstStyle/>
            <a:p>
              <a:endParaRPr lang="zh-CN" altLang="zh-CN">
                <a:solidFill>
                  <a:srgbClr val="FFCF01"/>
                </a:solidFill>
              </a:endParaRPr>
            </a:p>
          </p:txBody>
        </p:sp>
        <p:sp>
          <p:nvSpPr>
            <p:cNvPr id="2065" name="Rectangle 13"/>
            <p:cNvSpPr>
              <a:spLocks noChangeArrowheads="1"/>
            </p:cNvSpPr>
            <p:nvPr/>
          </p:nvSpPr>
          <p:spPr bwMode="auto">
            <a:xfrm>
              <a:off x="90" y="754"/>
              <a:ext cx="68" cy="68"/>
            </a:xfrm>
            <a:prstGeom prst="rect">
              <a:avLst/>
            </a:prstGeom>
            <a:solidFill>
              <a:srgbClr val="339966"/>
            </a:solidFill>
            <a:ln w="9525">
              <a:noFill/>
              <a:miter lim="800000"/>
              <a:headEnd/>
              <a:tailEnd/>
            </a:ln>
          </p:spPr>
          <p:txBody>
            <a:bodyPr/>
            <a:lstStyle/>
            <a:p>
              <a:endParaRPr lang="zh-CN" altLang="zh-CN">
                <a:solidFill>
                  <a:srgbClr val="FFCF01"/>
                </a:solidFill>
              </a:endParaRPr>
            </a:p>
          </p:txBody>
        </p:sp>
      </p:grpSp>
      <p:pic>
        <p:nvPicPr>
          <p:cNvPr id="2053" name="Object 14"/>
          <p:cNvPicPr>
            <a:picLocks noChangeAspect="1" noChangeArrowheads="1"/>
          </p:cNvPicPr>
          <p:nvPr/>
        </p:nvPicPr>
        <p:blipFill>
          <a:blip r:embed="rId15" cstate="print"/>
          <a:srcRect/>
          <a:stretch>
            <a:fillRect/>
          </a:stretch>
        </p:blipFill>
        <p:spPr bwMode="auto">
          <a:xfrm>
            <a:off x="1071563" y="6956425"/>
            <a:ext cx="9009062" cy="604838"/>
          </a:xfrm>
          <a:prstGeom prst="rect">
            <a:avLst/>
          </a:prstGeom>
          <a:noFill/>
          <a:ln w="9525">
            <a:noFill/>
            <a:miter lim="800000"/>
            <a:headEnd/>
            <a:tailEnd/>
          </a:ln>
        </p:spPr>
      </p:pic>
      <p:sp>
        <p:nvSpPr>
          <p:cNvPr id="2054" name="Rectangle 16"/>
          <p:cNvSpPr>
            <a:spLocks noChangeArrowheads="1"/>
          </p:cNvSpPr>
          <p:nvPr/>
        </p:nvSpPr>
        <p:spPr bwMode="auto">
          <a:xfrm>
            <a:off x="9169400" y="7056438"/>
            <a:ext cx="712788" cy="504825"/>
          </a:xfrm>
          <a:prstGeom prst="rect">
            <a:avLst/>
          </a:prstGeom>
          <a:noFill/>
          <a:ln w="9525">
            <a:noFill/>
            <a:miter lim="800000"/>
            <a:headEnd/>
            <a:tailEnd/>
          </a:ln>
        </p:spPr>
        <p:txBody>
          <a:bodyPr lIns="100766" tIns="50384" rIns="100766" bIns="50384" anchor="b"/>
          <a:lstStyle/>
          <a:p>
            <a:pPr algn="r"/>
            <a:r>
              <a:rPr lang="en-US" altLang="zh-CN">
                <a:solidFill>
                  <a:srgbClr val="99FF99"/>
                </a:solidFill>
                <a:latin typeface="Tahoma" pitchFamily="34" charset="0"/>
                <a:ea typeface="幼圆" pitchFamily="49" charset="-122"/>
              </a:rPr>
              <a:t>P</a:t>
            </a:r>
            <a:fld id="{D92C269E-EA86-453A-B4C2-A8940BBF6804}" type="slidenum">
              <a:rPr lang="en-US" altLang="zh-CN">
                <a:solidFill>
                  <a:srgbClr val="99FF99"/>
                </a:solidFill>
                <a:latin typeface="Tahoma" pitchFamily="34" charset="0"/>
                <a:ea typeface="幼圆" pitchFamily="49" charset="-122"/>
              </a:rPr>
              <a:pPr algn="r"/>
              <a:t>‹#›</a:t>
            </a:fld>
            <a:endParaRPr lang="en-US" altLang="zh-CN">
              <a:solidFill>
                <a:srgbClr val="99FF99"/>
              </a:solidFill>
              <a:latin typeface="Tahoma" pitchFamily="34" charset="0"/>
              <a:ea typeface="幼圆" pitchFamily="49" charset="-122"/>
            </a:endParaRPr>
          </a:p>
        </p:txBody>
      </p:sp>
      <p:pic>
        <p:nvPicPr>
          <p:cNvPr id="2055" name="Object 17"/>
          <p:cNvPicPr>
            <a:picLocks noChangeAspect="1" noChangeArrowheads="1"/>
          </p:cNvPicPr>
          <p:nvPr/>
        </p:nvPicPr>
        <p:blipFill>
          <a:blip r:embed="rId16" cstate="print"/>
          <a:srcRect/>
          <a:stretch>
            <a:fillRect/>
          </a:stretch>
        </p:blipFill>
        <p:spPr bwMode="auto">
          <a:xfrm>
            <a:off x="476250" y="6837363"/>
            <a:ext cx="669925" cy="723900"/>
          </a:xfrm>
          <a:prstGeom prst="rect">
            <a:avLst/>
          </a:prstGeom>
          <a:noFill/>
          <a:ln w="9525">
            <a:noFill/>
            <a:miter lim="800000"/>
            <a:headEnd/>
            <a:tailEnd/>
          </a:ln>
        </p:spPr>
      </p:pic>
      <p:sp>
        <p:nvSpPr>
          <p:cNvPr id="2056" name="TextBox 17"/>
          <p:cNvSpPr txBox="1">
            <a:spLocks noChangeArrowheads="1"/>
          </p:cNvSpPr>
          <p:nvPr/>
        </p:nvSpPr>
        <p:spPr bwMode="auto">
          <a:xfrm>
            <a:off x="2914650" y="6865938"/>
            <a:ext cx="6470650" cy="695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0766" tIns="50384" rIns="100766" bIns="50384">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zh-CN" altLang="en-US" smtClean="0">
                <a:solidFill>
                  <a:srgbClr val="FFFFFF"/>
                </a:solidFill>
                <a:latin typeface="黑体" pitchFamily="2" charset="-122"/>
                <a:ea typeface="黑体" pitchFamily="2" charset="-122"/>
              </a:rPr>
              <a:t>山东电力研究院</a:t>
            </a:r>
            <a:r>
              <a:rPr lang="zh-CN" altLang="en-US" sz="2600" smtClean="0">
                <a:solidFill>
                  <a:srgbClr val="FFFFFF"/>
                </a:solidFill>
                <a:latin typeface="黑体" pitchFamily="2" charset="-122"/>
                <a:ea typeface="黑体" pitchFamily="2" charset="-122"/>
              </a:rPr>
              <a:t> </a:t>
            </a:r>
            <a:r>
              <a:rPr lang="zh-CN" altLang="en-US" sz="1500" smtClean="0">
                <a:solidFill>
                  <a:srgbClr val="FFFFFF"/>
                </a:solidFill>
                <a:latin typeface="黑体" pitchFamily="2" charset="-122"/>
                <a:ea typeface="黑体" pitchFamily="2" charset="-122"/>
              </a:rPr>
              <a:t>电气工程研究所</a:t>
            </a:r>
            <a:endParaRPr lang="en-US" altLang="zh-CN" sz="1500" smtClean="0">
              <a:solidFill>
                <a:srgbClr val="FFFFFF"/>
              </a:solidFill>
              <a:latin typeface="黑体" pitchFamily="2" charset="-122"/>
              <a:ea typeface="黑体" pitchFamily="2" charset="-122"/>
            </a:endParaRPr>
          </a:p>
          <a:p>
            <a:pPr algn="ctr" eaLnBrk="1" hangingPunct="1">
              <a:defRPr/>
            </a:pPr>
            <a:r>
              <a:rPr lang="en-US" altLang="zh-CN" sz="1200" b="1" smtClean="0">
                <a:solidFill>
                  <a:srgbClr val="FFFFFF"/>
                </a:solidFill>
                <a:latin typeface="Franklin Gothic Medium Cond" pitchFamily="34" charset="0"/>
                <a:ea typeface="黑体" pitchFamily="2" charset="-122"/>
              </a:rPr>
              <a:t>SHANDONG ELECTRIC POWER RESEARCH INSTITUTE</a:t>
            </a:r>
            <a:endParaRPr lang="en-US" altLang="zh-CN" sz="1200" smtClean="0">
              <a:solidFill>
                <a:srgbClr val="FFFFFF"/>
              </a:solidFill>
              <a:latin typeface="Franklin Gothic Medium Cond" pitchFamily="34" charset="0"/>
              <a:ea typeface="黑体" pitchFamily="2" charset="-122"/>
            </a:endParaRPr>
          </a:p>
        </p:txBody>
      </p:sp>
    </p:spTree>
  </p:cSld>
  <p:clrMap bg1="lt1" tx1="dk1" bg2="lt2" tx2="dk2" accent1="accent1" accent2="accent2" accent3="accent3" accent4="accent4" accent5="accent5" accent6="accent6" hlink="hlink" folHlink="folHlink"/>
  <p:sldLayoutIdLst>
    <p:sldLayoutId id="2147483904"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Lst>
  <p:transition/>
  <p:txStyles>
    <p:titleStyle>
      <a:lvl1pPr algn="l" rtl="0" eaLnBrk="0" fontAlgn="base" hangingPunct="0">
        <a:spcBef>
          <a:spcPct val="0"/>
        </a:spcBef>
        <a:spcAft>
          <a:spcPct val="0"/>
        </a:spcAft>
        <a:defRPr sz="3500" b="1">
          <a:solidFill>
            <a:srgbClr val="003300"/>
          </a:solidFill>
          <a:latin typeface="+mj-lt"/>
          <a:ea typeface="+mj-ea"/>
          <a:cs typeface="+mj-cs"/>
        </a:defRPr>
      </a:lvl1pPr>
      <a:lvl2pPr algn="l" rtl="0" eaLnBrk="0" fontAlgn="base" hangingPunct="0">
        <a:spcBef>
          <a:spcPct val="0"/>
        </a:spcBef>
        <a:spcAft>
          <a:spcPct val="0"/>
        </a:spcAft>
        <a:defRPr sz="3500" b="1">
          <a:solidFill>
            <a:srgbClr val="003300"/>
          </a:solidFill>
          <a:latin typeface="Arial" charset="0"/>
          <a:ea typeface="宋体" charset="-122"/>
        </a:defRPr>
      </a:lvl2pPr>
      <a:lvl3pPr algn="l" rtl="0" eaLnBrk="0" fontAlgn="base" hangingPunct="0">
        <a:spcBef>
          <a:spcPct val="0"/>
        </a:spcBef>
        <a:spcAft>
          <a:spcPct val="0"/>
        </a:spcAft>
        <a:defRPr sz="3500" b="1">
          <a:solidFill>
            <a:srgbClr val="003300"/>
          </a:solidFill>
          <a:latin typeface="Arial" charset="0"/>
          <a:ea typeface="宋体" charset="-122"/>
        </a:defRPr>
      </a:lvl3pPr>
      <a:lvl4pPr algn="l" rtl="0" eaLnBrk="0" fontAlgn="base" hangingPunct="0">
        <a:spcBef>
          <a:spcPct val="0"/>
        </a:spcBef>
        <a:spcAft>
          <a:spcPct val="0"/>
        </a:spcAft>
        <a:defRPr sz="3500" b="1">
          <a:solidFill>
            <a:srgbClr val="003300"/>
          </a:solidFill>
          <a:latin typeface="Arial" charset="0"/>
          <a:ea typeface="宋体" charset="-122"/>
        </a:defRPr>
      </a:lvl4pPr>
      <a:lvl5pPr algn="l" rtl="0" eaLnBrk="0" fontAlgn="base" hangingPunct="0">
        <a:spcBef>
          <a:spcPct val="0"/>
        </a:spcBef>
        <a:spcAft>
          <a:spcPct val="0"/>
        </a:spcAft>
        <a:defRPr sz="3500" b="1">
          <a:solidFill>
            <a:srgbClr val="003300"/>
          </a:solidFill>
          <a:latin typeface="Arial" charset="0"/>
          <a:ea typeface="宋体" charset="-122"/>
        </a:defRPr>
      </a:lvl5pPr>
      <a:lvl6pPr marL="503830" algn="l" rtl="0" eaLnBrk="1" fontAlgn="base" hangingPunct="1">
        <a:spcBef>
          <a:spcPct val="0"/>
        </a:spcBef>
        <a:spcAft>
          <a:spcPct val="0"/>
        </a:spcAft>
        <a:defRPr sz="3500" b="1">
          <a:solidFill>
            <a:srgbClr val="003300"/>
          </a:solidFill>
          <a:latin typeface="Arial" charset="0"/>
          <a:ea typeface="宋体" charset="-122"/>
        </a:defRPr>
      </a:lvl6pPr>
      <a:lvl7pPr marL="1007663" algn="l" rtl="0" eaLnBrk="1" fontAlgn="base" hangingPunct="1">
        <a:spcBef>
          <a:spcPct val="0"/>
        </a:spcBef>
        <a:spcAft>
          <a:spcPct val="0"/>
        </a:spcAft>
        <a:defRPr sz="3500" b="1">
          <a:solidFill>
            <a:srgbClr val="003300"/>
          </a:solidFill>
          <a:latin typeface="Arial" charset="0"/>
          <a:ea typeface="宋体" charset="-122"/>
        </a:defRPr>
      </a:lvl7pPr>
      <a:lvl8pPr marL="1511493" algn="l" rtl="0" eaLnBrk="1" fontAlgn="base" hangingPunct="1">
        <a:spcBef>
          <a:spcPct val="0"/>
        </a:spcBef>
        <a:spcAft>
          <a:spcPct val="0"/>
        </a:spcAft>
        <a:defRPr sz="3500" b="1">
          <a:solidFill>
            <a:srgbClr val="003300"/>
          </a:solidFill>
          <a:latin typeface="Arial" charset="0"/>
          <a:ea typeface="宋体" charset="-122"/>
        </a:defRPr>
      </a:lvl8pPr>
      <a:lvl9pPr marL="2015325" algn="l" rtl="0" eaLnBrk="1" fontAlgn="base" hangingPunct="1">
        <a:spcBef>
          <a:spcPct val="0"/>
        </a:spcBef>
        <a:spcAft>
          <a:spcPct val="0"/>
        </a:spcAft>
        <a:defRPr sz="3500" b="1">
          <a:solidFill>
            <a:srgbClr val="003300"/>
          </a:solidFill>
          <a:latin typeface="Arial" charset="0"/>
          <a:ea typeface="宋体" charset="-122"/>
        </a:defRPr>
      </a:lvl9pPr>
    </p:titleStyle>
    <p:bodyStyle>
      <a:lvl1pPr marL="377825" indent="-377825" algn="just" rtl="0" eaLnBrk="0" fontAlgn="base" hangingPunct="0">
        <a:lnSpc>
          <a:spcPct val="110000"/>
        </a:lnSpc>
        <a:spcBef>
          <a:spcPct val="20000"/>
        </a:spcBef>
        <a:spcAft>
          <a:spcPct val="0"/>
        </a:spcAft>
        <a:buClr>
          <a:srgbClr val="003300"/>
        </a:buClr>
        <a:buSzPct val="70000"/>
        <a:buFont typeface="Wingdings" pitchFamily="2" charset="2"/>
        <a:buChar char="n"/>
        <a:defRPr sz="3100" b="1">
          <a:solidFill>
            <a:srgbClr val="000000"/>
          </a:solidFill>
          <a:latin typeface="+mn-lt"/>
          <a:ea typeface="+mn-ea"/>
          <a:cs typeface="+mn-cs"/>
        </a:defRPr>
      </a:lvl1pPr>
      <a:lvl2pPr marL="817563" indent="-314325" algn="just" rtl="0" eaLnBrk="0" fontAlgn="base" hangingPunct="0">
        <a:lnSpc>
          <a:spcPct val="110000"/>
        </a:lnSpc>
        <a:spcBef>
          <a:spcPct val="20000"/>
        </a:spcBef>
        <a:spcAft>
          <a:spcPct val="0"/>
        </a:spcAft>
        <a:buClr>
          <a:srgbClr val="006600"/>
        </a:buClr>
        <a:buSzPct val="70000"/>
        <a:buFont typeface="Wingdings" pitchFamily="2" charset="2"/>
        <a:buChar char="l"/>
        <a:defRPr sz="2600" b="1">
          <a:solidFill>
            <a:schemeClr val="tx1"/>
          </a:solidFill>
          <a:latin typeface="+mn-lt"/>
          <a:ea typeface="+mn-ea"/>
        </a:defRPr>
      </a:lvl2pPr>
      <a:lvl3pPr marL="1258888" indent="-250825" algn="just" rtl="0" eaLnBrk="0" fontAlgn="base" hangingPunct="0">
        <a:spcBef>
          <a:spcPct val="20000"/>
        </a:spcBef>
        <a:spcAft>
          <a:spcPct val="0"/>
        </a:spcAft>
        <a:buClr>
          <a:srgbClr val="33CC33"/>
        </a:buClr>
        <a:buSzPct val="60000"/>
        <a:buFont typeface="Wingdings" pitchFamily="2" charset="2"/>
        <a:buChar char="u"/>
        <a:defRPr sz="2200" b="1">
          <a:solidFill>
            <a:srgbClr val="008000"/>
          </a:solidFill>
          <a:latin typeface="+mn-lt"/>
          <a:ea typeface="+mn-ea"/>
        </a:defRPr>
      </a:lvl3pPr>
      <a:lvl4pPr marL="1762125" indent="-250825" algn="l" rtl="0" eaLnBrk="0" fontAlgn="base" hangingPunct="0">
        <a:spcBef>
          <a:spcPct val="20000"/>
        </a:spcBef>
        <a:spcAft>
          <a:spcPct val="0"/>
        </a:spcAft>
        <a:buClr>
          <a:srgbClr val="00CCFF"/>
        </a:buClr>
        <a:buSzPct val="55000"/>
        <a:buFont typeface="Wingdings" pitchFamily="2" charset="2"/>
        <a:buChar char="n"/>
        <a:defRPr sz="2200" b="1">
          <a:solidFill>
            <a:srgbClr val="00CCFF"/>
          </a:solidFill>
          <a:latin typeface="Tahoma" pitchFamily="34" charset="0"/>
          <a:ea typeface="+mn-ea"/>
        </a:defRPr>
      </a:lvl4pPr>
      <a:lvl5pPr marL="2266950" indent="-250825" algn="l" rtl="0" eaLnBrk="0" fontAlgn="base" hangingPunct="0">
        <a:spcBef>
          <a:spcPct val="20000"/>
        </a:spcBef>
        <a:spcAft>
          <a:spcPct val="0"/>
        </a:spcAft>
        <a:buClr>
          <a:schemeClr val="accent1"/>
        </a:buClr>
        <a:buSzPct val="50000"/>
        <a:buFont typeface="Wingdings" pitchFamily="2" charset="2"/>
        <a:buChar char="n"/>
        <a:defRPr sz="2200" b="1">
          <a:solidFill>
            <a:srgbClr val="00FF99"/>
          </a:solidFill>
          <a:latin typeface="Tahoma" pitchFamily="34" charset="0"/>
          <a:ea typeface="+mn-ea"/>
        </a:defRPr>
      </a:lvl5pPr>
      <a:lvl6pPr marL="2771071"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6pPr>
      <a:lvl7pPr marL="3274902"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7pPr>
      <a:lvl8pPr marL="3778733"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8pPr>
      <a:lvl9pPr marL="4282564" indent="-251916" algn="l" rtl="0" eaLnBrk="1" fontAlgn="base" hangingPunct="1">
        <a:spcBef>
          <a:spcPct val="20000"/>
        </a:spcBef>
        <a:spcAft>
          <a:spcPct val="0"/>
        </a:spcAft>
        <a:buClr>
          <a:schemeClr val="accent1"/>
        </a:buClr>
        <a:buSzPct val="50000"/>
        <a:buFont typeface="Wingdings" pitchFamily="2" charset="2"/>
        <a:buChar char="n"/>
        <a:defRPr b="1">
          <a:solidFill>
            <a:srgbClr val="00FF99"/>
          </a:solidFill>
          <a:latin typeface="Tahoma" pitchFamily="34" charset="0"/>
          <a:ea typeface="+mn-ea"/>
        </a:defRPr>
      </a:lvl9pPr>
    </p:bodyStyle>
    <p:otherStyle>
      <a:defPPr>
        <a:defRPr lang="zh-CN"/>
      </a:defPPr>
      <a:lvl1pPr marL="0" algn="l" defTabSz="1007663" rtl="0" eaLnBrk="1" latinLnBrk="0" hangingPunct="1">
        <a:defRPr sz="2000" kern="1200">
          <a:solidFill>
            <a:schemeClr val="tx1"/>
          </a:solidFill>
          <a:latin typeface="+mn-lt"/>
          <a:ea typeface="+mn-ea"/>
          <a:cs typeface="+mn-cs"/>
        </a:defRPr>
      </a:lvl1pPr>
      <a:lvl2pPr marL="503830" algn="l" defTabSz="1007663" rtl="0" eaLnBrk="1" latinLnBrk="0" hangingPunct="1">
        <a:defRPr sz="2000" kern="1200">
          <a:solidFill>
            <a:schemeClr val="tx1"/>
          </a:solidFill>
          <a:latin typeface="+mn-lt"/>
          <a:ea typeface="+mn-ea"/>
          <a:cs typeface="+mn-cs"/>
        </a:defRPr>
      </a:lvl2pPr>
      <a:lvl3pPr marL="1007663" algn="l" defTabSz="1007663" rtl="0" eaLnBrk="1" latinLnBrk="0" hangingPunct="1">
        <a:defRPr sz="2000" kern="1200">
          <a:solidFill>
            <a:schemeClr val="tx1"/>
          </a:solidFill>
          <a:latin typeface="+mn-lt"/>
          <a:ea typeface="+mn-ea"/>
          <a:cs typeface="+mn-cs"/>
        </a:defRPr>
      </a:lvl3pPr>
      <a:lvl4pPr marL="1511493" algn="l" defTabSz="1007663" rtl="0" eaLnBrk="1" latinLnBrk="0" hangingPunct="1">
        <a:defRPr sz="2000" kern="1200">
          <a:solidFill>
            <a:schemeClr val="tx1"/>
          </a:solidFill>
          <a:latin typeface="+mn-lt"/>
          <a:ea typeface="+mn-ea"/>
          <a:cs typeface="+mn-cs"/>
        </a:defRPr>
      </a:lvl4pPr>
      <a:lvl5pPr marL="2015325" algn="l" defTabSz="1007663" rtl="0" eaLnBrk="1" latinLnBrk="0" hangingPunct="1">
        <a:defRPr sz="2000" kern="1200">
          <a:solidFill>
            <a:schemeClr val="tx1"/>
          </a:solidFill>
          <a:latin typeface="+mn-lt"/>
          <a:ea typeface="+mn-ea"/>
          <a:cs typeface="+mn-cs"/>
        </a:defRPr>
      </a:lvl5pPr>
      <a:lvl6pPr marL="2519156" algn="l" defTabSz="1007663" rtl="0" eaLnBrk="1" latinLnBrk="0" hangingPunct="1">
        <a:defRPr sz="2000" kern="1200">
          <a:solidFill>
            <a:schemeClr val="tx1"/>
          </a:solidFill>
          <a:latin typeface="+mn-lt"/>
          <a:ea typeface="+mn-ea"/>
          <a:cs typeface="+mn-cs"/>
        </a:defRPr>
      </a:lvl6pPr>
      <a:lvl7pPr marL="3022986" algn="l" defTabSz="1007663" rtl="0" eaLnBrk="1" latinLnBrk="0" hangingPunct="1">
        <a:defRPr sz="2000" kern="1200">
          <a:solidFill>
            <a:schemeClr val="tx1"/>
          </a:solidFill>
          <a:latin typeface="+mn-lt"/>
          <a:ea typeface="+mn-ea"/>
          <a:cs typeface="+mn-cs"/>
        </a:defRPr>
      </a:lvl7pPr>
      <a:lvl8pPr marL="3526818" algn="l" defTabSz="1007663" rtl="0" eaLnBrk="1" latinLnBrk="0" hangingPunct="1">
        <a:defRPr sz="2000" kern="1200">
          <a:solidFill>
            <a:schemeClr val="tx1"/>
          </a:solidFill>
          <a:latin typeface="+mn-lt"/>
          <a:ea typeface="+mn-ea"/>
          <a:cs typeface="+mn-cs"/>
        </a:defRPr>
      </a:lvl8pPr>
      <a:lvl9pPr marL="4030648" algn="l" defTabSz="1007663"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AcnStamp_ID_237575" hidden="1"/>
          <p:cNvSpPr>
            <a:spLocks noChangeArrowheads="1"/>
          </p:cNvSpPr>
          <p:nvPr/>
        </p:nvSpPr>
        <p:spPr bwMode="auto">
          <a:xfrm>
            <a:off x="8707438" y="1293813"/>
            <a:ext cx="1174750" cy="292100"/>
          </a:xfrm>
          <a:prstGeom prst="leftRightArrow">
            <a:avLst>
              <a:gd name="adj1" fmla="val 100000"/>
              <a:gd name="adj2" fmla="val 0"/>
            </a:avLst>
          </a:prstGeom>
          <a:noFill/>
          <a:ln w="9525">
            <a:noFill/>
            <a:miter lim="800000"/>
            <a:headEnd/>
            <a:tailEnd/>
          </a:ln>
        </p:spPr>
        <p:txBody>
          <a:bodyPr wrap="none" lIns="0" tIns="28001" rIns="0" bIns="28001">
            <a:spAutoFit/>
          </a:bodyPr>
          <a:lstStyle/>
          <a:p>
            <a:pPr algn="r" eaLnBrk="0" hangingPunct="0">
              <a:buClr>
                <a:srgbClr val="006666"/>
              </a:buClr>
              <a:buFont typeface="Wingdings" pitchFamily="2" charset="2"/>
              <a:buNone/>
            </a:pPr>
            <a:r>
              <a:rPr lang="en-US" altLang="zh-CN" sz="1500" b="1">
                <a:solidFill>
                  <a:srgbClr val="000000"/>
                </a:solidFill>
                <a:latin typeface="宋体" pitchFamily="2" charset="-122"/>
              </a:rPr>
              <a:t>MASTER STAMP</a:t>
            </a:r>
          </a:p>
        </p:txBody>
      </p:sp>
      <p:cxnSp>
        <p:nvCxnSpPr>
          <p:cNvPr id="3075" name="AcnStpConnector_ID_237576" hidden="1"/>
          <p:cNvCxnSpPr>
            <a:cxnSpLocks noChangeShapeType="1"/>
            <a:stCxn id="3074" idx="2"/>
            <a:endCxn id="3074" idx="0"/>
          </p:cNvCxnSpPr>
          <p:nvPr/>
        </p:nvCxnSpPr>
        <p:spPr bwMode="auto">
          <a:xfrm>
            <a:off x="8707438" y="1293813"/>
            <a:ext cx="1174750" cy="0"/>
          </a:xfrm>
          <a:prstGeom prst="straightConnector1">
            <a:avLst/>
          </a:prstGeom>
          <a:noFill/>
          <a:ln w="9525">
            <a:solidFill>
              <a:srgbClr val="000000"/>
            </a:solidFill>
            <a:round/>
            <a:headEnd/>
            <a:tailEnd/>
          </a:ln>
        </p:spPr>
      </p:cxnSp>
      <p:cxnSp>
        <p:nvCxnSpPr>
          <p:cNvPr id="3076" name="AcnStpConnector_ID_237577" hidden="1"/>
          <p:cNvCxnSpPr>
            <a:cxnSpLocks noChangeShapeType="1"/>
            <a:stCxn id="3074" idx="4"/>
            <a:endCxn id="3074" idx="6"/>
          </p:cNvCxnSpPr>
          <p:nvPr/>
        </p:nvCxnSpPr>
        <p:spPr bwMode="auto">
          <a:xfrm>
            <a:off x="8707438" y="1585913"/>
            <a:ext cx="1174750" cy="0"/>
          </a:xfrm>
          <a:prstGeom prst="straightConnector1">
            <a:avLst/>
          </a:prstGeom>
          <a:noFill/>
          <a:ln w="9525">
            <a:solidFill>
              <a:srgbClr val="000000"/>
            </a:solidFill>
            <a:round/>
            <a:headEnd/>
            <a:tailEnd/>
          </a:ln>
        </p:spPr>
      </p:cxnSp>
      <p:pic>
        <p:nvPicPr>
          <p:cNvPr id="3077" name="图片 10" descr="SGCC Log rolling.gif"/>
          <p:cNvPicPr>
            <a:picLocks noChangeAspect="1" noChangeArrowheads="1"/>
          </p:cNvPicPr>
          <p:nvPr/>
        </p:nvPicPr>
        <p:blipFill>
          <a:blip r:embed="rId4" cstate="print"/>
          <a:srcRect/>
          <a:stretch>
            <a:fillRect/>
          </a:stretch>
        </p:blipFill>
        <p:spPr bwMode="auto">
          <a:xfrm>
            <a:off x="285750" y="360363"/>
            <a:ext cx="647700" cy="647700"/>
          </a:xfrm>
          <a:prstGeom prst="rect">
            <a:avLst/>
          </a:prstGeom>
          <a:noFill/>
          <a:ln w="9525">
            <a:noFill/>
            <a:miter lim="800000"/>
            <a:headEnd/>
            <a:tailEnd/>
          </a:ln>
        </p:spPr>
      </p:pic>
      <p:pic>
        <p:nvPicPr>
          <p:cNvPr id="3078" name="图片 10" descr="SGCC logo 22.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68375" y="336550"/>
            <a:ext cx="1782763" cy="720725"/>
          </a:xfrm>
          <a:prstGeom prst="rect">
            <a:avLst/>
          </a:prstGeom>
          <a:noFill/>
          <a:ln w="9525">
            <a:noFill/>
            <a:miter lim="800000"/>
            <a:headEnd/>
            <a:tailEnd/>
          </a:ln>
        </p:spPr>
      </p:pic>
      <p:cxnSp>
        <p:nvCxnSpPr>
          <p:cNvPr id="3079" name="Straight Connector 15"/>
          <p:cNvCxnSpPr>
            <a:cxnSpLocks noChangeShapeType="1"/>
          </p:cNvCxnSpPr>
          <p:nvPr/>
        </p:nvCxnSpPr>
        <p:spPr bwMode="auto">
          <a:xfrm>
            <a:off x="0" y="1206500"/>
            <a:ext cx="10064750" cy="0"/>
          </a:xfrm>
          <a:prstGeom prst="line">
            <a:avLst/>
          </a:prstGeom>
          <a:noFill/>
          <a:ln w="38100">
            <a:solidFill>
              <a:srgbClr val="31859C"/>
            </a:solidFill>
            <a:round/>
            <a:headEnd/>
            <a:tailEnd/>
          </a:ln>
        </p:spPr>
      </p:cxnSp>
      <p:sp>
        <p:nvSpPr>
          <p:cNvPr id="3080" name="矩形 9"/>
          <p:cNvSpPr>
            <a:spLocks noChangeArrowheads="1"/>
          </p:cNvSpPr>
          <p:nvPr/>
        </p:nvSpPr>
        <p:spPr bwMode="auto">
          <a:xfrm>
            <a:off x="0" y="1219200"/>
            <a:ext cx="10080625" cy="5376863"/>
          </a:xfrm>
          <a:prstGeom prst="rect">
            <a:avLst/>
          </a:prstGeom>
          <a:gradFill rotWithShape="0">
            <a:gsLst>
              <a:gs pos="0">
                <a:srgbClr val="99CCFF">
                  <a:alpha val="75000"/>
                </a:srgbClr>
              </a:gs>
              <a:gs pos="100000">
                <a:srgbClr val="EDFDFD"/>
              </a:gs>
            </a:gsLst>
            <a:lin ang="5400000" scaled="1"/>
          </a:gradFill>
          <a:ln w="9525">
            <a:noFill/>
            <a:miter lim="800000"/>
            <a:headEnd/>
            <a:tailEnd/>
          </a:ln>
        </p:spPr>
        <p:txBody>
          <a:bodyPr lIns="100803" tIns="50402" rIns="100803" bIns="50402" anchor="ctr"/>
          <a:lstStyle/>
          <a:p>
            <a:pPr algn="ctr"/>
            <a:endParaRPr lang="zh-CN" altLang="en-US">
              <a:solidFill>
                <a:srgbClr val="FFFFFF"/>
              </a:solidFill>
              <a:ea typeface="黑体" pitchFamily="49" charset="-122"/>
            </a:endParaRPr>
          </a:p>
        </p:txBody>
      </p:sp>
      <p:sp>
        <p:nvSpPr>
          <p:cNvPr id="3081" name="Rectangle 2"/>
          <p:cNvSpPr>
            <a:spLocks noGrp="1" noChangeArrowheads="1"/>
          </p:cNvSpPr>
          <p:nvPr>
            <p:ph type="title"/>
          </p:nvPr>
        </p:nvSpPr>
        <p:spPr bwMode="auto">
          <a:xfrm>
            <a:off x="2343150" y="106363"/>
            <a:ext cx="7539038" cy="1065212"/>
          </a:xfrm>
          <a:prstGeom prst="rect">
            <a:avLst/>
          </a:prstGeom>
          <a:noFill/>
          <a:ln w="9525">
            <a:noFill/>
            <a:miter lim="800000"/>
            <a:headEnd/>
            <a:tailEnd/>
          </a:ln>
        </p:spPr>
        <p:txBody>
          <a:bodyPr vert="horz" wrap="square" lIns="100784" tIns="50392" rIns="100784" bIns="50392" numCol="1" anchor="ctr" anchorCtr="0" compatLnSpc="1">
            <a:prstTxWarp prst="textNoShape">
              <a:avLst/>
            </a:prstTxWarp>
          </a:bodyPr>
          <a:lstStyle/>
          <a:p>
            <a:pPr lvl="0"/>
            <a:r>
              <a:rPr lang="zh-CN" altLang="en-US" smtClean="0"/>
              <a:t>单击此处编辑母版标题样式</a:t>
            </a:r>
          </a:p>
        </p:txBody>
      </p:sp>
      <p:pic>
        <p:nvPicPr>
          <p:cNvPr id="3082" name="Picture 5"/>
          <p:cNvPicPr>
            <a:picLocks noChangeAspect="1" noChangeArrowheads="1"/>
          </p:cNvPicPr>
          <p:nvPr/>
        </p:nvPicPr>
        <p:blipFill>
          <a:blip r:embed="rId6" cstate="print"/>
          <a:srcRect/>
          <a:stretch>
            <a:fillRect/>
          </a:stretch>
        </p:blipFill>
        <p:spPr bwMode="auto">
          <a:xfrm>
            <a:off x="7543800" y="6923088"/>
            <a:ext cx="2286000" cy="374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00" r:id="rId1"/>
    <p:sldLayoutId id="2147483905" r:id="rId2"/>
  </p:sldLayoutIdLst>
  <p:timing>
    <p:tnLst>
      <p:par>
        <p:cTn id="1" dur="indefinite" restart="never" nodeType="tmRoot"/>
      </p:par>
    </p:tnLst>
  </p:timing>
  <p:txStyles>
    <p:titleStyle>
      <a:lvl1pPr algn="r" rtl="0" eaLnBrk="0" fontAlgn="base" hangingPunct="0">
        <a:spcBef>
          <a:spcPct val="0"/>
        </a:spcBef>
        <a:spcAft>
          <a:spcPct val="0"/>
        </a:spcAft>
        <a:defRPr sz="3100" b="1">
          <a:solidFill>
            <a:srgbClr val="006666"/>
          </a:solidFill>
          <a:latin typeface="+mj-lt"/>
          <a:ea typeface="+mj-ea"/>
          <a:cs typeface="+mj-cs"/>
        </a:defRPr>
      </a:lvl1pPr>
      <a:lvl2pPr algn="r" rtl="0" eaLnBrk="0" fontAlgn="base" hangingPunct="0">
        <a:spcBef>
          <a:spcPct val="0"/>
        </a:spcBef>
        <a:spcAft>
          <a:spcPct val="0"/>
        </a:spcAft>
        <a:defRPr sz="3100" b="1">
          <a:solidFill>
            <a:srgbClr val="006666"/>
          </a:solidFill>
          <a:latin typeface="Arial" pitchFamily="34" charset="0"/>
          <a:ea typeface="黑体" pitchFamily="2" charset="-122"/>
        </a:defRPr>
      </a:lvl2pPr>
      <a:lvl3pPr algn="r" rtl="0" eaLnBrk="0" fontAlgn="base" hangingPunct="0">
        <a:spcBef>
          <a:spcPct val="0"/>
        </a:spcBef>
        <a:spcAft>
          <a:spcPct val="0"/>
        </a:spcAft>
        <a:defRPr sz="3100" b="1">
          <a:solidFill>
            <a:srgbClr val="006666"/>
          </a:solidFill>
          <a:latin typeface="Arial" pitchFamily="34" charset="0"/>
          <a:ea typeface="黑体" pitchFamily="2" charset="-122"/>
        </a:defRPr>
      </a:lvl3pPr>
      <a:lvl4pPr algn="r" rtl="0" eaLnBrk="0" fontAlgn="base" hangingPunct="0">
        <a:spcBef>
          <a:spcPct val="0"/>
        </a:spcBef>
        <a:spcAft>
          <a:spcPct val="0"/>
        </a:spcAft>
        <a:defRPr sz="3100" b="1">
          <a:solidFill>
            <a:srgbClr val="006666"/>
          </a:solidFill>
          <a:latin typeface="Arial" pitchFamily="34" charset="0"/>
          <a:ea typeface="黑体" pitchFamily="2" charset="-122"/>
        </a:defRPr>
      </a:lvl4pPr>
      <a:lvl5pPr algn="r" rtl="0" eaLnBrk="0" fontAlgn="base" hangingPunct="0">
        <a:spcBef>
          <a:spcPct val="0"/>
        </a:spcBef>
        <a:spcAft>
          <a:spcPct val="0"/>
        </a:spcAft>
        <a:defRPr sz="3100" b="1">
          <a:solidFill>
            <a:srgbClr val="006666"/>
          </a:solidFill>
          <a:latin typeface="Arial" pitchFamily="34" charset="0"/>
          <a:ea typeface="黑体" pitchFamily="2" charset="-122"/>
        </a:defRPr>
      </a:lvl5pPr>
      <a:lvl6pPr marL="504017" algn="r" rtl="0" eaLnBrk="0" fontAlgn="base" hangingPunct="0">
        <a:spcBef>
          <a:spcPct val="0"/>
        </a:spcBef>
        <a:spcAft>
          <a:spcPct val="0"/>
        </a:spcAft>
        <a:defRPr sz="3100" b="1">
          <a:solidFill>
            <a:srgbClr val="006666"/>
          </a:solidFill>
          <a:latin typeface="Arial" pitchFamily="34" charset="0"/>
          <a:ea typeface="黑体" pitchFamily="2" charset="-122"/>
        </a:defRPr>
      </a:lvl6pPr>
      <a:lvl7pPr marL="1008035" algn="r" rtl="0" eaLnBrk="0" fontAlgn="base" hangingPunct="0">
        <a:spcBef>
          <a:spcPct val="0"/>
        </a:spcBef>
        <a:spcAft>
          <a:spcPct val="0"/>
        </a:spcAft>
        <a:defRPr sz="3100" b="1">
          <a:solidFill>
            <a:srgbClr val="006666"/>
          </a:solidFill>
          <a:latin typeface="Arial" pitchFamily="34" charset="0"/>
          <a:ea typeface="黑体" pitchFamily="2" charset="-122"/>
        </a:defRPr>
      </a:lvl7pPr>
      <a:lvl8pPr marL="1512052" algn="r" rtl="0" eaLnBrk="0" fontAlgn="base" hangingPunct="0">
        <a:spcBef>
          <a:spcPct val="0"/>
        </a:spcBef>
        <a:spcAft>
          <a:spcPct val="0"/>
        </a:spcAft>
        <a:defRPr sz="3100" b="1">
          <a:solidFill>
            <a:srgbClr val="006666"/>
          </a:solidFill>
          <a:latin typeface="Arial" pitchFamily="34" charset="0"/>
          <a:ea typeface="黑体" pitchFamily="2" charset="-122"/>
        </a:defRPr>
      </a:lvl8pPr>
      <a:lvl9pPr marL="2016069" algn="r" rtl="0" eaLnBrk="0" fontAlgn="base" hangingPunct="0">
        <a:spcBef>
          <a:spcPct val="0"/>
        </a:spcBef>
        <a:spcAft>
          <a:spcPct val="0"/>
        </a:spcAft>
        <a:defRPr sz="3100" b="1">
          <a:solidFill>
            <a:srgbClr val="006666"/>
          </a:solidFill>
          <a:latin typeface="Arial" pitchFamily="34" charset="0"/>
          <a:ea typeface="黑体" pitchFamily="2" charset="-122"/>
        </a:defRPr>
      </a:lvl9pPr>
    </p:titleStyle>
    <p:bodyStyle>
      <a:lvl1pPr marL="377825" indent="-377825" algn="l" rtl="0" eaLnBrk="0" fontAlgn="base" hangingPunct="0">
        <a:spcBef>
          <a:spcPct val="20000"/>
        </a:spcBef>
        <a:spcAft>
          <a:spcPct val="0"/>
        </a:spcAft>
        <a:buClr>
          <a:srgbClr val="006666"/>
        </a:buClr>
        <a:buFont typeface="Wingdings" pitchFamily="2" charset="2"/>
        <a:buChar char="q"/>
        <a:defRPr sz="2600" b="1">
          <a:solidFill>
            <a:schemeClr val="tx1"/>
          </a:solidFill>
          <a:latin typeface="+mn-lt"/>
          <a:ea typeface="+mn-ea"/>
          <a:cs typeface="+mn-cs"/>
        </a:defRPr>
      </a:lvl1pPr>
      <a:lvl2pPr marL="817563" indent="-314325" algn="l" rtl="0" eaLnBrk="0" fontAlgn="base" hangingPunct="0">
        <a:spcBef>
          <a:spcPct val="20000"/>
        </a:spcBef>
        <a:spcAft>
          <a:spcPct val="0"/>
        </a:spcAft>
        <a:buClr>
          <a:srgbClr val="006666"/>
        </a:buClr>
        <a:buFont typeface="Wingdings" pitchFamily="2" charset="2"/>
        <a:buChar char="u"/>
        <a:defRPr sz="2200" b="1">
          <a:solidFill>
            <a:schemeClr val="tx1"/>
          </a:solidFill>
          <a:latin typeface="+mn-lt"/>
          <a:ea typeface="+mn-ea"/>
        </a:defRPr>
      </a:lvl2pPr>
      <a:lvl3pPr marL="1258888" indent="-250825" algn="l" rtl="0" eaLnBrk="0" fontAlgn="base" hangingPunct="0">
        <a:spcBef>
          <a:spcPct val="20000"/>
        </a:spcBef>
        <a:spcAft>
          <a:spcPct val="0"/>
        </a:spcAft>
        <a:buClr>
          <a:srgbClr val="006666"/>
        </a:buClr>
        <a:buFont typeface="Wingdings" pitchFamily="2" charset="2"/>
        <a:buChar char="l"/>
        <a:defRPr sz="2200" b="1">
          <a:solidFill>
            <a:schemeClr val="tx1"/>
          </a:solidFill>
          <a:latin typeface="+mn-lt"/>
          <a:ea typeface="+mn-ea"/>
        </a:defRPr>
      </a:lvl3pPr>
      <a:lvl4pPr marL="1763713" indent="-250825" algn="l" rtl="0" eaLnBrk="0" fontAlgn="base" hangingPunct="0">
        <a:spcBef>
          <a:spcPct val="20000"/>
        </a:spcBef>
        <a:spcAft>
          <a:spcPct val="0"/>
        </a:spcAft>
        <a:buClr>
          <a:srgbClr val="006666"/>
        </a:buClr>
        <a:buFont typeface="Wingdings" pitchFamily="2" charset="2"/>
        <a:buChar char="n"/>
        <a:defRPr sz="2200" b="1">
          <a:solidFill>
            <a:schemeClr val="tx1"/>
          </a:solidFill>
          <a:latin typeface="+mn-lt"/>
          <a:ea typeface="+mn-ea"/>
        </a:defRPr>
      </a:lvl4pPr>
      <a:lvl5pPr marL="2265363" indent="-249238" algn="l" rtl="0" eaLnBrk="0" fontAlgn="base" hangingPunct="0">
        <a:spcBef>
          <a:spcPct val="20000"/>
        </a:spcBef>
        <a:spcAft>
          <a:spcPct val="0"/>
        </a:spcAft>
        <a:buClr>
          <a:srgbClr val="006666"/>
        </a:buClr>
        <a:buFont typeface="Arial" charset="0"/>
        <a:buChar char="»"/>
        <a:defRPr sz="2200" b="1">
          <a:solidFill>
            <a:schemeClr val="tx1"/>
          </a:solidFill>
          <a:latin typeface="+mn-lt"/>
          <a:ea typeface="+mn-ea"/>
        </a:defRPr>
      </a:lvl5pPr>
      <a:lvl6pPr marL="2770346"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6pPr>
      <a:lvl7pPr marL="3274363"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7pPr>
      <a:lvl8pPr marL="3778380"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8pPr>
      <a:lvl9pPr marL="4282397" indent="-250259" algn="l" rtl="0" eaLnBrk="0" fontAlgn="base" hangingPunct="0">
        <a:spcBef>
          <a:spcPct val="20000"/>
        </a:spcBef>
        <a:spcAft>
          <a:spcPct val="0"/>
        </a:spcAft>
        <a:buClr>
          <a:srgbClr val="006666"/>
        </a:buClr>
        <a:buFont typeface="Arial" pitchFamily="34" charset="0"/>
        <a:buChar char="»"/>
        <a:defRPr sz="2200" b="1">
          <a:solidFill>
            <a:schemeClr val="tx1"/>
          </a:solidFill>
          <a:latin typeface="+mn-lt"/>
          <a:ea typeface="+mn-ea"/>
        </a:defRPr>
      </a:lvl9pPr>
    </p:bodyStyle>
    <p:otherStyle>
      <a:defPPr>
        <a:defRPr lang="zh-CN"/>
      </a:defPPr>
      <a:lvl1pPr marL="0" algn="l" defTabSz="1008035" rtl="0" eaLnBrk="1" latinLnBrk="0" hangingPunct="1">
        <a:defRPr sz="2000" kern="1200">
          <a:solidFill>
            <a:schemeClr val="tx1"/>
          </a:solidFill>
          <a:latin typeface="+mn-lt"/>
          <a:ea typeface="+mn-ea"/>
          <a:cs typeface="+mn-cs"/>
        </a:defRPr>
      </a:lvl1pPr>
      <a:lvl2pPr marL="504017" algn="l" defTabSz="1008035" rtl="0" eaLnBrk="1" latinLnBrk="0" hangingPunct="1">
        <a:defRPr sz="2000" kern="1200">
          <a:solidFill>
            <a:schemeClr val="tx1"/>
          </a:solidFill>
          <a:latin typeface="+mn-lt"/>
          <a:ea typeface="+mn-ea"/>
          <a:cs typeface="+mn-cs"/>
        </a:defRPr>
      </a:lvl2pPr>
      <a:lvl3pPr marL="1008035" algn="l" defTabSz="1008035" rtl="0" eaLnBrk="1" latinLnBrk="0" hangingPunct="1">
        <a:defRPr sz="2000" kern="1200">
          <a:solidFill>
            <a:schemeClr val="tx1"/>
          </a:solidFill>
          <a:latin typeface="+mn-lt"/>
          <a:ea typeface="+mn-ea"/>
          <a:cs typeface="+mn-cs"/>
        </a:defRPr>
      </a:lvl3pPr>
      <a:lvl4pPr marL="1512052" algn="l" defTabSz="1008035" rtl="0" eaLnBrk="1" latinLnBrk="0" hangingPunct="1">
        <a:defRPr sz="2000" kern="1200">
          <a:solidFill>
            <a:schemeClr val="tx1"/>
          </a:solidFill>
          <a:latin typeface="+mn-lt"/>
          <a:ea typeface="+mn-ea"/>
          <a:cs typeface="+mn-cs"/>
        </a:defRPr>
      </a:lvl4pPr>
      <a:lvl5pPr marL="2016069" algn="l" defTabSz="1008035" rtl="0" eaLnBrk="1" latinLnBrk="0" hangingPunct="1">
        <a:defRPr sz="2000" kern="1200">
          <a:solidFill>
            <a:schemeClr val="tx1"/>
          </a:solidFill>
          <a:latin typeface="+mn-lt"/>
          <a:ea typeface="+mn-ea"/>
          <a:cs typeface="+mn-cs"/>
        </a:defRPr>
      </a:lvl5pPr>
      <a:lvl6pPr marL="2520086" algn="l" defTabSz="1008035" rtl="0" eaLnBrk="1" latinLnBrk="0" hangingPunct="1">
        <a:defRPr sz="2000" kern="1200">
          <a:solidFill>
            <a:schemeClr val="tx1"/>
          </a:solidFill>
          <a:latin typeface="+mn-lt"/>
          <a:ea typeface="+mn-ea"/>
          <a:cs typeface="+mn-cs"/>
        </a:defRPr>
      </a:lvl6pPr>
      <a:lvl7pPr marL="3024104" algn="l" defTabSz="1008035" rtl="0" eaLnBrk="1" latinLnBrk="0" hangingPunct="1">
        <a:defRPr sz="2000" kern="1200">
          <a:solidFill>
            <a:schemeClr val="tx1"/>
          </a:solidFill>
          <a:latin typeface="+mn-lt"/>
          <a:ea typeface="+mn-ea"/>
          <a:cs typeface="+mn-cs"/>
        </a:defRPr>
      </a:lvl7pPr>
      <a:lvl8pPr marL="3528121" algn="l" defTabSz="1008035" rtl="0" eaLnBrk="1" latinLnBrk="0" hangingPunct="1">
        <a:defRPr sz="2000" kern="1200">
          <a:solidFill>
            <a:schemeClr val="tx1"/>
          </a:solidFill>
          <a:latin typeface="+mn-lt"/>
          <a:ea typeface="+mn-ea"/>
          <a:cs typeface="+mn-cs"/>
        </a:defRPr>
      </a:lvl8pPr>
      <a:lvl9pPr marL="4032138" algn="l" defTabSz="1008035"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Excel_97-2003____1.xls"/><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Microsoft_Office_Excel_97-2003____2.xls"/><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___3.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___4.xls"/></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vmlDrawing" Target="../drawings/vmlDrawing5.vml"/><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vmlDrawing" Target="../drawings/vmlDrawing7.v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8.xml"/><Relationship Id="rId1" Type="http://schemas.openxmlformats.org/officeDocument/2006/relationships/vmlDrawing" Target="../drawings/vmlDrawing8.vml"/><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8.xml"/><Relationship Id="rId1" Type="http://schemas.openxmlformats.org/officeDocument/2006/relationships/vmlDrawing" Target="../drawings/vmlDrawing9.vml"/><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26.xml"/><Relationship Id="rId7" Type="http://schemas.openxmlformats.org/officeDocument/2006/relationships/image" Target="../media/image36.png"/><Relationship Id="rId2" Type="http://schemas.openxmlformats.org/officeDocument/2006/relationships/slideLayout" Target="../slideLayouts/slideLayout18.xml"/><Relationship Id="rId1" Type="http://schemas.openxmlformats.org/officeDocument/2006/relationships/vmlDrawing" Target="../drawings/vmlDrawing10.v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29.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44.png"/><Relationship Id="rId4" Type="http://schemas.openxmlformats.org/officeDocument/2006/relationships/oleObject" Target="../embeddings/oleObject7.bin"/><Relationship Id="rId9"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182688" y="3060551"/>
            <a:ext cx="7648575" cy="843112"/>
          </a:xfrm>
          <a:prstGeom prst="rect">
            <a:avLst/>
          </a:prstGeom>
        </p:spPr>
        <p:txBody>
          <a:bodyPr lIns="96187" tIns="48093" rIns="96187" bIns="48093"/>
          <a:lstStyle/>
          <a:p>
            <a:pPr algn="ctr">
              <a:defRPr/>
            </a:pPr>
            <a:r>
              <a:rPr kumimoji="1" lang="en-US" altLang="zh-CN" sz="3200" b="1" dirty="0" smtClean="0">
                <a:solidFill>
                  <a:srgbClr val="FFFF00"/>
                </a:solidFill>
                <a:latin typeface="+mj-lt"/>
                <a:ea typeface="微软雅黑" pitchFamily="34" charset="-122"/>
                <a:cs typeface="+mj-cs"/>
              </a:rPr>
              <a:t>Operation &amp;Control Technologies for New Energy Power Generation and Grid Integration</a:t>
            </a:r>
            <a:endParaRPr kumimoji="1" lang="zh-CN" altLang="en-US" sz="3200" b="1" dirty="0">
              <a:solidFill>
                <a:srgbClr val="FFFF00"/>
              </a:solidFill>
              <a:latin typeface="+mj-lt"/>
              <a:ea typeface="微软雅黑" pitchFamily="34" charset="-122"/>
              <a:cs typeface="+mj-cs"/>
            </a:endParaRPr>
          </a:p>
        </p:txBody>
      </p:sp>
      <p:sp>
        <p:nvSpPr>
          <p:cNvPr id="9219" name="Rectangle 3"/>
          <p:cNvSpPr txBox="1">
            <a:spLocks noChangeArrowheads="1"/>
          </p:cNvSpPr>
          <p:nvPr/>
        </p:nvSpPr>
        <p:spPr bwMode="auto">
          <a:xfrm>
            <a:off x="2735263" y="6537325"/>
            <a:ext cx="4181475" cy="584200"/>
          </a:xfrm>
          <a:prstGeom prst="rect">
            <a:avLst/>
          </a:prstGeom>
          <a:noFill/>
          <a:ln w="9525">
            <a:noFill/>
            <a:miter lim="800000"/>
            <a:headEnd/>
            <a:tailEnd/>
          </a:ln>
        </p:spPr>
        <p:txBody>
          <a:bodyPr lIns="96187" tIns="48093" rIns="96187" bIns="48093"/>
          <a:lstStyle/>
          <a:p>
            <a:pPr marL="360363" indent="-360363" algn="ctr">
              <a:lnSpc>
                <a:spcPct val="150000"/>
              </a:lnSpc>
              <a:spcBef>
                <a:spcPct val="20000"/>
              </a:spcBef>
            </a:pPr>
            <a:r>
              <a:rPr lang="en-US" altLang="zh-CN" sz="2800" b="1" dirty="0" smtClean="0">
                <a:latin typeface="+mj-lt"/>
                <a:ea typeface="微软雅黑" pitchFamily="34" charset="-122"/>
              </a:rPr>
              <a:t>Sep. 21, 2013</a:t>
            </a:r>
            <a:endParaRPr lang="zh-CN" altLang="en-US" sz="2800" b="1" dirty="0">
              <a:latin typeface="+mj-lt"/>
              <a:ea typeface="微软雅黑" pitchFamily="34" charset="-122"/>
            </a:endParaRPr>
          </a:p>
        </p:txBody>
      </p:sp>
      <p:sp>
        <p:nvSpPr>
          <p:cNvPr id="9220" name="Rectangle 3"/>
          <p:cNvSpPr txBox="1">
            <a:spLocks noChangeArrowheads="1"/>
          </p:cNvSpPr>
          <p:nvPr/>
        </p:nvSpPr>
        <p:spPr bwMode="auto">
          <a:xfrm>
            <a:off x="1727945" y="5940425"/>
            <a:ext cx="7380820" cy="584200"/>
          </a:xfrm>
          <a:prstGeom prst="rect">
            <a:avLst/>
          </a:prstGeom>
          <a:noFill/>
          <a:ln w="9525">
            <a:noFill/>
            <a:miter lim="800000"/>
            <a:headEnd/>
            <a:tailEnd/>
          </a:ln>
        </p:spPr>
        <p:txBody>
          <a:bodyPr lIns="96187" tIns="48093" rIns="96187" bIns="48093"/>
          <a:lstStyle/>
          <a:p>
            <a:pPr algn="ctr">
              <a:lnSpc>
                <a:spcPct val="120000"/>
              </a:lnSpc>
            </a:pPr>
            <a:r>
              <a:rPr lang="en-US" altLang="en-US" sz="2800" b="1" dirty="0">
                <a:effectLst>
                  <a:outerShdw blurRad="38100" dist="38100" dir="2700000" algn="tl">
                    <a:srgbClr val="C0C0C0"/>
                  </a:outerShdw>
                </a:effectLst>
                <a:latin typeface="+mj-lt"/>
                <a:ea typeface="微软雅黑" pitchFamily="34" charset="-122"/>
              </a:rPr>
              <a:t>China Electric Power Research Institute</a:t>
            </a:r>
            <a:endParaRPr lang="zh-CN" altLang="en-US" sz="2800" b="1" dirty="0">
              <a:effectLst>
                <a:outerShdw blurRad="38100" dist="38100" dir="2700000" algn="tl">
                  <a:srgbClr val="C0C0C0"/>
                </a:outerShdw>
              </a:effectLst>
              <a:latin typeface="+mj-lt"/>
              <a:ea typeface="微软雅黑" pitchFamily="34" charset="-122"/>
            </a:endParaRPr>
          </a:p>
        </p:txBody>
      </p:sp>
    </p:spTree>
  </p:cSld>
  <p:clrMapOvr>
    <a:masterClrMapping/>
  </p:clrMapOvr>
  <p:transition advTm="1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idx="4294967295"/>
          </p:nvPr>
        </p:nvSpPr>
        <p:spPr>
          <a:xfrm>
            <a:off x="2116138" y="106363"/>
            <a:ext cx="6048375" cy="1065212"/>
          </a:xfrm>
        </p:spPr>
        <p:txBody>
          <a:bodyPr/>
          <a:lstStyle/>
          <a:p>
            <a:pPr algn="ctr"/>
            <a:r>
              <a:rPr lang="en-US" altLang="zh-CN" sz="4400" dirty="0" smtClean="0">
                <a:solidFill>
                  <a:schemeClr val="tx1"/>
                </a:solidFill>
                <a:ea typeface="华文新魏" pitchFamily="2" charset="-122"/>
              </a:rPr>
              <a:t>Contents</a:t>
            </a:r>
            <a:endParaRPr lang="zh-CN" altLang="en-US" sz="4400" dirty="0" smtClean="0">
              <a:solidFill>
                <a:schemeClr val="tx1"/>
              </a:solidFill>
              <a:ea typeface="华文新魏" pitchFamily="2" charset="-122"/>
            </a:endParaRP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84028" y="5049302"/>
            <a:ext cx="6984776"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4010443"/>
            <a:ext cx="6960540"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6926287"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84028" y="1692399"/>
            <a:ext cx="6948772" cy="505834"/>
          </a:xfrm>
          <a:prstGeom prst="rect">
            <a:avLst/>
          </a:prstGeom>
          <a:noFill/>
          <a:ln w="9525">
            <a:noFill/>
            <a:miter lim="800000"/>
            <a:headEnd/>
            <a:tailEnd/>
          </a:ln>
        </p:spPr>
      </p:pic>
      <p:sp>
        <p:nvSpPr>
          <p:cNvPr id="10250" name="矩形 8"/>
          <p:cNvSpPr>
            <a:spLocks noChangeArrowheads="1"/>
          </p:cNvSpPr>
          <p:nvPr/>
        </p:nvSpPr>
        <p:spPr bwMode="auto">
          <a:xfrm>
            <a:off x="2512305" y="1730614"/>
            <a:ext cx="6848488" cy="429837"/>
          </a:xfrm>
          <a:prstGeom prst="rect">
            <a:avLst/>
          </a:prstGeom>
          <a:noFill/>
          <a:ln w="9525">
            <a:noFill/>
            <a:miter lim="800000"/>
            <a:headEnd/>
            <a:tailEnd/>
          </a:ln>
        </p:spPr>
        <p:txBody>
          <a:bodyPr lIns="100790" tIns="50396" rIns="100790" bIns="50396" anchor="ctr"/>
          <a:lstStyle/>
          <a:p>
            <a:r>
              <a:rPr lang="en-US" altLang="zh-CN" sz="1600" b="1" dirty="0" smtClean="0">
                <a:solidFill>
                  <a:srgbClr val="FF0000"/>
                </a:solidFill>
                <a:latin typeface="+mj-lt"/>
                <a:ea typeface="微软雅黑" pitchFamily="34" charset="-122"/>
              </a:rPr>
              <a:t>Overview of New Energy Power Generation Development </a:t>
            </a:r>
            <a:endParaRPr lang="zh-CN" altLang="en-US" sz="1600" b="1" dirty="0">
              <a:solidFill>
                <a:srgbClr val="FF0000"/>
              </a:solidFill>
              <a:latin typeface="+mj-lt"/>
              <a:ea typeface="微软雅黑" pitchFamily="34" charset="-122"/>
            </a:endParaRPr>
          </a:p>
        </p:txBody>
      </p:sp>
      <p:sp>
        <p:nvSpPr>
          <p:cNvPr id="10251" name="矩形 8"/>
          <p:cNvSpPr>
            <a:spLocks noChangeArrowheads="1"/>
          </p:cNvSpPr>
          <p:nvPr/>
        </p:nvSpPr>
        <p:spPr bwMode="auto">
          <a:xfrm>
            <a:off x="2448024" y="2880531"/>
            <a:ext cx="7082554" cy="473075"/>
          </a:xfrm>
          <a:prstGeom prst="rect">
            <a:avLst/>
          </a:prstGeom>
          <a:noFill/>
          <a:ln w="9525">
            <a:noFill/>
            <a:miter lim="800000"/>
            <a:headEnd/>
            <a:tailEnd/>
          </a:ln>
        </p:spPr>
        <p:txBody>
          <a:bodyPr lIns="100790" tIns="50396" rIns="100790" bIns="50396" anchor="ctr"/>
          <a:lstStyle/>
          <a:p>
            <a:pPr>
              <a:spcBef>
                <a:spcPts val="0"/>
              </a:spcBef>
              <a:spcAft>
                <a:spcPts val="0"/>
              </a:spcAft>
            </a:pPr>
            <a:r>
              <a:rPr lang="en-US" altLang="zh-CN" sz="1600" b="1" dirty="0" smtClean="0">
                <a:solidFill>
                  <a:srgbClr val="000000"/>
                </a:solidFill>
                <a:latin typeface="+mj-lt"/>
                <a:ea typeface="微软雅黑" pitchFamily="34" charset="-122"/>
              </a:rPr>
              <a:t>Challenges to Grid Operation </a:t>
            </a:r>
            <a:r>
              <a:rPr lang="en-US" altLang="zh-CN" sz="1600" b="1" dirty="0">
                <a:solidFill>
                  <a:srgbClr val="000000"/>
                </a:solidFill>
                <a:latin typeface="+mj-lt"/>
                <a:ea typeface="微软雅黑" pitchFamily="34" charset="-122"/>
              </a:rPr>
              <a:t>by New </a:t>
            </a:r>
            <a:r>
              <a:rPr lang="en-US" altLang="zh-CN" sz="1600" b="1" dirty="0" smtClean="0">
                <a:solidFill>
                  <a:srgbClr val="000000"/>
                </a:solidFill>
                <a:latin typeface="+mj-lt"/>
                <a:ea typeface="微软雅黑" pitchFamily="34" charset="-122"/>
              </a:rPr>
              <a:t>Energy Integration </a:t>
            </a:r>
            <a:endParaRPr lang="zh-CN" altLang="en-US" sz="1600" b="1" dirty="0">
              <a:solidFill>
                <a:srgbClr val="000000"/>
              </a:solidFill>
              <a:latin typeface="+mj-lt"/>
              <a:ea typeface="微软雅黑" pitchFamily="34" charset="-122"/>
            </a:endParaRPr>
          </a:p>
        </p:txBody>
      </p:sp>
      <p:sp>
        <p:nvSpPr>
          <p:cNvPr id="10252" name="矩形 8"/>
          <p:cNvSpPr>
            <a:spLocks noChangeArrowheads="1"/>
          </p:cNvSpPr>
          <p:nvPr/>
        </p:nvSpPr>
        <p:spPr bwMode="auto">
          <a:xfrm>
            <a:off x="2471737" y="4041502"/>
            <a:ext cx="7608887" cy="459209"/>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smtClean="0">
                <a:solidFill>
                  <a:srgbClr val="000000"/>
                </a:solidFill>
                <a:latin typeface="+mj-lt"/>
                <a:ea typeface="微软雅黑" pitchFamily="34" charset="-122"/>
                <a:sym typeface="Arial" charset="0"/>
              </a:rPr>
              <a:t>Adaptive Requirement of the Grid  to </a:t>
            </a:r>
            <a:r>
              <a:rPr lang="en-US" altLang="zh-CN" sz="1600" b="1" dirty="0" smtClean="0">
                <a:solidFill>
                  <a:srgbClr val="000000"/>
                </a:solidFill>
                <a:latin typeface="+mj-lt"/>
                <a:ea typeface="微软雅黑" pitchFamily="34" charset="-122"/>
              </a:rPr>
              <a:t>New Energy Integration</a:t>
            </a:r>
            <a:r>
              <a:rPr lang="en-US" altLang="zh-CN" sz="1600" b="1" dirty="0" smtClean="0">
                <a:solidFill>
                  <a:srgbClr val="000000"/>
                </a:solidFill>
                <a:latin typeface="+mj-lt"/>
                <a:ea typeface="微软雅黑" pitchFamily="34" charset="-122"/>
                <a:sym typeface="Arial" charset="0"/>
              </a:rPr>
              <a:t> </a:t>
            </a:r>
            <a:endParaRPr lang="zh-CN" altLang="en-US" sz="1600" b="1" dirty="0">
              <a:solidFill>
                <a:srgbClr val="000000"/>
              </a:solidFill>
              <a:latin typeface="+mj-lt"/>
              <a:ea typeface="微软雅黑" pitchFamily="34" charset="-122"/>
              <a:sym typeface="Arial" charset="0"/>
            </a:endParaRP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1819275"/>
            <a:ext cx="1216025" cy="368300"/>
          </a:xfrm>
          <a:prstGeom prst="rect">
            <a:avLst/>
          </a:prstGeom>
          <a:noFill/>
          <a:ln w="9525">
            <a:noFill/>
            <a:miter lim="800000"/>
            <a:headEnd/>
            <a:tailEnd/>
          </a:ln>
        </p:spPr>
      </p:pic>
      <p:sp>
        <p:nvSpPr>
          <p:cNvPr id="10254" name="矩形 8"/>
          <p:cNvSpPr>
            <a:spLocks noChangeArrowheads="1"/>
          </p:cNvSpPr>
          <p:nvPr/>
        </p:nvSpPr>
        <p:spPr bwMode="auto">
          <a:xfrm>
            <a:off x="2471738" y="5076775"/>
            <a:ext cx="7105078" cy="478362"/>
          </a:xfrm>
          <a:prstGeom prst="rect">
            <a:avLst/>
          </a:prstGeom>
          <a:noFill/>
          <a:ln w="9525">
            <a:noFill/>
            <a:miter lim="800000"/>
            <a:headEnd/>
            <a:tailEnd/>
          </a:ln>
        </p:spPr>
        <p:txBody>
          <a:bodyPr lIns="100790" tIns="50396" rIns="100790" bIns="50396" anchor="ctr"/>
          <a:lstStyle/>
          <a:p>
            <a:pPr>
              <a:spcBef>
                <a:spcPct val="30000"/>
              </a:spcBef>
              <a:spcAft>
                <a:spcPct val="30000"/>
              </a:spcAft>
            </a:pPr>
            <a:r>
              <a:rPr lang="en-US" altLang="zh-CN" sz="1600" b="1" dirty="0" smtClean="0">
                <a:solidFill>
                  <a:srgbClr val="000000"/>
                </a:solidFill>
                <a:latin typeface="+mj-lt"/>
                <a:ea typeface="微软雅黑" pitchFamily="34" charset="-122"/>
                <a:sym typeface="Arial" charset="0"/>
              </a:rPr>
              <a:t>Key Operation &amp; Control Technologies for  New Energy Grid Integration</a:t>
            </a:r>
            <a:endParaRPr lang="zh-CN" altLang="en-US" sz="1600" b="1" dirty="0">
              <a:solidFill>
                <a:srgbClr val="000000"/>
              </a:solidFill>
              <a:latin typeface="+mj-lt"/>
              <a:ea typeface="微软雅黑" pitchFamily="34" charset="-122"/>
              <a:sym typeface="Arial" charset="0"/>
            </a:endParaRP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dirty="0">
                <a:solidFill>
                  <a:srgbClr val="0033CC"/>
                </a:solidFill>
                <a:latin typeface="+mj-lt"/>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3</a:t>
            </a:r>
          </a:p>
        </p:txBody>
      </p:sp>
      <p:sp>
        <p:nvSpPr>
          <p:cNvPr id="7183" name="Rectangle 2"/>
          <p:cNvSpPr>
            <a:spLocks noChangeArrowheads="1"/>
          </p:cNvSpPr>
          <p:nvPr/>
        </p:nvSpPr>
        <p:spPr bwMode="auto">
          <a:xfrm>
            <a:off x="1722703" y="5040771"/>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4</a:t>
            </a:r>
          </a:p>
        </p:txBody>
      </p:sp>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0509" y="6119112"/>
            <a:ext cx="7034299" cy="505835"/>
          </a:xfrm>
          <a:prstGeom prst="rect">
            <a:avLst/>
          </a:prstGeom>
          <a:noFill/>
          <a:ln w="9525">
            <a:noFill/>
            <a:miter lim="800000"/>
            <a:headEnd/>
            <a:tailEnd/>
          </a:ln>
        </p:spPr>
      </p:pic>
      <p:sp>
        <p:nvSpPr>
          <p:cNvPr id="10265" name="矩形 8"/>
          <p:cNvSpPr>
            <a:spLocks noChangeArrowheads="1"/>
          </p:cNvSpPr>
          <p:nvPr/>
        </p:nvSpPr>
        <p:spPr bwMode="auto">
          <a:xfrm>
            <a:off x="2476500" y="6115050"/>
            <a:ext cx="6575425" cy="476250"/>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smtClean="0">
                <a:solidFill>
                  <a:srgbClr val="000000"/>
                </a:solidFill>
                <a:latin typeface="+mj-lt"/>
                <a:ea typeface="微软雅黑" pitchFamily="34" charset="-122"/>
                <a:sym typeface="Arial" charset="0"/>
              </a:rPr>
              <a:t>Conclusion and Outlook</a:t>
            </a:r>
            <a:endParaRPr lang="zh-CN" altLang="en-US" sz="1600" b="1" dirty="0">
              <a:solidFill>
                <a:srgbClr val="000000"/>
              </a:solidFill>
              <a:latin typeface="+mj-lt"/>
              <a:ea typeface="微软雅黑" pitchFamily="34" charset="-122"/>
              <a:sym typeface="Arial" charset="0"/>
            </a:endParaRPr>
          </a:p>
        </p:txBody>
      </p:sp>
      <p:sp>
        <p:nvSpPr>
          <p:cNvPr id="18" name="Rectangle 2"/>
          <p:cNvSpPr>
            <a:spLocks noChangeArrowheads="1"/>
          </p:cNvSpPr>
          <p:nvPr/>
        </p:nvSpPr>
        <p:spPr bwMode="auto">
          <a:xfrm>
            <a:off x="1727944" y="6110581"/>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dirty="0">
                <a:solidFill>
                  <a:srgbClr val="0033CC"/>
                </a:solidFill>
                <a:latin typeface="+mj-lt"/>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3240112" y="252239"/>
            <a:ext cx="6464300" cy="547687"/>
          </a:xfrm>
        </p:spPr>
        <p:txBody>
          <a:bodyPr/>
          <a:lstStyle/>
          <a:p>
            <a:pPr algn="l" eaLnBrk="1" hangingPunct="1"/>
            <a:r>
              <a:rPr lang="en-US" altLang="zh-CN" sz="2400" dirty="0" smtClean="0">
                <a:solidFill>
                  <a:schemeClr val="tx1"/>
                </a:solidFill>
                <a:ea typeface="微软雅黑" pitchFamily="34" charset="-122"/>
              </a:rPr>
              <a:t/>
            </a:r>
            <a:br>
              <a:rPr lang="en-US" altLang="zh-CN" sz="2400" dirty="0" smtClean="0">
                <a:solidFill>
                  <a:schemeClr val="tx1"/>
                </a:solidFill>
                <a:ea typeface="微软雅黑" pitchFamily="34" charset="-122"/>
              </a:rPr>
            </a:br>
            <a:r>
              <a:rPr lang="en-US" altLang="zh-CN" sz="2400" dirty="0" smtClean="0">
                <a:solidFill>
                  <a:schemeClr val="tx1"/>
                </a:solidFill>
                <a:ea typeface="微软雅黑" pitchFamily="34" charset="-122"/>
              </a:rPr>
              <a:t>1. Overview of </a:t>
            </a:r>
            <a:r>
              <a:rPr lang="en-US" altLang="zh-CN" sz="2400" dirty="0">
                <a:solidFill>
                  <a:schemeClr val="tx1"/>
                </a:solidFill>
                <a:ea typeface="微软雅黑" pitchFamily="34" charset="-122"/>
              </a:rPr>
              <a:t>New Energy Power Generation Development </a:t>
            </a:r>
            <a:r>
              <a:rPr lang="zh-CN" altLang="en-US" sz="2400" dirty="0">
                <a:solidFill>
                  <a:srgbClr val="FF0000"/>
                </a:solidFill>
                <a:ea typeface="微软雅黑" pitchFamily="34" charset="-122"/>
              </a:rPr>
              <a:t/>
            </a:r>
            <a:br>
              <a:rPr lang="zh-CN" altLang="en-US" sz="2400" dirty="0">
                <a:solidFill>
                  <a:srgbClr val="FF0000"/>
                </a:solidFill>
                <a:ea typeface="微软雅黑" pitchFamily="34" charset="-122"/>
              </a:rPr>
            </a:br>
            <a:endParaRPr lang="zh-CN" altLang="en-US" sz="2400" dirty="0" smtClean="0">
              <a:solidFill>
                <a:schemeClr val="tx1"/>
              </a:solidFill>
              <a:ea typeface="微软雅黑" pitchFamily="34" charset="-122"/>
            </a:endParaRPr>
          </a:p>
        </p:txBody>
      </p:sp>
      <p:sp>
        <p:nvSpPr>
          <p:cNvPr id="11267" name="Rectangle 8"/>
          <p:cNvSpPr>
            <a:spLocks noChangeArrowheads="1"/>
          </p:cNvSpPr>
          <p:nvPr/>
        </p:nvSpPr>
        <p:spPr bwMode="auto">
          <a:xfrm>
            <a:off x="134938" y="2052638"/>
            <a:ext cx="3213100" cy="4019540"/>
          </a:xfrm>
          <a:prstGeom prst="rect">
            <a:avLst/>
          </a:prstGeom>
          <a:noFill/>
          <a:ln w="9525">
            <a:noFill/>
            <a:miter lim="800000"/>
            <a:headEnd/>
            <a:tailEnd/>
          </a:ln>
        </p:spPr>
        <p:txBody>
          <a:bodyPr lIns="91418" tIns="45709" rIns="91418" bIns="45709">
            <a:spAutoFit/>
          </a:bodyPr>
          <a:lstStyle/>
          <a:p>
            <a:pPr>
              <a:lnSpc>
                <a:spcPct val="145000"/>
              </a:lnSpc>
            </a:pPr>
            <a:r>
              <a:rPr lang="en-US" altLang="zh-CN" sz="1600" dirty="0" smtClean="0">
                <a:latin typeface="+mj-lt"/>
              </a:rPr>
              <a:t>In 2012, newly-increased global installed capacity  of wind power  was approximately 44GW, with a year-on-year increase of </a:t>
            </a:r>
            <a:r>
              <a:rPr lang="en-US" altLang="zh-CN" sz="1600" dirty="0" smtClean="0">
                <a:latin typeface="+mj-lt"/>
                <a:ea typeface="微软雅黑" pitchFamily="34" charset="-122"/>
              </a:rPr>
              <a:t>less than </a:t>
            </a:r>
            <a:r>
              <a:rPr lang="en-US" altLang="zh-CN" sz="1600" dirty="0" smtClean="0">
                <a:latin typeface="+mj-lt"/>
              </a:rPr>
              <a:t>20%,</a:t>
            </a:r>
            <a:r>
              <a:rPr lang="en-US" altLang="zh-CN" sz="1600" dirty="0" smtClean="0">
                <a:latin typeface="+mj-lt"/>
                <a:ea typeface="微软雅黑" pitchFamily="34" charset="-122"/>
              </a:rPr>
              <a:t> further experiencing a slow-down in growth. It’s basically in a development stage with relatively flat growth.</a:t>
            </a:r>
            <a:r>
              <a:rPr lang="zh-CN" altLang="en-US" sz="1600" dirty="0" smtClean="0">
                <a:latin typeface="+mj-lt"/>
                <a:ea typeface="微软雅黑" pitchFamily="34" charset="-122"/>
              </a:rPr>
              <a:t> </a:t>
            </a:r>
            <a:r>
              <a:rPr lang="en-US" altLang="zh-CN" sz="1600" dirty="0" smtClean="0">
                <a:latin typeface="+mj-lt"/>
                <a:ea typeface="微软雅黑" pitchFamily="34" charset="-122"/>
              </a:rPr>
              <a:t>By the end of </a:t>
            </a:r>
            <a:r>
              <a:rPr lang="en-US" altLang="zh-CN" sz="1600" dirty="0" smtClean="0">
                <a:latin typeface="+mj-lt"/>
              </a:rPr>
              <a:t>2012</a:t>
            </a:r>
            <a:r>
              <a:rPr lang="en-US" altLang="zh-CN" sz="1600" dirty="0" smtClean="0">
                <a:latin typeface="+mj-lt"/>
                <a:ea typeface="微软雅黑" pitchFamily="34" charset="-122"/>
              </a:rPr>
              <a:t>, the total global installed capacity of wind power reached </a:t>
            </a:r>
            <a:r>
              <a:rPr lang="en-US" altLang="zh-CN" sz="1600" dirty="0" smtClean="0">
                <a:latin typeface="+mj-lt"/>
              </a:rPr>
              <a:t>282GW</a:t>
            </a:r>
            <a:r>
              <a:rPr lang="en-US" altLang="zh-CN" sz="1600" dirty="0" smtClean="0">
                <a:latin typeface="+mj-lt"/>
                <a:ea typeface="微软雅黑" pitchFamily="34" charset="-122"/>
              </a:rPr>
              <a:t>.</a:t>
            </a:r>
            <a:endParaRPr lang="en-US" altLang="zh-CN" sz="1600" dirty="0">
              <a:latin typeface="+mj-lt"/>
              <a:ea typeface="微软雅黑" pitchFamily="34" charset="-122"/>
            </a:endParaRPr>
          </a:p>
        </p:txBody>
      </p:sp>
      <p:sp>
        <p:nvSpPr>
          <p:cNvPr id="12" name="TextBox 3"/>
          <p:cNvSpPr txBox="1"/>
          <p:nvPr/>
        </p:nvSpPr>
        <p:spPr>
          <a:xfrm>
            <a:off x="4451350" y="2555875"/>
            <a:ext cx="1274763" cy="369888"/>
          </a:xfrm>
          <a:prstGeom prst="rect">
            <a:avLst/>
          </a:prstGeom>
          <a:noFill/>
        </p:spPr>
        <p:style>
          <a:lnRef idx="0">
            <a:scrgbClr r="0" g="0" b="0"/>
          </a:lnRef>
          <a:fillRef idx="0">
            <a:scrgbClr r="0" g="0" b="0"/>
          </a:fillRef>
          <a:effectRef idx="0">
            <a:scrgbClr r="0" g="0" b="0"/>
          </a:effectRef>
          <a:fontRef idx="minor">
            <a:schemeClr val="tx1"/>
          </a:fontRef>
        </p:style>
        <p:txBody>
          <a:bodyPr wrap="none" lIns="91418" tIns="45709" rIns="91418" bIns="45709">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zh-CN" altLang="en-US" sz="1800" dirty="0">
                <a:latin typeface="+mj-lt"/>
              </a:rPr>
              <a:t>单位</a:t>
            </a:r>
            <a:r>
              <a:rPr lang="zh-CN" altLang="en-US" sz="1800" dirty="0" smtClean="0">
                <a:latin typeface="+mj-lt"/>
              </a:rPr>
              <a:t>：</a:t>
            </a:r>
            <a:r>
              <a:rPr lang="en-US" altLang="zh-CN" sz="1800" dirty="0" smtClean="0">
                <a:latin typeface="+mj-lt"/>
              </a:rPr>
              <a:t>GW</a:t>
            </a:r>
            <a:endParaRPr lang="zh-CN" altLang="en-US" sz="1800" dirty="0">
              <a:latin typeface="+mj-lt"/>
            </a:endParaRPr>
          </a:p>
        </p:txBody>
      </p:sp>
      <p:sp>
        <p:nvSpPr>
          <p:cNvPr id="11269" name="Rectangle 4"/>
          <p:cNvSpPr>
            <a:spLocks noChangeArrowheads="1"/>
          </p:cNvSpPr>
          <p:nvPr/>
        </p:nvSpPr>
        <p:spPr bwMode="auto">
          <a:xfrm>
            <a:off x="36513" y="1321853"/>
            <a:ext cx="8243887" cy="380480"/>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en-US" altLang="zh-CN" sz="2000" b="1" dirty="0" smtClean="0">
                <a:ea typeface="微软雅黑" pitchFamily="34" charset="-122"/>
              </a:rPr>
              <a:t>Overview</a:t>
            </a:r>
            <a:r>
              <a:rPr lang="en-US" altLang="zh-CN" sz="2000" b="1" dirty="0" smtClean="0">
                <a:latin typeface="+mj-lt"/>
                <a:ea typeface="微软雅黑" pitchFamily="34" charset="-122"/>
              </a:rPr>
              <a:t> of Wind Power Development</a:t>
            </a:r>
            <a:endParaRPr lang="zh-CN" altLang="en-US" sz="2000" b="1" dirty="0">
              <a:latin typeface="+mj-lt"/>
              <a:ea typeface="微软雅黑" pitchFamily="34" charset="-122"/>
            </a:endParaRPr>
          </a:p>
        </p:txBody>
      </p:sp>
      <p:pic>
        <p:nvPicPr>
          <p:cNvPr id="8" name="Picture 119" descr="C:\Program Files\Microsoft Resource DVD Artwork\DVD_ART\Artwork_Imagery\Shapes and Graphics\Arrows - arrow\Curved\arrow 1 yellow Curved Arrow Small.png"/>
          <p:cNvPicPr>
            <a:picLocks noChangeAspect="1" noChangeArrowheads="1"/>
          </p:cNvPicPr>
          <p:nvPr/>
        </p:nvPicPr>
        <p:blipFill>
          <a:blip r:embed="rId4" cstate="print"/>
          <a:srcRect/>
          <a:stretch>
            <a:fillRect/>
          </a:stretch>
        </p:blipFill>
        <p:spPr bwMode="auto">
          <a:xfrm rot="8826207" flipV="1">
            <a:off x="3201988" y="3311525"/>
            <a:ext cx="4411662" cy="725488"/>
          </a:xfrm>
          <a:prstGeom prst="rect">
            <a:avLst/>
          </a:prstGeom>
          <a:noFill/>
          <a:ln w="9525">
            <a:noFill/>
            <a:miter lim="800000"/>
            <a:headEnd/>
            <a:tailEnd/>
          </a:ln>
          <a:effectLst>
            <a:outerShdw blurRad="50800" dist="38100" dir="2700000" algn="tl" rotWithShape="0">
              <a:prstClr val="black">
                <a:alpha val="40000"/>
              </a:prstClr>
            </a:outerShdw>
          </a:effectLst>
        </p:spPr>
      </p:pic>
      <p:graphicFrame>
        <p:nvGraphicFramePr>
          <p:cNvPr id="11271" name="图表 1"/>
          <p:cNvGraphicFramePr>
            <a:graphicFrameLocks/>
          </p:cNvGraphicFramePr>
          <p:nvPr/>
        </p:nvGraphicFramePr>
        <p:xfrm>
          <a:off x="3225800" y="2001838"/>
          <a:ext cx="6821488" cy="4581525"/>
        </p:xfrm>
        <a:graphic>
          <a:graphicData uri="http://schemas.openxmlformats.org/presentationml/2006/ole">
            <p:oleObj spid="_x0000_s11369" r:id="rId5" imgW="6822015" imgH="4584589" progId="Excel.Sheet.8">
              <p:embed/>
            </p:oleObj>
          </a:graphicData>
        </a:graphic>
      </p:graphicFrame>
      <p:sp>
        <p:nvSpPr>
          <p:cNvPr id="9" name="矩形 8"/>
          <p:cNvSpPr/>
          <p:nvPr/>
        </p:nvSpPr>
        <p:spPr bwMode="auto">
          <a:xfrm>
            <a:off x="8028644" y="3960651"/>
            <a:ext cx="2015977" cy="68407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1100" b="1" dirty="0" smtClean="0"/>
              <a:t>Global newly- increased installed capacity</a:t>
            </a:r>
          </a:p>
          <a:p>
            <a:r>
              <a:rPr lang="en-US" altLang="zh-CN" sz="1100" b="1" dirty="0" smtClean="0"/>
              <a:t>Global accumulated installed capacity</a:t>
            </a:r>
            <a:endParaRPr lang="zh-CN" altLang="en-US" sz="1100" b="1" dirty="0" smtClean="0"/>
          </a:p>
        </p:txBody>
      </p:sp>
      <p:sp>
        <p:nvSpPr>
          <p:cNvPr id="10" name="矩形 9"/>
          <p:cNvSpPr/>
          <p:nvPr/>
        </p:nvSpPr>
        <p:spPr bwMode="auto">
          <a:xfrm>
            <a:off x="4356236" y="2592499"/>
            <a:ext cx="1692188" cy="288032"/>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2000" dirty="0" smtClean="0"/>
              <a:t>Unit: GW</a:t>
            </a:r>
            <a:endParaRPr lang="zh-CN" altLang="en-US" sz="2000" dirty="0" smtClean="0"/>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p:cNvSpPr>
            <a:spLocks noChangeArrowheads="1"/>
          </p:cNvSpPr>
          <p:nvPr/>
        </p:nvSpPr>
        <p:spPr bwMode="auto">
          <a:xfrm>
            <a:off x="209550" y="1981200"/>
            <a:ext cx="2994025" cy="4376561"/>
          </a:xfrm>
          <a:prstGeom prst="rect">
            <a:avLst/>
          </a:prstGeom>
          <a:noFill/>
          <a:ln w="9525">
            <a:noFill/>
            <a:miter lim="800000"/>
            <a:headEnd/>
            <a:tailEnd/>
          </a:ln>
        </p:spPr>
        <p:txBody>
          <a:bodyPr lIns="91418" tIns="45709" rIns="91418" bIns="45709">
            <a:spAutoFit/>
          </a:bodyPr>
          <a:lstStyle/>
          <a:p>
            <a:pPr>
              <a:lnSpc>
                <a:spcPct val="145000"/>
              </a:lnSpc>
            </a:pPr>
            <a:r>
              <a:rPr lang="en-US" altLang="zh-CN" sz="1600" dirty="0" smtClean="0">
                <a:latin typeface="+mj-lt"/>
              </a:rPr>
              <a:t>China’s national installed capacity of wind power increased </a:t>
            </a:r>
            <a:r>
              <a:rPr lang="en-US" altLang="zh-CN" sz="1600" dirty="0">
                <a:latin typeface="+mj-lt"/>
              </a:rPr>
              <a:t>from </a:t>
            </a:r>
            <a:r>
              <a:rPr lang="en-US" altLang="zh-CN" sz="1600" dirty="0" smtClean="0">
                <a:latin typeface="+mj-lt"/>
              </a:rPr>
              <a:t>254</a:t>
            </a:r>
            <a:r>
              <a:rPr lang="en-US" altLang="zh-CN" sz="1600" dirty="0" smtClean="0">
                <a:latin typeface="+mj-lt"/>
                <a:ea typeface="微软雅黑" pitchFamily="34" charset="-122"/>
              </a:rPr>
              <a:t>0MW to </a:t>
            </a:r>
            <a:r>
              <a:rPr lang="en-US" altLang="zh-CN" sz="1600" dirty="0" smtClean="0">
                <a:latin typeface="+mj-lt"/>
              </a:rPr>
              <a:t>78.26GW in the past seven years between 2006</a:t>
            </a:r>
            <a:r>
              <a:rPr lang="zh-CN" altLang="en-US" sz="1600" dirty="0" smtClean="0">
                <a:latin typeface="+mj-lt"/>
                <a:ea typeface="微软雅黑" pitchFamily="34" charset="-122"/>
              </a:rPr>
              <a:t> </a:t>
            </a:r>
            <a:r>
              <a:rPr lang="en-US" altLang="zh-CN" sz="1600" dirty="0" smtClean="0">
                <a:latin typeface="+mj-lt"/>
                <a:ea typeface="微软雅黑" pitchFamily="34" charset="-122"/>
              </a:rPr>
              <a:t>and 20</a:t>
            </a:r>
            <a:r>
              <a:rPr lang="en-US" altLang="zh-CN" sz="1600" dirty="0" smtClean="0">
                <a:latin typeface="+mj-lt"/>
              </a:rPr>
              <a:t>12</a:t>
            </a:r>
            <a:r>
              <a:rPr lang="en-US" altLang="zh-CN" sz="1600" dirty="0" smtClean="0">
                <a:latin typeface="+mj-lt"/>
                <a:ea typeface="微软雅黑" pitchFamily="34" charset="-122"/>
              </a:rPr>
              <a:t>, which is far higher than global average growth.</a:t>
            </a:r>
            <a:endParaRPr lang="zh-CN" altLang="en-US" sz="1600" dirty="0">
              <a:latin typeface="+mj-lt"/>
              <a:ea typeface="微软雅黑" pitchFamily="34" charset="-122"/>
            </a:endParaRPr>
          </a:p>
          <a:p>
            <a:pPr>
              <a:lnSpc>
                <a:spcPct val="145000"/>
              </a:lnSpc>
            </a:pPr>
            <a:r>
              <a:rPr lang="en-US" altLang="zh-CN" sz="1600" dirty="0">
                <a:latin typeface="+mj-lt"/>
                <a:ea typeface="微软雅黑" pitchFamily="34" charset="-122"/>
              </a:rPr>
              <a:t>In 2012, on-grid </a:t>
            </a:r>
            <a:r>
              <a:rPr lang="en-US" altLang="zh-CN" sz="1600" dirty="0" smtClean="0">
                <a:latin typeface="+mj-lt"/>
                <a:ea typeface="微软雅黑" pitchFamily="34" charset="-122"/>
              </a:rPr>
              <a:t>wind energy across </a:t>
            </a:r>
            <a:r>
              <a:rPr lang="en-US" altLang="zh-CN" sz="1600" dirty="0">
                <a:latin typeface="+mj-lt"/>
                <a:ea typeface="微软雅黑" pitchFamily="34" charset="-122"/>
              </a:rPr>
              <a:t>the country amounted to 100.8</a:t>
            </a:r>
            <a:r>
              <a:rPr lang="zh-CN" altLang="en-US" sz="1600" dirty="0">
                <a:latin typeface="+mj-lt"/>
                <a:ea typeface="微软雅黑" pitchFamily="34" charset="-122"/>
              </a:rPr>
              <a:t> </a:t>
            </a:r>
            <a:r>
              <a:rPr lang="en-US" altLang="zh-CN" sz="1600" dirty="0">
                <a:latin typeface="+mj-lt"/>
                <a:ea typeface="微软雅黑" pitchFamily="34" charset="-122"/>
              </a:rPr>
              <a:t>billion kWh</a:t>
            </a:r>
            <a:r>
              <a:rPr lang="zh-CN" altLang="en-US" sz="1600" dirty="0">
                <a:latin typeface="+mj-lt"/>
                <a:ea typeface="微软雅黑" pitchFamily="34" charset="-122"/>
              </a:rPr>
              <a:t>，</a:t>
            </a:r>
            <a:r>
              <a:rPr lang="en-US" altLang="zh-CN" sz="1600" dirty="0">
                <a:latin typeface="+mj-lt"/>
                <a:ea typeface="微软雅黑" pitchFamily="34" charset="-122"/>
              </a:rPr>
              <a:t>accounting for about 2%</a:t>
            </a:r>
            <a:r>
              <a:rPr lang="zh-CN" altLang="en-US" sz="1600" dirty="0">
                <a:latin typeface="+mj-lt"/>
                <a:ea typeface="微软雅黑" pitchFamily="34" charset="-122"/>
              </a:rPr>
              <a:t> </a:t>
            </a:r>
            <a:r>
              <a:rPr lang="en-US" altLang="zh-CN" sz="1600" dirty="0">
                <a:latin typeface="+mj-lt"/>
                <a:ea typeface="微软雅黑" pitchFamily="34" charset="-122"/>
              </a:rPr>
              <a:t>of national power generation</a:t>
            </a:r>
            <a:r>
              <a:rPr lang="en-US" altLang="zh-CN" sz="1600" dirty="0" smtClean="0">
                <a:latin typeface="+mj-lt"/>
                <a:ea typeface="微软雅黑" pitchFamily="34" charset="-122"/>
              </a:rPr>
              <a:t>.</a:t>
            </a:r>
            <a:endParaRPr lang="zh-CN" altLang="en-US" sz="1600" b="1" dirty="0">
              <a:latin typeface="+mj-lt"/>
            </a:endParaRPr>
          </a:p>
        </p:txBody>
      </p:sp>
      <p:pic>
        <p:nvPicPr>
          <p:cNvPr id="9" name="Picture 119" descr="C:\Program Files\Microsoft Resource DVD Artwork\DVD_ART\Artwork_Imagery\Shapes and Graphics\Arrows - arrow\Curved\arrow 1 yellow Curved Arrow Small.png"/>
          <p:cNvPicPr>
            <a:picLocks noChangeAspect="1" noChangeArrowheads="1"/>
          </p:cNvPicPr>
          <p:nvPr/>
        </p:nvPicPr>
        <p:blipFill>
          <a:blip r:embed="rId4" cstate="print"/>
          <a:srcRect/>
          <a:stretch>
            <a:fillRect/>
          </a:stretch>
        </p:blipFill>
        <p:spPr bwMode="auto">
          <a:xfrm rot="8826207" flipV="1">
            <a:off x="2795588" y="3524250"/>
            <a:ext cx="4411662" cy="725488"/>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2292" name="Rectangle 4"/>
          <p:cNvSpPr txBox="1">
            <a:spLocks noChangeArrowheads="1"/>
          </p:cNvSpPr>
          <p:nvPr/>
        </p:nvSpPr>
        <p:spPr bwMode="auto">
          <a:xfrm>
            <a:off x="3268663" y="468313"/>
            <a:ext cx="6464300" cy="547687"/>
          </a:xfrm>
          <a:prstGeom prst="rect">
            <a:avLst/>
          </a:prstGeom>
          <a:noFill/>
          <a:ln w="9525">
            <a:noFill/>
            <a:miter lim="800000"/>
            <a:headEnd/>
            <a:tailEnd/>
          </a:ln>
        </p:spPr>
        <p:txBody>
          <a:bodyPr lIns="100758" tIns="50380" rIns="100758" bIns="50380" anchor="ctr"/>
          <a:lstStyle/>
          <a:p>
            <a:r>
              <a:rPr lang="en-US" altLang="zh-CN" sz="2400" b="1" dirty="0">
                <a:latin typeface="+mj-lt"/>
                <a:ea typeface="微软雅黑" pitchFamily="34" charset="-122"/>
              </a:rPr>
              <a:t>1. </a:t>
            </a:r>
            <a:r>
              <a:rPr lang="en-US" altLang="zh-CN" sz="2400" b="1" dirty="0" smtClean="0">
                <a:ea typeface="微软雅黑" pitchFamily="34" charset="-122"/>
              </a:rPr>
              <a:t>Overview</a:t>
            </a:r>
            <a:r>
              <a:rPr lang="en-US" altLang="zh-CN" sz="2400" b="1" dirty="0" smtClean="0">
                <a:latin typeface="+mj-lt"/>
                <a:ea typeface="微软雅黑" pitchFamily="34" charset="-122"/>
              </a:rPr>
              <a:t> of </a:t>
            </a:r>
            <a:r>
              <a:rPr lang="en-US" altLang="zh-CN" sz="2400" b="1" dirty="0">
                <a:latin typeface="+mj-lt"/>
                <a:ea typeface="微软雅黑" pitchFamily="34" charset="-122"/>
              </a:rPr>
              <a:t>New Energy Power Generation Development</a:t>
            </a:r>
            <a:endParaRPr lang="zh-CN" altLang="en-US" sz="2400" b="1" dirty="0">
              <a:latin typeface="+mj-lt"/>
              <a:ea typeface="微软雅黑" pitchFamily="34" charset="-122"/>
            </a:endParaRPr>
          </a:p>
        </p:txBody>
      </p:sp>
      <p:sp>
        <p:nvSpPr>
          <p:cNvPr id="12293" name="Rectangle 4"/>
          <p:cNvSpPr>
            <a:spLocks noChangeArrowheads="1"/>
          </p:cNvSpPr>
          <p:nvPr/>
        </p:nvSpPr>
        <p:spPr bwMode="auto">
          <a:xfrm>
            <a:off x="0" y="1321853"/>
            <a:ext cx="8243888" cy="380480"/>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en-US" altLang="zh-CN" sz="2000" b="1" dirty="0" smtClean="0">
                <a:latin typeface="+mj-lt"/>
                <a:ea typeface="微软雅黑" pitchFamily="34" charset="-122"/>
              </a:rPr>
              <a:t>Overview of Wind </a:t>
            </a:r>
            <a:r>
              <a:rPr lang="en-US" altLang="zh-CN" sz="2000" b="1" dirty="0">
                <a:latin typeface="+mj-lt"/>
                <a:ea typeface="微软雅黑" pitchFamily="34" charset="-122"/>
              </a:rPr>
              <a:t>Power Development</a:t>
            </a:r>
            <a:endParaRPr lang="zh-CN" altLang="en-US" sz="2000" b="1" dirty="0">
              <a:latin typeface="+mj-lt"/>
              <a:ea typeface="微软雅黑" pitchFamily="34" charset="-122"/>
            </a:endParaRPr>
          </a:p>
        </p:txBody>
      </p:sp>
      <p:sp>
        <p:nvSpPr>
          <p:cNvPr id="12294" name="TextBox 1"/>
          <p:cNvSpPr txBox="1">
            <a:spLocks noChangeArrowheads="1"/>
          </p:cNvSpPr>
          <p:nvPr/>
        </p:nvSpPr>
        <p:spPr bwMode="auto">
          <a:xfrm>
            <a:off x="4402138" y="2622550"/>
            <a:ext cx="1646237" cy="328613"/>
          </a:xfrm>
          <a:prstGeom prst="rect">
            <a:avLst/>
          </a:prstGeom>
          <a:noFill/>
          <a:ln w="9525">
            <a:noFill/>
            <a:miter lim="800000"/>
            <a:headEnd/>
            <a:tailEnd/>
          </a:ln>
        </p:spPr>
        <p:txBody>
          <a:bodyPr wrap="none"/>
          <a:lstStyle/>
          <a:p>
            <a:r>
              <a:rPr lang="zh-CN" altLang="en-US">
                <a:latin typeface="+mj-lt"/>
                <a:ea typeface="黑体" pitchFamily="49" charset="-122"/>
              </a:rPr>
              <a:t>单位：</a:t>
            </a:r>
            <a:r>
              <a:rPr lang="en-US" altLang="zh-CN">
                <a:latin typeface="+mj-lt"/>
                <a:ea typeface="黑体" pitchFamily="49" charset="-122"/>
              </a:rPr>
              <a:t>GW</a:t>
            </a:r>
            <a:endParaRPr lang="zh-CN" altLang="en-US">
              <a:latin typeface="+mj-lt"/>
              <a:ea typeface="黑体" pitchFamily="49" charset="-122"/>
            </a:endParaRPr>
          </a:p>
        </p:txBody>
      </p:sp>
      <p:graphicFrame>
        <p:nvGraphicFramePr>
          <p:cNvPr id="12295" name="图表 1"/>
          <p:cNvGraphicFramePr>
            <a:graphicFrameLocks/>
          </p:cNvGraphicFramePr>
          <p:nvPr/>
        </p:nvGraphicFramePr>
        <p:xfrm>
          <a:off x="3221038" y="1965325"/>
          <a:ext cx="6821487" cy="4581525"/>
        </p:xfrm>
        <a:graphic>
          <a:graphicData uri="http://schemas.openxmlformats.org/presentationml/2006/ole">
            <p:oleObj spid="_x0000_s12390" r:id="rId5" imgW="6822015" imgH="4584589" progId="Excel.Sheet.8">
              <p:embed/>
            </p:oleObj>
          </a:graphicData>
        </a:graphic>
      </p:graphicFrame>
      <p:sp>
        <p:nvSpPr>
          <p:cNvPr id="8" name="矩形 7"/>
          <p:cNvSpPr/>
          <p:nvPr/>
        </p:nvSpPr>
        <p:spPr bwMode="auto">
          <a:xfrm>
            <a:off x="8028644" y="3960651"/>
            <a:ext cx="2015977" cy="68407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1100" b="1" dirty="0" smtClean="0"/>
              <a:t>China newly-increased installed capacity </a:t>
            </a:r>
          </a:p>
          <a:p>
            <a:r>
              <a:rPr lang="en-US" altLang="zh-CN" sz="1100" b="1" dirty="0" smtClean="0"/>
              <a:t>China accumulated installed capacity</a:t>
            </a:r>
            <a:endParaRPr lang="zh-CN" altLang="en-US" sz="1100" b="1" dirty="0" smtClean="0"/>
          </a:p>
        </p:txBody>
      </p:sp>
      <p:sp>
        <p:nvSpPr>
          <p:cNvPr id="11" name="矩形 10"/>
          <p:cNvSpPr/>
          <p:nvPr/>
        </p:nvSpPr>
        <p:spPr bwMode="auto">
          <a:xfrm>
            <a:off x="4356236" y="2664507"/>
            <a:ext cx="1692188" cy="288032"/>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2000" dirty="0" smtClean="0"/>
              <a:t>Unit: GW</a:t>
            </a:r>
            <a:endParaRPr lang="zh-CN" altLang="en-US" sz="2000" dirty="0" smtClean="0"/>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284163" y="1874838"/>
            <a:ext cx="2884487" cy="3126988"/>
          </a:xfrm>
          <a:prstGeom prst="rect">
            <a:avLst/>
          </a:prstGeom>
          <a:noFill/>
          <a:ln w="9525">
            <a:noFill/>
            <a:miter lim="800000"/>
            <a:headEnd/>
            <a:tailEnd/>
          </a:ln>
        </p:spPr>
        <p:txBody>
          <a:bodyPr lIns="91418" tIns="45709" rIns="91418" bIns="45709">
            <a:spAutoFit/>
          </a:bodyPr>
          <a:lstStyle/>
          <a:p>
            <a:pPr>
              <a:lnSpc>
                <a:spcPct val="145000"/>
              </a:lnSpc>
            </a:pPr>
            <a:r>
              <a:rPr lang="en-US" altLang="zh-CN" sz="1600" dirty="0" smtClean="0">
                <a:latin typeface="+mj-lt"/>
              </a:rPr>
              <a:t>In 2012</a:t>
            </a:r>
            <a:r>
              <a:rPr lang="en-US" altLang="zh-CN" sz="1600" dirty="0" smtClean="0">
                <a:latin typeface="+mj-lt"/>
                <a:ea typeface="微软雅黑" pitchFamily="34" charset="-122"/>
              </a:rPr>
              <a:t>, global newly-increased PV installed capacity hit a</a:t>
            </a:r>
            <a:r>
              <a:rPr lang="en-US" altLang="zh-CN" sz="2000" dirty="0" smtClean="0">
                <a:solidFill>
                  <a:srgbClr val="FF0000"/>
                </a:solidFill>
                <a:latin typeface="+mj-lt"/>
                <a:ea typeface="微软雅黑" pitchFamily="34" charset="-122"/>
              </a:rPr>
              <a:t> new historical high</a:t>
            </a:r>
            <a:r>
              <a:rPr lang="en-US" altLang="zh-CN" sz="1600" dirty="0" smtClean="0">
                <a:latin typeface="+mj-lt"/>
                <a:ea typeface="微软雅黑" pitchFamily="34" charset="-122"/>
              </a:rPr>
              <a:t> once again</a:t>
            </a:r>
            <a:r>
              <a:rPr lang="zh-CN" altLang="en-US" sz="1600" dirty="0" smtClean="0">
                <a:latin typeface="+mj-lt"/>
                <a:ea typeface="微软雅黑" pitchFamily="34" charset="-122"/>
              </a:rPr>
              <a:t>，</a:t>
            </a:r>
            <a:r>
              <a:rPr lang="en-US" altLang="zh-CN" sz="1600" dirty="0" smtClean="0">
                <a:latin typeface="+mj-lt"/>
                <a:ea typeface="微软雅黑" pitchFamily="34" charset="-122"/>
              </a:rPr>
              <a:t>up to </a:t>
            </a:r>
            <a:r>
              <a:rPr lang="en-US" altLang="zh-CN" sz="1600" dirty="0" smtClean="0">
                <a:latin typeface="+mj-lt"/>
              </a:rPr>
              <a:t>34GW. Since then, accumulated global </a:t>
            </a:r>
            <a:r>
              <a:rPr lang="en-US" altLang="zh-CN" sz="1600" dirty="0" smtClean="0">
                <a:latin typeface="+mj-lt"/>
                <a:ea typeface="微软雅黑" pitchFamily="34" charset="-122"/>
              </a:rPr>
              <a:t>PV </a:t>
            </a:r>
            <a:r>
              <a:rPr lang="en-US" altLang="zh-CN" sz="1600" dirty="0">
                <a:latin typeface="+mj-lt"/>
                <a:ea typeface="微软雅黑" pitchFamily="34" charset="-122"/>
              </a:rPr>
              <a:t>installed capacity </a:t>
            </a:r>
            <a:r>
              <a:rPr lang="en-US" altLang="zh-CN" sz="1600" dirty="0" smtClean="0">
                <a:latin typeface="+mj-lt"/>
                <a:ea typeface="微软雅黑" pitchFamily="34" charset="-122"/>
              </a:rPr>
              <a:t>totaled </a:t>
            </a:r>
            <a:r>
              <a:rPr lang="en-US" altLang="zh-CN" sz="1600" dirty="0">
                <a:latin typeface="+mj-lt"/>
                <a:ea typeface="微软雅黑" pitchFamily="34" charset="-122"/>
              </a:rPr>
              <a:t>102GW </a:t>
            </a:r>
            <a:r>
              <a:rPr lang="en-US" altLang="zh-CN" sz="1600" dirty="0" smtClean="0">
                <a:latin typeface="+mj-lt"/>
                <a:ea typeface="微软雅黑" pitchFamily="34" charset="-122"/>
              </a:rPr>
              <a:t>by the end of 2012.</a:t>
            </a:r>
            <a:endParaRPr lang="zh-CN" altLang="en-US" sz="1600" dirty="0">
              <a:latin typeface="+mj-lt"/>
              <a:ea typeface="微软雅黑" pitchFamily="34" charset="-122"/>
            </a:endParaRPr>
          </a:p>
        </p:txBody>
      </p:sp>
      <p:sp>
        <p:nvSpPr>
          <p:cNvPr id="13315" name="Rectangle 4"/>
          <p:cNvSpPr txBox="1">
            <a:spLocks noChangeArrowheads="1"/>
          </p:cNvSpPr>
          <p:nvPr/>
        </p:nvSpPr>
        <p:spPr bwMode="auto">
          <a:xfrm>
            <a:off x="2952080" y="468312"/>
            <a:ext cx="6464300" cy="547687"/>
          </a:xfrm>
          <a:prstGeom prst="rect">
            <a:avLst/>
          </a:prstGeom>
          <a:noFill/>
          <a:ln w="9525">
            <a:noFill/>
            <a:miter lim="800000"/>
            <a:headEnd/>
            <a:tailEnd/>
          </a:ln>
        </p:spPr>
        <p:txBody>
          <a:bodyPr lIns="100758" tIns="50380" rIns="100758" bIns="50380" anchor="ctr"/>
          <a:lstStyle/>
          <a:p>
            <a:r>
              <a:rPr lang="en-US" altLang="zh-CN" sz="2400" b="1" dirty="0">
                <a:latin typeface="+mj-lt"/>
                <a:ea typeface="微软雅黑" pitchFamily="34" charset="-122"/>
              </a:rPr>
              <a:t>1. </a:t>
            </a:r>
            <a:r>
              <a:rPr lang="en-US" altLang="zh-CN" sz="2400" b="1" dirty="0" smtClean="0">
                <a:latin typeface="+mj-lt"/>
                <a:ea typeface="微软雅黑" pitchFamily="34" charset="-122"/>
              </a:rPr>
              <a:t>Overview of </a:t>
            </a:r>
            <a:r>
              <a:rPr lang="en-US" altLang="zh-CN" sz="2400" b="1" dirty="0">
                <a:latin typeface="+mj-lt"/>
                <a:ea typeface="微软雅黑" pitchFamily="34" charset="-122"/>
              </a:rPr>
              <a:t>New Energy Power Generation Development</a:t>
            </a:r>
            <a:endParaRPr lang="zh-CN" altLang="en-US" sz="2400" b="1" dirty="0">
              <a:latin typeface="+mj-lt"/>
              <a:ea typeface="微软雅黑" pitchFamily="34" charset="-122"/>
            </a:endParaRPr>
          </a:p>
        </p:txBody>
      </p:sp>
      <p:sp>
        <p:nvSpPr>
          <p:cNvPr id="13316" name="Rectangle 4"/>
          <p:cNvSpPr>
            <a:spLocks noChangeArrowheads="1"/>
          </p:cNvSpPr>
          <p:nvPr/>
        </p:nvSpPr>
        <p:spPr bwMode="auto">
          <a:xfrm>
            <a:off x="36513" y="1321854"/>
            <a:ext cx="8243887" cy="380480"/>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en-US" altLang="zh-CN" sz="2000" b="1" dirty="0" smtClean="0">
                <a:latin typeface="+mj-lt"/>
                <a:ea typeface="微软雅黑" pitchFamily="34" charset="-122"/>
              </a:rPr>
              <a:t>Overview of PV </a:t>
            </a:r>
            <a:r>
              <a:rPr lang="en-US" altLang="zh-CN" sz="2000" b="1" dirty="0">
                <a:latin typeface="+mj-lt"/>
                <a:ea typeface="微软雅黑" pitchFamily="34" charset="-122"/>
              </a:rPr>
              <a:t>Power Development</a:t>
            </a:r>
            <a:endParaRPr lang="zh-CN" altLang="en-US" sz="2000" b="1" dirty="0">
              <a:latin typeface="+mj-lt"/>
              <a:ea typeface="微软雅黑" pitchFamily="34" charset="-122"/>
            </a:endParaRPr>
          </a:p>
        </p:txBody>
      </p:sp>
      <p:sp>
        <p:nvSpPr>
          <p:cNvPr id="13317" name="TextBox 1"/>
          <p:cNvSpPr txBox="1">
            <a:spLocks noChangeArrowheads="1"/>
          </p:cNvSpPr>
          <p:nvPr/>
        </p:nvSpPr>
        <p:spPr bwMode="auto">
          <a:xfrm>
            <a:off x="3911600" y="1990725"/>
            <a:ext cx="1646238" cy="328613"/>
          </a:xfrm>
          <a:prstGeom prst="rect">
            <a:avLst/>
          </a:prstGeom>
          <a:noFill/>
          <a:ln w="9525">
            <a:noFill/>
            <a:miter lim="800000"/>
            <a:headEnd/>
            <a:tailEnd/>
          </a:ln>
        </p:spPr>
        <p:txBody>
          <a:bodyPr wrap="none"/>
          <a:lstStyle/>
          <a:p>
            <a:r>
              <a:rPr lang="zh-CN" altLang="en-US">
                <a:ea typeface="黑体" pitchFamily="49" charset="-122"/>
              </a:rPr>
              <a:t>单位：</a:t>
            </a:r>
            <a:r>
              <a:rPr lang="en-US" altLang="zh-CN">
                <a:ea typeface="黑体" pitchFamily="49" charset="-122"/>
              </a:rPr>
              <a:t>GW</a:t>
            </a:r>
            <a:endParaRPr lang="zh-CN" altLang="en-US">
              <a:ea typeface="黑体" pitchFamily="49" charset="-122"/>
            </a:endParaRPr>
          </a:p>
        </p:txBody>
      </p:sp>
      <p:graphicFrame>
        <p:nvGraphicFramePr>
          <p:cNvPr id="13318" name="图表 1"/>
          <p:cNvGraphicFramePr>
            <a:graphicFrameLocks/>
          </p:cNvGraphicFramePr>
          <p:nvPr/>
        </p:nvGraphicFramePr>
        <p:xfrm>
          <a:off x="3189288" y="1893888"/>
          <a:ext cx="6821487" cy="4581525"/>
        </p:xfrm>
        <a:graphic>
          <a:graphicData uri="http://schemas.openxmlformats.org/presentationml/2006/ole">
            <p:oleObj spid="_x0000_s13414" r:id="rId4" imgW="6822015" imgH="4578493" progId="Excel.Sheet.8">
              <p:embed/>
            </p:oleObj>
          </a:graphicData>
        </a:graphic>
      </p:graphicFrame>
      <p:sp>
        <p:nvSpPr>
          <p:cNvPr id="7" name="矩形 6"/>
          <p:cNvSpPr/>
          <p:nvPr/>
        </p:nvSpPr>
        <p:spPr bwMode="auto">
          <a:xfrm>
            <a:off x="8028644" y="3708623"/>
            <a:ext cx="2015977" cy="936104"/>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1100" b="1" dirty="0" smtClean="0"/>
              <a:t>Global newly-increased installed capacity</a:t>
            </a:r>
          </a:p>
          <a:p>
            <a:r>
              <a:rPr lang="en-US" altLang="zh-CN" sz="1100" b="1" dirty="0" smtClean="0"/>
              <a:t>Global accumulated installed capacity  </a:t>
            </a:r>
          </a:p>
          <a:p>
            <a:r>
              <a:rPr lang="en-US" altLang="zh-CN" sz="1100" b="1" dirty="0" smtClean="0"/>
              <a:t>Annual growth rate</a:t>
            </a:r>
          </a:p>
        </p:txBody>
      </p:sp>
      <p:sp>
        <p:nvSpPr>
          <p:cNvPr id="9" name="矩形 8"/>
          <p:cNvSpPr/>
          <p:nvPr/>
        </p:nvSpPr>
        <p:spPr bwMode="auto">
          <a:xfrm>
            <a:off x="3960192" y="1980431"/>
            <a:ext cx="1152128" cy="324036"/>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2000" dirty="0" smtClean="0"/>
              <a:t>Unit: GW</a:t>
            </a:r>
            <a:endParaRPr lang="zh-CN" altLang="en-US" sz="2000" dirty="0" smtClean="0"/>
          </a:p>
        </p:txBody>
      </p:sp>
    </p:spTree>
  </p:cSld>
  <p:clrMapOvr>
    <a:masterClrMapping/>
  </p:clrMapOvr>
  <p:transition advTm="1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
          <p:cNvSpPr>
            <a:spLocks noChangeArrowheads="1"/>
          </p:cNvSpPr>
          <p:nvPr/>
        </p:nvSpPr>
        <p:spPr bwMode="auto">
          <a:xfrm>
            <a:off x="90488" y="2124447"/>
            <a:ext cx="3178175" cy="4242678"/>
          </a:xfrm>
          <a:prstGeom prst="rect">
            <a:avLst/>
          </a:prstGeom>
          <a:noFill/>
          <a:ln w="9525">
            <a:noFill/>
            <a:miter lim="800000"/>
            <a:headEnd/>
            <a:tailEnd/>
          </a:ln>
        </p:spPr>
        <p:txBody>
          <a:bodyPr lIns="91418" tIns="45709" rIns="91418" bIns="45709">
            <a:spAutoFit/>
          </a:bodyPr>
          <a:lstStyle/>
          <a:p>
            <a:pPr algn="just">
              <a:lnSpc>
                <a:spcPct val="145000"/>
              </a:lnSpc>
            </a:pPr>
            <a:r>
              <a:rPr lang="en-US" altLang="zh-CN" sz="1400" dirty="0" smtClean="0">
                <a:latin typeface="+mj-lt"/>
              </a:rPr>
              <a:t>The year 2011</a:t>
            </a:r>
            <a:r>
              <a:rPr lang="zh-CN" altLang="en-US" sz="1400" dirty="0">
                <a:latin typeface="+mj-lt"/>
                <a:ea typeface="微软雅黑" pitchFamily="34" charset="-122"/>
              </a:rPr>
              <a:t> </a:t>
            </a:r>
            <a:r>
              <a:rPr lang="en-US" altLang="zh-CN" sz="1400" dirty="0" smtClean="0">
                <a:latin typeface="+mj-lt"/>
                <a:ea typeface="微软雅黑" pitchFamily="34" charset="-122"/>
              </a:rPr>
              <a:t>can be said as </a:t>
            </a:r>
            <a:r>
              <a:rPr lang="en-US" altLang="zh-CN" sz="1600" dirty="0" smtClean="0">
                <a:solidFill>
                  <a:srgbClr val="FF0000"/>
                </a:solidFill>
                <a:latin typeface="+mj-lt"/>
                <a:ea typeface="微软雅黑" pitchFamily="34" charset="-122"/>
              </a:rPr>
              <a:t>the first year for </a:t>
            </a:r>
            <a:r>
              <a:rPr lang="zh-CN" altLang="en-US" sz="1600" dirty="0" smtClean="0">
                <a:solidFill>
                  <a:srgbClr val="FF0000"/>
                </a:solidFill>
                <a:latin typeface="+mj-lt"/>
                <a:ea typeface="微软雅黑" pitchFamily="34" charset="-122"/>
              </a:rPr>
              <a:t> </a:t>
            </a:r>
            <a:r>
              <a:rPr lang="en-US" altLang="zh-CN" sz="1600" dirty="0" smtClean="0">
                <a:solidFill>
                  <a:srgbClr val="FF0000"/>
                </a:solidFill>
                <a:latin typeface="+mj-lt"/>
                <a:ea typeface="微软雅黑" pitchFamily="34" charset="-122"/>
              </a:rPr>
              <a:t>PV application</a:t>
            </a:r>
            <a:r>
              <a:rPr lang="en-US" altLang="zh-CN" sz="1400" dirty="0" smtClean="0">
                <a:latin typeface="+mj-lt"/>
                <a:ea typeface="微软雅黑" pitchFamily="34" charset="-122"/>
              </a:rPr>
              <a:t> in China. Encouraged by a great deal of policy, accumulated  projects that are under construction or to be commenced  have exceeded  9GW by the end of 2011; the formally completed projects prior to December 30, 2011 have come up to 2.7GW. PV market has been officially launched in China. By the end of 2012, China’s accumulated installed capacity has reached 8.16GW.</a:t>
            </a:r>
            <a:endParaRPr lang="zh-CN" altLang="en-US" sz="1400" dirty="0">
              <a:latin typeface="+mj-lt"/>
              <a:ea typeface="微软雅黑" pitchFamily="34" charset="-122"/>
            </a:endParaRPr>
          </a:p>
        </p:txBody>
      </p:sp>
      <p:sp>
        <p:nvSpPr>
          <p:cNvPr id="14339" name="Rectangle 4"/>
          <p:cNvSpPr txBox="1">
            <a:spLocks noChangeArrowheads="1"/>
          </p:cNvSpPr>
          <p:nvPr/>
        </p:nvSpPr>
        <p:spPr bwMode="auto">
          <a:xfrm>
            <a:off x="2916076" y="468312"/>
            <a:ext cx="6464300" cy="547687"/>
          </a:xfrm>
          <a:prstGeom prst="rect">
            <a:avLst/>
          </a:prstGeom>
          <a:noFill/>
          <a:ln w="9525">
            <a:noFill/>
            <a:miter lim="800000"/>
            <a:headEnd/>
            <a:tailEnd/>
          </a:ln>
        </p:spPr>
        <p:txBody>
          <a:bodyPr lIns="100758" tIns="50380" rIns="100758" bIns="50380" anchor="ctr"/>
          <a:lstStyle/>
          <a:p>
            <a:r>
              <a:rPr lang="en-US" altLang="zh-CN" sz="2400" b="1" dirty="0">
                <a:latin typeface="+mj-lt"/>
                <a:ea typeface="微软雅黑" pitchFamily="34" charset="-122"/>
              </a:rPr>
              <a:t>1. </a:t>
            </a:r>
            <a:r>
              <a:rPr lang="en-US" altLang="zh-CN" sz="2400" b="1" dirty="0" smtClean="0">
                <a:latin typeface="+mj-lt"/>
                <a:ea typeface="微软雅黑" pitchFamily="34" charset="-122"/>
              </a:rPr>
              <a:t>Overview of </a:t>
            </a:r>
            <a:r>
              <a:rPr lang="en-US" altLang="zh-CN" sz="2400" b="1" dirty="0">
                <a:latin typeface="+mj-lt"/>
                <a:ea typeface="微软雅黑" pitchFamily="34" charset="-122"/>
              </a:rPr>
              <a:t>New Energy Power Generation Development</a:t>
            </a:r>
            <a:endParaRPr lang="zh-CN" altLang="en-US" sz="2400" b="1" dirty="0">
              <a:latin typeface="+mj-lt"/>
              <a:ea typeface="微软雅黑" pitchFamily="34" charset="-122"/>
            </a:endParaRPr>
          </a:p>
        </p:txBody>
      </p:sp>
      <p:sp>
        <p:nvSpPr>
          <p:cNvPr id="14340" name="Rectangle 4"/>
          <p:cNvSpPr>
            <a:spLocks noChangeArrowheads="1"/>
          </p:cNvSpPr>
          <p:nvPr/>
        </p:nvSpPr>
        <p:spPr bwMode="auto">
          <a:xfrm>
            <a:off x="0" y="1285341"/>
            <a:ext cx="8243888" cy="380480"/>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4988" indent="-534988">
              <a:spcBef>
                <a:spcPct val="20000"/>
              </a:spcBef>
              <a:buClr>
                <a:srgbClr val="0000A0"/>
              </a:buClr>
              <a:buFont typeface="Wingdings" pitchFamily="2" charset="2"/>
              <a:buChar char="u"/>
            </a:pPr>
            <a:r>
              <a:rPr lang="en-US" altLang="zh-CN" sz="2000" b="1" dirty="0" smtClean="0">
                <a:latin typeface="+mj-lt"/>
                <a:ea typeface="微软雅黑" pitchFamily="34" charset="-122"/>
              </a:rPr>
              <a:t>Overview of </a:t>
            </a:r>
            <a:r>
              <a:rPr lang="en-US" altLang="zh-CN" sz="2000" b="1" dirty="0">
                <a:latin typeface="+mj-lt"/>
                <a:ea typeface="微软雅黑" pitchFamily="34" charset="-122"/>
              </a:rPr>
              <a:t>PV Power Development</a:t>
            </a:r>
            <a:endParaRPr lang="zh-CN" altLang="en-US" sz="2000" b="1" dirty="0">
              <a:latin typeface="+mj-lt"/>
              <a:ea typeface="微软雅黑" pitchFamily="34" charset="-122"/>
            </a:endParaRPr>
          </a:p>
        </p:txBody>
      </p:sp>
      <p:sp>
        <p:nvSpPr>
          <p:cNvPr id="14341" name="TextBox 1"/>
          <p:cNvSpPr txBox="1">
            <a:spLocks noChangeArrowheads="1"/>
          </p:cNvSpPr>
          <p:nvPr/>
        </p:nvSpPr>
        <p:spPr bwMode="auto">
          <a:xfrm>
            <a:off x="4313238" y="2370138"/>
            <a:ext cx="1646237" cy="328612"/>
          </a:xfrm>
          <a:prstGeom prst="rect">
            <a:avLst/>
          </a:prstGeom>
          <a:noFill/>
          <a:ln w="9525">
            <a:noFill/>
            <a:miter lim="800000"/>
            <a:headEnd/>
            <a:tailEnd/>
          </a:ln>
        </p:spPr>
        <p:txBody>
          <a:bodyPr wrap="none"/>
          <a:lstStyle/>
          <a:p>
            <a:r>
              <a:rPr lang="zh-CN" altLang="en-US">
                <a:ea typeface="黑体" pitchFamily="49" charset="-122"/>
              </a:rPr>
              <a:t>单位：</a:t>
            </a:r>
            <a:r>
              <a:rPr lang="en-US" altLang="zh-CN">
                <a:ea typeface="黑体" pitchFamily="49" charset="-122"/>
              </a:rPr>
              <a:t>MW</a:t>
            </a:r>
            <a:endParaRPr lang="zh-CN" altLang="en-US">
              <a:ea typeface="黑体" pitchFamily="49" charset="-122"/>
            </a:endParaRPr>
          </a:p>
        </p:txBody>
      </p:sp>
      <p:graphicFrame>
        <p:nvGraphicFramePr>
          <p:cNvPr id="14342" name="图表 1"/>
          <p:cNvGraphicFramePr>
            <a:graphicFrameLocks/>
          </p:cNvGraphicFramePr>
          <p:nvPr/>
        </p:nvGraphicFramePr>
        <p:xfrm>
          <a:off x="3217863" y="1887538"/>
          <a:ext cx="6821487" cy="4581525"/>
        </p:xfrm>
        <a:graphic>
          <a:graphicData uri="http://schemas.openxmlformats.org/presentationml/2006/ole">
            <p:oleObj spid="_x0000_s14439" r:id="rId4" imgW="6822015" imgH="4578493" progId="Excel.Sheet.8">
              <p:embed/>
            </p:oleObj>
          </a:graphicData>
        </a:graphic>
      </p:graphicFrame>
      <p:sp>
        <p:nvSpPr>
          <p:cNvPr id="7" name="矩形 6"/>
          <p:cNvSpPr/>
          <p:nvPr/>
        </p:nvSpPr>
        <p:spPr bwMode="auto">
          <a:xfrm>
            <a:off x="8028891" y="3816635"/>
            <a:ext cx="2015977" cy="68407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1100" b="1" dirty="0" smtClean="0"/>
              <a:t>China newly-increased installed capacity </a:t>
            </a:r>
          </a:p>
          <a:p>
            <a:r>
              <a:rPr lang="en-US" altLang="zh-CN" sz="1100" b="1" dirty="0" smtClean="0"/>
              <a:t>China accumulated installed capacity</a:t>
            </a:r>
            <a:endParaRPr lang="zh-CN" altLang="en-US" sz="1100" b="1" dirty="0" smtClean="0"/>
          </a:p>
        </p:txBody>
      </p:sp>
      <p:sp>
        <p:nvSpPr>
          <p:cNvPr id="9" name="矩形 8"/>
          <p:cNvSpPr/>
          <p:nvPr/>
        </p:nvSpPr>
        <p:spPr bwMode="auto">
          <a:xfrm>
            <a:off x="4356236" y="2412479"/>
            <a:ext cx="1692188" cy="288032"/>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2000" dirty="0" smtClean="0"/>
              <a:t>Unit: MW</a:t>
            </a:r>
            <a:endParaRPr lang="zh-CN" altLang="en-US" sz="2000" dirty="0" smtClean="0"/>
          </a:p>
        </p:txBody>
      </p:sp>
    </p:spTree>
  </p:cSld>
  <p:clrMapOvr>
    <a:masterClrMapping/>
  </p:clrMapOvr>
  <p:transition advTm="1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idx="4294967295"/>
          </p:nvPr>
        </p:nvSpPr>
        <p:spPr>
          <a:xfrm>
            <a:off x="2116138" y="106363"/>
            <a:ext cx="6048375" cy="1065212"/>
          </a:xfrm>
        </p:spPr>
        <p:txBody>
          <a:bodyPr/>
          <a:lstStyle/>
          <a:p>
            <a:pPr algn="ctr"/>
            <a:r>
              <a:rPr lang="en-US" altLang="zh-CN" sz="4400" dirty="0" smtClean="0">
                <a:solidFill>
                  <a:schemeClr val="tx1"/>
                </a:solidFill>
                <a:ea typeface="华文新魏" pitchFamily="2" charset="-122"/>
              </a:rPr>
              <a:t>Contents</a:t>
            </a:r>
            <a:endParaRPr lang="zh-CN" altLang="en-US" sz="4400" dirty="0" smtClean="0">
              <a:solidFill>
                <a:schemeClr val="tx1"/>
              </a:solidFill>
              <a:ea typeface="华文新魏" pitchFamily="2" charset="-122"/>
            </a:endParaRP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44269" y="5223363"/>
            <a:ext cx="7668551"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44269" y="4083845"/>
            <a:ext cx="7668551"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1942518" y="2951328"/>
            <a:ext cx="7668551" cy="498834"/>
          </a:xfrm>
          <a:prstGeom prst="rect">
            <a:avLst/>
          </a:prstGeom>
          <a:noFill/>
          <a:ln w="9525">
            <a:noFill/>
            <a:miter lim="800000"/>
            <a:headEnd/>
            <a:tailEnd/>
          </a:ln>
        </p:spPr>
      </p:pic>
      <p:sp>
        <p:nvSpPr>
          <p:cNvPr id="7174" name="Rectangle 2"/>
          <p:cNvSpPr>
            <a:spLocks noChangeArrowheads="1"/>
          </p:cNvSpPr>
          <p:nvPr/>
        </p:nvSpPr>
        <p:spPr bwMode="auto">
          <a:xfrm>
            <a:off x="1098384" y="1769325"/>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30268" y="1769326"/>
            <a:ext cx="7668551" cy="505834"/>
          </a:xfrm>
          <a:prstGeom prst="rect">
            <a:avLst/>
          </a:prstGeom>
          <a:noFill/>
          <a:ln w="9525">
            <a:noFill/>
            <a:miter lim="800000"/>
            <a:headEnd/>
            <a:tailEnd/>
          </a:ln>
        </p:spPr>
      </p:pic>
      <p:sp>
        <p:nvSpPr>
          <p:cNvPr id="15370" name="矩形 8"/>
          <p:cNvSpPr>
            <a:spLocks noChangeArrowheads="1"/>
          </p:cNvSpPr>
          <p:nvPr/>
        </p:nvSpPr>
        <p:spPr bwMode="auto">
          <a:xfrm>
            <a:off x="1943968" y="1792968"/>
            <a:ext cx="7564437" cy="476250"/>
          </a:xfrm>
          <a:prstGeom prst="rect">
            <a:avLst/>
          </a:prstGeom>
          <a:noFill/>
          <a:ln w="9525">
            <a:noFill/>
            <a:miter lim="800000"/>
            <a:headEnd/>
            <a:tailEnd/>
          </a:ln>
        </p:spPr>
        <p:txBody>
          <a:bodyPr lIns="100790" tIns="50396" rIns="100790" bIns="50396" anchor="ctr"/>
          <a:lstStyle/>
          <a:p>
            <a:r>
              <a:rPr lang="en-US" altLang="zh-CN" sz="1600" b="1" dirty="0">
                <a:latin typeface="+mj-lt"/>
              </a:rPr>
              <a:t>Introduction to New Energy Power Generation Development</a:t>
            </a:r>
            <a:endParaRPr lang="zh-CN" altLang="en-US" sz="1600" b="1" dirty="0">
              <a:solidFill>
                <a:srgbClr val="000000"/>
              </a:solidFill>
              <a:latin typeface="+mj-lt"/>
              <a:ea typeface="微软雅黑" pitchFamily="34" charset="-122"/>
            </a:endParaRPr>
          </a:p>
        </p:txBody>
      </p:sp>
      <p:sp>
        <p:nvSpPr>
          <p:cNvPr id="15371" name="矩形 8"/>
          <p:cNvSpPr>
            <a:spLocks noChangeArrowheads="1"/>
          </p:cNvSpPr>
          <p:nvPr/>
        </p:nvSpPr>
        <p:spPr bwMode="auto">
          <a:xfrm>
            <a:off x="2003996" y="2989263"/>
            <a:ext cx="7788844" cy="473075"/>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smtClean="0">
                <a:solidFill>
                  <a:srgbClr val="FF0000"/>
                </a:solidFill>
                <a:latin typeface="+mj-lt"/>
              </a:rPr>
              <a:t>Challenges to Grid Operation by New Energy Integration </a:t>
            </a:r>
            <a:endParaRPr lang="zh-CN" altLang="en-US" sz="1600" b="1" dirty="0">
              <a:solidFill>
                <a:srgbClr val="FF0000"/>
              </a:solidFill>
              <a:latin typeface="+mj-lt"/>
              <a:ea typeface="微软雅黑" pitchFamily="34" charset="-122"/>
            </a:endParaRPr>
          </a:p>
        </p:txBody>
      </p:sp>
      <p:sp>
        <p:nvSpPr>
          <p:cNvPr id="15372" name="矩形 8"/>
          <p:cNvSpPr>
            <a:spLocks noChangeArrowheads="1"/>
          </p:cNvSpPr>
          <p:nvPr/>
        </p:nvSpPr>
        <p:spPr bwMode="auto">
          <a:xfrm>
            <a:off x="2015554" y="4079875"/>
            <a:ext cx="7561262" cy="476250"/>
          </a:xfrm>
          <a:prstGeom prst="rect">
            <a:avLst/>
          </a:prstGeom>
          <a:noFill/>
          <a:ln w="9525">
            <a:noFill/>
            <a:miter lim="800000"/>
            <a:headEnd/>
            <a:tailEnd/>
          </a:ln>
        </p:spPr>
        <p:txBody>
          <a:bodyPr lIns="100790" tIns="50396" rIns="100790" bIns="50396" anchor="ctr"/>
          <a:lstStyle/>
          <a:p>
            <a:r>
              <a:rPr lang="en-US" altLang="zh-CN" sz="1600" b="1" dirty="0" smtClean="0">
                <a:latin typeface="+mj-lt"/>
              </a:rPr>
              <a:t>Adaptive Requirement of the Grid  to New Energy Integration  </a:t>
            </a:r>
            <a:endParaRPr lang="zh-CN" altLang="zh-CN" sz="1600" dirty="0">
              <a:latin typeface="+mj-lt"/>
            </a:endParaRPr>
          </a:p>
        </p:txBody>
      </p:sp>
      <p:sp>
        <p:nvSpPr>
          <p:cNvPr id="15373" name="矩形 8"/>
          <p:cNvSpPr>
            <a:spLocks noChangeArrowheads="1"/>
          </p:cNvSpPr>
          <p:nvPr/>
        </p:nvSpPr>
        <p:spPr bwMode="auto">
          <a:xfrm>
            <a:off x="2051980" y="5141676"/>
            <a:ext cx="7848872" cy="619175"/>
          </a:xfrm>
          <a:prstGeom prst="rect">
            <a:avLst/>
          </a:prstGeom>
          <a:noFill/>
          <a:ln w="9525">
            <a:noFill/>
            <a:miter lim="800000"/>
            <a:headEnd/>
            <a:tailEnd/>
          </a:ln>
        </p:spPr>
        <p:txBody>
          <a:bodyPr lIns="100790" tIns="50396" rIns="100790" bIns="50396" anchor="ctr"/>
          <a:lstStyle/>
          <a:p>
            <a:pPr>
              <a:spcBef>
                <a:spcPct val="30000"/>
              </a:spcBef>
              <a:spcAft>
                <a:spcPct val="30000"/>
              </a:spcAft>
            </a:pPr>
            <a:r>
              <a:rPr lang="en-US" altLang="zh-CN" sz="1600" b="1" dirty="0" smtClean="0">
                <a:latin typeface="+mj-lt"/>
              </a:rPr>
              <a:t>Key Operation &amp; Control Technologies for  New Energy Grid Integration</a:t>
            </a:r>
            <a:endParaRPr lang="zh-CN" altLang="en-US" sz="1600" b="1" dirty="0">
              <a:solidFill>
                <a:srgbClr val="000000"/>
              </a:solidFill>
              <a:latin typeface="+mj-lt"/>
              <a:ea typeface="微软雅黑" pitchFamily="34" charset="-122"/>
              <a:sym typeface="Arial" charset="0"/>
            </a:endParaRPr>
          </a:p>
        </p:txBody>
      </p:sp>
      <p:sp>
        <p:nvSpPr>
          <p:cNvPr id="7181" name="Rectangle 2"/>
          <p:cNvSpPr>
            <a:spLocks noChangeArrowheads="1"/>
          </p:cNvSpPr>
          <p:nvPr/>
        </p:nvSpPr>
        <p:spPr bwMode="auto">
          <a:xfrm>
            <a:off x="1107134" y="2961320"/>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2</a:t>
            </a:r>
          </a:p>
        </p:txBody>
      </p:sp>
      <p:sp>
        <p:nvSpPr>
          <p:cNvPr id="7182" name="Rectangle 2"/>
          <p:cNvSpPr>
            <a:spLocks noChangeArrowheads="1"/>
          </p:cNvSpPr>
          <p:nvPr/>
        </p:nvSpPr>
        <p:spPr bwMode="auto">
          <a:xfrm>
            <a:off x="1108884" y="4088076"/>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3</a:t>
            </a:r>
          </a:p>
        </p:txBody>
      </p:sp>
      <p:sp>
        <p:nvSpPr>
          <p:cNvPr id="7183" name="Rectangle 2"/>
          <p:cNvSpPr>
            <a:spLocks noChangeArrowheads="1"/>
          </p:cNvSpPr>
          <p:nvPr/>
        </p:nvSpPr>
        <p:spPr bwMode="auto">
          <a:xfrm>
            <a:off x="1108884" y="5214832"/>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4</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14313" y="2989263"/>
            <a:ext cx="1412875" cy="368300"/>
          </a:xfrm>
          <a:prstGeom prst="rect">
            <a:avLst/>
          </a:prstGeom>
          <a:noFill/>
          <a:ln w="9525">
            <a:noFill/>
            <a:miter lim="800000"/>
            <a:headEnd/>
            <a:tailEnd/>
          </a:ln>
        </p:spPr>
      </p:pic>
      <p:pic>
        <p:nvPicPr>
          <p:cNvPr id="19"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1951261" y="6119112"/>
            <a:ext cx="7668551" cy="505835"/>
          </a:xfrm>
          <a:prstGeom prst="rect">
            <a:avLst/>
          </a:prstGeom>
          <a:noFill/>
          <a:ln w="9525">
            <a:noFill/>
            <a:miter lim="800000"/>
            <a:headEnd/>
            <a:tailEnd/>
          </a:ln>
        </p:spPr>
      </p:pic>
      <p:sp>
        <p:nvSpPr>
          <p:cNvPr id="15385" name="矩形 8"/>
          <p:cNvSpPr>
            <a:spLocks noChangeArrowheads="1"/>
          </p:cNvSpPr>
          <p:nvPr/>
        </p:nvSpPr>
        <p:spPr bwMode="auto">
          <a:xfrm>
            <a:off x="1951038" y="6116638"/>
            <a:ext cx="7635875" cy="474662"/>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a:solidFill>
                  <a:srgbClr val="000000"/>
                </a:solidFill>
                <a:latin typeface="+mj-lt"/>
                <a:ea typeface="微软雅黑" pitchFamily="34" charset="-122"/>
                <a:sym typeface="Arial" charset="0"/>
              </a:rPr>
              <a:t>Summary and Outlook</a:t>
            </a:r>
            <a:endParaRPr lang="zh-CN" altLang="en-US" sz="1600" b="1" dirty="0">
              <a:solidFill>
                <a:srgbClr val="000000"/>
              </a:solidFill>
              <a:latin typeface="+mj-lt"/>
              <a:ea typeface="微软雅黑" pitchFamily="34" charset="-122"/>
              <a:sym typeface="Arial" charset="0"/>
            </a:endParaRPr>
          </a:p>
        </p:txBody>
      </p:sp>
      <p:sp>
        <p:nvSpPr>
          <p:cNvPr id="21" name="Rectangle 2"/>
          <p:cNvSpPr>
            <a:spLocks noChangeArrowheads="1"/>
          </p:cNvSpPr>
          <p:nvPr/>
        </p:nvSpPr>
        <p:spPr bwMode="auto">
          <a:xfrm>
            <a:off x="1115876" y="6110581"/>
            <a:ext cx="911038"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1735138" y="182563"/>
            <a:ext cx="8345487" cy="1041400"/>
          </a:xfrm>
        </p:spPr>
        <p:txBody>
          <a:bodyPr/>
          <a:lstStyle/>
          <a:p>
            <a:pPr algn="ctr" eaLnBrk="1" hangingPunct="1"/>
            <a:r>
              <a:rPr lang="en-US" altLang="zh-CN" sz="2400" dirty="0" smtClean="0">
                <a:solidFill>
                  <a:schemeClr val="tx1"/>
                </a:solidFill>
              </a:rPr>
              <a:t>2. </a:t>
            </a:r>
            <a:r>
              <a:rPr lang="en-US" altLang="zh-CN" sz="2400" dirty="0" smtClean="0">
                <a:solidFill>
                  <a:srgbClr val="000000"/>
                </a:solidFill>
                <a:ea typeface="微软雅黑" pitchFamily="34" charset="-122"/>
              </a:rPr>
              <a:t>Challenges to Grid Operation by New Energy Integration </a:t>
            </a:r>
            <a:endParaRPr lang="zh-CN" altLang="en-US" sz="2400" dirty="0" smtClean="0">
              <a:solidFill>
                <a:schemeClr val="tx1"/>
              </a:solidFill>
              <a:ea typeface="微软雅黑" pitchFamily="34" charset="-122"/>
            </a:endParaRPr>
          </a:p>
        </p:txBody>
      </p:sp>
      <p:sp>
        <p:nvSpPr>
          <p:cNvPr id="15" name="Oval 5"/>
          <p:cNvSpPr>
            <a:spLocks noChangeAspect="1" noChangeArrowheads="1"/>
          </p:cNvSpPr>
          <p:nvPr/>
        </p:nvSpPr>
        <p:spPr bwMode="auto">
          <a:xfrm>
            <a:off x="1828837" y="1737553"/>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algn="ctr">
              <a:spcBef>
                <a:spcPct val="20000"/>
              </a:spcBef>
              <a:defRPr/>
            </a:pPr>
            <a:r>
              <a:rPr lang="en-US" altLang="zh-CN" b="1" dirty="0" smtClean="0">
                <a:latin typeface="+mj-lt"/>
                <a:ea typeface="微软雅黑" pitchFamily="34" charset="-122"/>
              </a:rPr>
              <a:t>Peak</a:t>
            </a:r>
          </a:p>
          <a:p>
            <a:pPr algn="ctr">
              <a:spcBef>
                <a:spcPct val="20000"/>
              </a:spcBef>
              <a:defRPr/>
            </a:pPr>
            <a:r>
              <a:rPr lang="en-US" altLang="zh-CN" b="1" dirty="0" smtClean="0">
                <a:latin typeface="+mj-lt"/>
                <a:ea typeface="微软雅黑" pitchFamily="34" charset="-122"/>
              </a:rPr>
              <a:t>&amp;</a:t>
            </a:r>
          </a:p>
          <a:p>
            <a:pPr algn="ctr">
              <a:spcBef>
                <a:spcPct val="20000"/>
              </a:spcBef>
              <a:defRPr/>
            </a:pPr>
            <a:r>
              <a:rPr lang="en-US" altLang="zh-CN" b="1" dirty="0" smtClean="0">
                <a:latin typeface="+mj-lt"/>
                <a:ea typeface="微软雅黑" pitchFamily="34" charset="-122"/>
              </a:rPr>
              <a:t>frequency </a:t>
            </a:r>
          </a:p>
          <a:p>
            <a:pPr algn="ctr">
              <a:spcBef>
                <a:spcPct val="20000"/>
              </a:spcBef>
              <a:defRPr/>
            </a:pPr>
            <a:r>
              <a:rPr lang="en-US" altLang="zh-CN" b="1" dirty="0" smtClean="0">
                <a:latin typeface="+mj-lt"/>
                <a:ea typeface="微软雅黑" pitchFamily="34" charset="-122"/>
              </a:rPr>
              <a:t>regulation</a:t>
            </a:r>
            <a:endParaRPr lang="zh-CN" altLang="en-US" b="1" dirty="0">
              <a:latin typeface="+mj-lt"/>
              <a:ea typeface="微软雅黑" pitchFamily="34" charset="-122"/>
            </a:endParaRPr>
          </a:p>
        </p:txBody>
      </p:sp>
      <p:sp>
        <p:nvSpPr>
          <p:cNvPr id="16" name="Oval 6"/>
          <p:cNvSpPr>
            <a:spLocks noChangeAspect="1" noChangeArrowheads="1"/>
          </p:cNvSpPr>
          <p:nvPr/>
        </p:nvSpPr>
        <p:spPr bwMode="auto">
          <a:xfrm>
            <a:off x="6064287" y="1729395"/>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en-US" altLang="zh-CN" b="1" dirty="0" smtClean="0">
                <a:latin typeface="+mj-lt"/>
                <a:ea typeface="微软雅黑" pitchFamily="34" charset="-122"/>
              </a:rPr>
              <a:t>Reactive power </a:t>
            </a:r>
          </a:p>
          <a:p>
            <a:pPr marL="342814" indent="-342814" algn="ctr">
              <a:spcBef>
                <a:spcPct val="20000"/>
              </a:spcBef>
              <a:defRPr/>
            </a:pPr>
            <a:r>
              <a:rPr lang="en-US" altLang="zh-CN" b="1" dirty="0" smtClean="0">
                <a:latin typeface="+mj-lt"/>
                <a:ea typeface="微软雅黑" pitchFamily="34" charset="-122"/>
              </a:rPr>
              <a:t>balance and </a:t>
            </a:r>
          </a:p>
          <a:p>
            <a:pPr marL="342814" indent="-342814" algn="ctr">
              <a:spcBef>
                <a:spcPct val="20000"/>
              </a:spcBef>
              <a:defRPr/>
            </a:pPr>
            <a:r>
              <a:rPr lang="en-US" altLang="zh-CN" b="1" dirty="0" smtClean="0">
                <a:latin typeface="+mj-lt"/>
                <a:ea typeface="微软雅黑" pitchFamily="34" charset="-122"/>
              </a:rPr>
              <a:t>voltage level</a:t>
            </a:r>
            <a:endParaRPr lang="zh-CN" altLang="en-US" b="1" dirty="0">
              <a:latin typeface="+mj-lt"/>
              <a:ea typeface="微软雅黑" pitchFamily="34" charset="-122"/>
            </a:endParaRPr>
          </a:p>
        </p:txBody>
      </p:sp>
      <p:grpSp>
        <p:nvGrpSpPr>
          <p:cNvPr id="2" name="Group 7"/>
          <p:cNvGrpSpPr>
            <a:grpSpLocks/>
          </p:cNvGrpSpPr>
          <p:nvPr/>
        </p:nvGrpSpPr>
        <p:grpSpPr bwMode="auto">
          <a:xfrm>
            <a:off x="3295687" y="2364614"/>
            <a:ext cx="3057525" cy="3059112"/>
            <a:chOff x="1790" y="1615"/>
            <a:chExt cx="1926" cy="1927"/>
          </a:xfrm>
          <a:solidFill>
            <a:srgbClr val="FFFF99"/>
          </a:solidFill>
          <a:scene3d>
            <a:camera prst="orthographicFront">
              <a:rot lat="0" lon="0" rev="0"/>
            </a:camera>
            <a:lightRig rig="balanced" dir="t">
              <a:rot lat="0" lon="0" rev="8700000"/>
            </a:lightRig>
          </a:scene3d>
        </p:grpSpPr>
        <p:sp>
          <p:nvSpPr>
            <p:cNvPr id="18" name="AutoShape 8"/>
            <p:cNvSpPr>
              <a:spLocks noChangeAspect="1" noChangeArrowheads="1"/>
            </p:cNvSpPr>
            <p:nvPr/>
          </p:nvSpPr>
          <p:spPr bwMode="auto">
            <a:xfrm rot="2700000">
              <a:off x="1789" y="1616"/>
              <a:ext cx="1927" cy="1926"/>
            </a:xfrm>
            <a:custGeom>
              <a:avLst/>
              <a:gdLst>
                <a:gd name="G0" fmla="+- 3860 0 0"/>
                <a:gd name="G1" fmla="+- 8100 0 0"/>
                <a:gd name="G2" fmla="+- 2700 0 0"/>
                <a:gd name="G3" fmla="+- 9450 0 0"/>
                <a:gd name="G4" fmla="+- 21600 0 8100"/>
                <a:gd name="G5" fmla="+- 21600 0 9450"/>
                <a:gd name="G6" fmla="+- 3860 21600 0"/>
                <a:gd name="G7" fmla="*/ G6 1 2"/>
                <a:gd name="G8" fmla="+- 21600 0 386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3860" y="3860"/>
                  </a:moveTo>
                  <a:lnTo>
                    <a:pt x="9450" y="3860"/>
                  </a:lnTo>
                  <a:lnTo>
                    <a:pt x="9450" y="2700"/>
                  </a:lnTo>
                  <a:lnTo>
                    <a:pt x="8100" y="2700"/>
                  </a:lnTo>
                  <a:lnTo>
                    <a:pt x="10800" y="0"/>
                  </a:lnTo>
                  <a:lnTo>
                    <a:pt x="13500" y="2700"/>
                  </a:lnTo>
                  <a:lnTo>
                    <a:pt x="12150" y="2700"/>
                  </a:lnTo>
                  <a:lnTo>
                    <a:pt x="12150" y="3860"/>
                  </a:lnTo>
                  <a:lnTo>
                    <a:pt x="17740" y="3860"/>
                  </a:lnTo>
                  <a:lnTo>
                    <a:pt x="17740" y="9450"/>
                  </a:lnTo>
                  <a:lnTo>
                    <a:pt x="18900" y="9450"/>
                  </a:lnTo>
                  <a:lnTo>
                    <a:pt x="18900" y="8100"/>
                  </a:lnTo>
                  <a:lnTo>
                    <a:pt x="21600" y="10800"/>
                  </a:lnTo>
                  <a:lnTo>
                    <a:pt x="18900" y="13500"/>
                  </a:lnTo>
                  <a:lnTo>
                    <a:pt x="18900" y="12150"/>
                  </a:lnTo>
                  <a:lnTo>
                    <a:pt x="17740" y="12150"/>
                  </a:lnTo>
                  <a:lnTo>
                    <a:pt x="17740" y="17740"/>
                  </a:lnTo>
                  <a:lnTo>
                    <a:pt x="12150" y="17740"/>
                  </a:lnTo>
                  <a:lnTo>
                    <a:pt x="12150" y="18900"/>
                  </a:lnTo>
                  <a:lnTo>
                    <a:pt x="13500" y="18900"/>
                  </a:lnTo>
                  <a:lnTo>
                    <a:pt x="10800" y="21600"/>
                  </a:lnTo>
                  <a:lnTo>
                    <a:pt x="8100" y="18900"/>
                  </a:lnTo>
                  <a:lnTo>
                    <a:pt x="9450" y="18900"/>
                  </a:lnTo>
                  <a:lnTo>
                    <a:pt x="9450" y="17740"/>
                  </a:lnTo>
                  <a:lnTo>
                    <a:pt x="3860" y="17740"/>
                  </a:lnTo>
                  <a:lnTo>
                    <a:pt x="3860" y="12150"/>
                  </a:lnTo>
                  <a:lnTo>
                    <a:pt x="2700" y="12150"/>
                  </a:lnTo>
                  <a:lnTo>
                    <a:pt x="2700" y="13500"/>
                  </a:lnTo>
                  <a:lnTo>
                    <a:pt x="0" y="10800"/>
                  </a:lnTo>
                  <a:lnTo>
                    <a:pt x="2700" y="8100"/>
                  </a:lnTo>
                  <a:lnTo>
                    <a:pt x="2700" y="9450"/>
                  </a:lnTo>
                  <a:lnTo>
                    <a:pt x="3860" y="9450"/>
                  </a:lnTo>
                  <a:close/>
                </a:path>
              </a:pathLst>
            </a:custGeom>
            <a:grpFill/>
            <a:ln w="9525" algn="ctr">
              <a:noFill/>
              <a:miter lim="800000"/>
              <a:headEnd/>
              <a:tailEnd/>
            </a:ln>
            <a:effectLst>
              <a:outerShdw blurRad="44450" dist="27940" dir="5400000" algn="ctr">
                <a:srgbClr val="000000">
                  <a:alpha val="32000"/>
                </a:srgbClr>
              </a:outerShdw>
            </a:effectLst>
            <a:sp3d>
              <a:bevelT w="190500" h="38100"/>
            </a:sp3d>
            <a:extLst/>
          </p:spPr>
          <p:txBody>
            <a:bodyPr rot="10800000" vert="eaVert" wrap="none" anchor="ctr"/>
            <a:lstStyle/>
            <a:p>
              <a:pPr algn="ctr" eaLnBrk="0" hangingPunct="0">
                <a:defRPr/>
              </a:pPr>
              <a:endParaRPr lang="zh-CN" altLang="en-US" sz="2800" b="1">
                <a:effectLst>
                  <a:outerShdw blurRad="38100" dist="38100" dir="2700000" algn="tl">
                    <a:srgbClr val="FFFFFF"/>
                  </a:outerShdw>
                </a:effectLst>
                <a:latin typeface="+mj-lt"/>
                <a:ea typeface="仿宋" pitchFamily="49" charset="-122"/>
              </a:endParaRPr>
            </a:p>
          </p:txBody>
        </p:sp>
        <p:sp>
          <p:nvSpPr>
            <p:cNvPr id="19" name="Text Box 9"/>
            <p:cNvSpPr txBox="1">
              <a:spLocks noChangeArrowheads="1"/>
            </p:cNvSpPr>
            <p:nvPr/>
          </p:nvSpPr>
          <p:spPr bwMode="auto">
            <a:xfrm>
              <a:off x="2199" y="2276"/>
              <a:ext cx="1089" cy="640"/>
            </a:xfrm>
            <a:prstGeom prst="rect">
              <a:avLst/>
            </a:prstGeom>
            <a:grpFill/>
            <a:ln w="9525" algn="ctr">
              <a:noFill/>
              <a:miter lim="800000"/>
              <a:headEnd/>
              <a:tailEnd/>
            </a:ln>
            <a:effectLst>
              <a:outerShdw blurRad="44450" dist="27940" dir="5400000" algn="ctr">
                <a:srgbClr val="000000">
                  <a:alpha val="32000"/>
                </a:srgbClr>
              </a:outerShdw>
            </a:effectLst>
            <a:sp3d>
              <a:bevelT w="190500" h="38100"/>
            </a:sp3d>
            <a:extLst/>
          </p:spPr>
          <p:txBody>
            <a:bodyPr>
              <a:spAutoFit/>
            </a:bodyPr>
            <a:lstStyle>
              <a:lvl1pPr marL="342900" indent="-342900">
                <a:defRPr sz="2400">
                  <a:solidFill>
                    <a:schemeClr val="bg1"/>
                  </a:solidFill>
                  <a:latin typeface="Arial" charset="0"/>
                  <a:ea typeface="宋体" pitchFamily="2" charset="-122"/>
                </a:defRPr>
              </a:lvl1pPr>
              <a:lvl2pPr>
                <a:defRPr sz="2400">
                  <a:solidFill>
                    <a:schemeClr val="bg1"/>
                  </a:solidFill>
                  <a:latin typeface="Arial" charset="0"/>
                  <a:ea typeface="宋体" pitchFamily="2" charset="-122"/>
                </a:defRPr>
              </a:lvl2pPr>
              <a:lvl3pPr>
                <a:defRPr sz="2400">
                  <a:solidFill>
                    <a:schemeClr val="bg1"/>
                  </a:solidFill>
                  <a:latin typeface="Arial" charset="0"/>
                  <a:ea typeface="宋体" pitchFamily="2" charset="-122"/>
                </a:defRPr>
              </a:lvl3pPr>
              <a:lvl4pPr>
                <a:defRPr sz="2400">
                  <a:solidFill>
                    <a:schemeClr val="bg1"/>
                  </a:solidFill>
                  <a:latin typeface="Arial" charset="0"/>
                  <a:ea typeface="宋体" pitchFamily="2" charset="-122"/>
                </a:defRPr>
              </a:lvl4pPr>
              <a:lvl5pPr>
                <a:defRPr sz="2400">
                  <a:solidFill>
                    <a:schemeClr val="bg1"/>
                  </a:solidFill>
                  <a:latin typeface="Arial" charset="0"/>
                  <a:ea typeface="宋体" pitchFamily="2" charset="-122"/>
                </a:defRPr>
              </a:lvl5pPr>
              <a:lvl6pPr fontAlgn="base">
                <a:spcBef>
                  <a:spcPct val="0"/>
                </a:spcBef>
                <a:spcAft>
                  <a:spcPct val="0"/>
                </a:spcAft>
                <a:defRPr sz="2400">
                  <a:solidFill>
                    <a:schemeClr val="bg1"/>
                  </a:solidFill>
                  <a:latin typeface="Arial" charset="0"/>
                  <a:ea typeface="宋体" pitchFamily="2" charset="-122"/>
                </a:defRPr>
              </a:lvl6pPr>
              <a:lvl7pPr fontAlgn="base">
                <a:spcBef>
                  <a:spcPct val="0"/>
                </a:spcBef>
                <a:spcAft>
                  <a:spcPct val="0"/>
                </a:spcAft>
                <a:defRPr sz="2400">
                  <a:solidFill>
                    <a:schemeClr val="bg1"/>
                  </a:solidFill>
                  <a:latin typeface="Arial" charset="0"/>
                  <a:ea typeface="宋体" pitchFamily="2" charset="-122"/>
                </a:defRPr>
              </a:lvl7pPr>
              <a:lvl8pPr fontAlgn="base">
                <a:spcBef>
                  <a:spcPct val="0"/>
                </a:spcBef>
                <a:spcAft>
                  <a:spcPct val="0"/>
                </a:spcAft>
                <a:defRPr sz="2400">
                  <a:solidFill>
                    <a:schemeClr val="bg1"/>
                  </a:solidFill>
                  <a:latin typeface="Arial" charset="0"/>
                  <a:ea typeface="宋体" pitchFamily="2" charset="-122"/>
                </a:defRPr>
              </a:lvl8pPr>
              <a:lvl9pPr fontAlgn="base">
                <a:spcBef>
                  <a:spcPct val="0"/>
                </a:spcBef>
                <a:spcAft>
                  <a:spcPct val="0"/>
                </a:spcAft>
                <a:defRPr sz="2400">
                  <a:solidFill>
                    <a:schemeClr val="bg1"/>
                  </a:solidFill>
                  <a:latin typeface="Arial" charset="0"/>
                  <a:ea typeface="宋体" pitchFamily="2" charset="-122"/>
                </a:defRPr>
              </a:lvl9pPr>
            </a:lstStyle>
            <a:p>
              <a:pPr marL="0" indent="0" algn="ctr">
                <a:defRPr/>
              </a:pPr>
              <a:r>
                <a:rPr lang="en-US" altLang="zh-CN" sz="2000" b="1" dirty="0" smtClean="0">
                  <a:solidFill>
                    <a:srgbClr val="FF0000"/>
                  </a:solidFill>
                  <a:effectLst>
                    <a:outerShdw blurRad="38100" dist="38100" dir="2700000" algn="tl">
                      <a:srgbClr val="C0C0C0"/>
                    </a:outerShdw>
                  </a:effectLst>
                  <a:latin typeface="+mj-lt"/>
                  <a:ea typeface="微软雅黑" pitchFamily="34" charset="-122"/>
                </a:rPr>
                <a:t>Impacts of new energy on grid</a:t>
              </a:r>
              <a:endParaRPr lang="zh-CN" altLang="en-US" sz="2000" b="1" dirty="0">
                <a:solidFill>
                  <a:srgbClr val="FF0000"/>
                </a:solidFill>
                <a:effectLst>
                  <a:outerShdw blurRad="38100" dist="38100" dir="2700000" algn="tl">
                    <a:srgbClr val="C0C0C0"/>
                  </a:outerShdw>
                </a:effectLst>
                <a:latin typeface="+mj-lt"/>
                <a:ea typeface="微软雅黑" pitchFamily="34" charset="-122"/>
              </a:endParaRPr>
            </a:p>
          </p:txBody>
        </p:sp>
      </p:grpSp>
      <p:sp>
        <p:nvSpPr>
          <p:cNvPr id="20" name="Oval 10"/>
          <p:cNvSpPr>
            <a:spLocks noChangeAspect="1" noChangeArrowheads="1"/>
          </p:cNvSpPr>
          <p:nvPr/>
        </p:nvSpPr>
        <p:spPr bwMode="auto">
          <a:xfrm>
            <a:off x="1863681" y="4547404"/>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en-US" altLang="zh-CN" b="1" dirty="0" err="1" smtClean="0">
                <a:latin typeface="+mj-lt"/>
                <a:ea typeface="微软雅黑" pitchFamily="34" charset="-122"/>
              </a:rPr>
              <a:t>Accomodation</a:t>
            </a:r>
            <a:r>
              <a:rPr lang="en-US" altLang="zh-CN" b="1" dirty="0" smtClean="0">
                <a:latin typeface="+mj-lt"/>
                <a:ea typeface="微软雅黑" pitchFamily="34" charset="-122"/>
              </a:rPr>
              <a:t> </a:t>
            </a:r>
          </a:p>
          <a:p>
            <a:pPr marL="342814" indent="-342814" algn="ctr">
              <a:spcBef>
                <a:spcPct val="20000"/>
              </a:spcBef>
              <a:defRPr/>
            </a:pPr>
            <a:r>
              <a:rPr lang="en-US" altLang="zh-CN" b="1" dirty="0" smtClean="0">
                <a:latin typeface="+mj-lt"/>
                <a:ea typeface="微软雅黑" pitchFamily="34" charset="-122"/>
              </a:rPr>
              <a:t>ability</a:t>
            </a:r>
            <a:endParaRPr lang="zh-CN" altLang="en-US" b="1" dirty="0">
              <a:latin typeface="+mj-lt"/>
              <a:ea typeface="微软雅黑" pitchFamily="34" charset="-122"/>
            </a:endParaRPr>
          </a:p>
        </p:txBody>
      </p:sp>
      <p:sp>
        <p:nvSpPr>
          <p:cNvPr id="21" name="Oval 11"/>
          <p:cNvSpPr>
            <a:spLocks noChangeAspect="1" noChangeArrowheads="1"/>
          </p:cNvSpPr>
          <p:nvPr/>
        </p:nvSpPr>
        <p:spPr bwMode="auto">
          <a:xfrm>
            <a:off x="6099189" y="4536317"/>
            <a:ext cx="1727200" cy="1727200"/>
          </a:xfrm>
          <a:prstGeom prst="ellipse">
            <a:avLst/>
          </a:prstGeom>
          <a:solidFill>
            <a:srgbClr val="92D050"/>
          </a:solidFill>
          <a:ln w="9525" algn="ctr">
            <a:noFill/>
            <a:round/>
            <a:headEnd/>
            <a:tailEnd/>
          </a:ln>
          <a:effectLst/>
          <a:scene3d>
            <a:camera prst="orthographicFront">
              <a:rot lat="0" lon="0" rev="0"/>
            </a:camera>
            <a:lightRig rig="contrasting" dir="t">
              <a:rot lat="0" lon="0" rev="7800000"/>
            </a:lightRig>
          </a:scene3d>
          <a:sp3d>
            <a:bevelT w="139700" h="139700"/>
          </a:sp3d>
          <a:extLst/>
        </p:spPr>
        <p:txBody>
          <a:bodyPr wrap="none" lIns="91418" tIns="45709" rIns="91418" bIns="45709" anchor="ctr"/>
          <a:lstStyle/>
          <a:p>
            <a:pPr marL="342814" indent="-342814" algn="ctr">
              <a:spcBef>
                <a:spcPct val="20000"/>
              </a:spcBef>
              <a:defRPr/>
            </a:pPr>
            <a:r>
              <a:rPr lang="en-US" altLang="zh-CN" b="1" dirty="0" smtClean="0">
                <a:latin typeface="+mj-lt"/>
                <a:ea typeface="微软雅黑" pitchFamily="34" charset="-122"/>
              </a:rPr>
              <a:t>Stability</a:t>
            </a:r>
            <a:endParaRPr lang="zh-CN" altLang="en-US" b="1" dirty="0">
              <a:latin typeface="+mj-lt"/>
              <a:ea typeface="微软雅黑" pitchFamily="34" charset="-122"/>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out)">
                                      <p:cBhvr>
                                        <p:cTn id="12" dur="10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32"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out)">
                                      <p:cBhvr>
                                        <p:cTn id="17" dur="10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32"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ircle(out)">
                                      <p:cBhvr>
                                        <p:cTn id="22" dur="10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32"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out)">
                                      <p:cBhvr>
                                        <p:cTn id="2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标注 13"/>
          <p:cNvSpPr/>
          <p:nvPr/>
        </p:nvSpPr>
        <p:spPr bwMode="auto">
          <a:xfrm>
            <a:off x="901564" y="4314626"/>
            <a:ext cx="3528392" cy="1410222"/>
          </a:xfrm>
          <a:prstGeom prst="wedgeRectCallout">
            <a:avLst>
              <a:gd name="adj1" fmla="val 71848"/>
              <a:gd name="adj2" fmla="val -44750"/>
            </a:avLst>
          </a:prstGeom>
          <a:solidFill>
            <a:schemeClr val="tx2">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18" tIns="45709" rIns="91418" bIns="45709"/>
          <a:lstStyle/>
          <a:p>
            <a:pPr>
              <a:defRPr/>
            </a:pPr>
            <a:endParaRPr lang="zh-CN" altLang="en-US">
              <a:latin typeface="+mj-lt"/>
            </a:endParaRPr>
          </a:p>
        </p:txBody>
      </p:sp>
      <p:sp>
        <p:nvSpPr>
          <p:cNvPr id="16389" name="Text Box 7"/>
          <p:cNvSpPr txBox="1">
            <a:spLocks noChangeArrowheads="1"/>
          </p:cNvSpPr>
          <p:nvPr/>
        </p:nvSpPr>
        <p:spPr bwMode="auto">
          <a:xfrm>
            <a:off x="288925" y="1872419"/>
            <a:ext cx="4535488"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342900" indent="-342900">
              <a:lnSpc>
                <a:spcPct val="150000"/>
              </a:lnSpc>
              <a:spcBef>
                <a:spcPts val="600"/>
              </a:spcBef>
              <a:spcAft>
                <a:spcPts val="600"/>
              </a:spcAft>
              <a:buSzPct val="90000"/>
              <a:buFont typeface="Wingdings" pitchFamily="2" charset="2"/>
              <a:buChar char="Ø"/>
              <a:defRPr/>
            </a:pPr>
            <a:r>
              <a:rPr lang="en-US" altLang="zh-CN" sz="1600" b="1" kern="0" dirty="0" smtClean="0">
                <a:latin typeface="+mj-lt"/>
                <a:ea typeface="微软雅黑" pitchFamily="34" charset="-122"/>
                <a:cs typeface="Times New Roman" pitchFamily="18" charset="0"/>
              </a:rPr>
              <a:t>Distinct anti-regulation properties of wind power output, which renders difficulty in system peak regulation. </a:t>
            </a:r>
            <a:endParaRPr lang="en-US" altLang="zh-CN" sz="1600" b="1" kern="0" dirty="0">
              <a:latin typeface="+mj-lt"/>
              <a:ea typeface="微软雅黑" pitchFamily="34" charset="-122"/>
              <a:cs typeface="Times New Roman" pitchFamily="18" charset="0"/>
            </a:endParaRPr>
          </a:p>
        </p:txBody>
      </p:sp>
      <p:pic>
        <p:nvPicPr>
          <p:cNvPr id="17414" name="Picture 6"/>
          <p:cNvPicPr>
            <a:picLocks noChangeAspect="1" noChangeArrowheads="1"/>
          </p:cNvPicPr>
          <p:nvPr/>
        </p:nvPicPr>
        <p:blipFill>
          <a:blip r:embed="rId3" cstate="print"/>
          <a:srcRect/>
          <a:stretch>
            <a:fillRect/>
          </a:stretch>
        </p:blipFill>
        <p:spPr bwMode="auto">
          <a:xfrm>
            <a:off x="5221288" y="1843088"/>
            <a:ext cx="4273550" cy="4941887"/>
          </a:xfrm>
          <a:prstGeom prst="rect">
            <a:avLst/>
          </a:prstGeom>
          <a:noFill/>
          <a:ln w="9525">
            <a:noFill/>
            <a:miter lim="800000"/>
            <a:headEnd/>
            <a:tailEnd/>
          </a:ln>
        </p:spPr>
      </p:pic>
      <p:sp>
        <p:nvSpPr>
          <p:cNvPr id="17415" name="Rectangle 13"/>
          <p:cNvSpPr>
            <a:spLocks noChangeArrowheads="1"/>
          </p:cNvSpPr>
          <p:nvPr/>
        </p:nvSpPr>
        <p:spPr bwMode="auto">
          <a:xfrm>
            <a:off x="955675" y="4659313"/>
            <a:ext cx="3463925" cy="830975"/>
          </a:xfrm>
          <a:prstGeom prst="rect">
            <a:avLst/>
          </a:prstGeom>
          <a:noFill/>
          <a:ln w="9525">
            <a:noFill/>
            <a:miter lim="800000"/>
            <a:headEnd/>
            <a:tailEnd/>
          </a:ln>
        </p:spPr>
        <p:txBody>
          <a:bodyPr lIns="91418" tIns="45709" rIns="91418" bIns="45709">
            <a:spAutoFit/>
          </a:bodyPr>
          <a:lstStyle/>
          <a:p>
            <a:r>
              <a:rPr lang="en-US" altLang="zh-CN" sz="1600" b="1" dirty="0" smtClean="0">
                <a:latin typeface="+mj-lt"/>
                <a:ea typeface="微软雅黑" pitchFamily="34" charset="-122"/>
              </a:rPr>
              <a:t>Wind power output and grid load present </a:t>
            </a:r>
            <a:r>
              <a:rPr lang="en-US" altLang="zh-CN" sz="1600" b="1" dirty="0" smtClean="0">
                <a:solidFill>
                  <a:srgbClr val="FF0000"/>
                </a:solidFill>
                <a:latin typeface="+mj-lt"/>
                <a:ea typeface="微软雅黑" pitchFamily="34" charset="-122"/>
              </a:rPr>
              <a:t>higher anti-regulation properties</a:t>
            </a:r>
            <a:r>
              <a:rPr lang="en-US" altLang="zh-CN" sz="1600" b="1" dirty="0" smtClean="0">
                <a:latin typeface="+mj-lt"/>
                <a:ea typeface="微软雅黑" pitchFamily="34" charset="-122"/>
              </a:rPr>
              <a:t>.</a:t>
            </a:r>
            <a:endParaRPr lang="zh-CN" altLang="en-US" sz="1600" b="1" dirty="0">
              <a:solidFill>
                <a:srgbClr val="FF0000"/>
              </a:solidFill>
              <a:latin typeface="+mj-lt"/>
              <a:ea typeface="微软雅黑" pitchFamily="34" charset="-122"/>
            </a:endParaRPr>
          </a:p>
        </p:txBody>
      </p:sp>
      <p:sp>
        <p:nvSpPr>
          <p:cNvPr id="17416" name="Rectangle 4"/>
          <p:cNvSpPr>
            <a:spLocks noGrp="1" noChangeArrowheads="1"/>
          </p:cNvSpPr>
          <p:nvPr>
            <p:ph type="title"/>
          </p:nvPr>
        </p:nvSpPr>
        <p:spPr>
          <a:xfrm>
            <a:off x="2808064" y="182563"/>
            <a:ext cx="7272561" cy="1041400"/>
          </a:xfrm>
        </p:spPr>
        <p:txBody>
          <a:bodyPr/>
          <a:lstStyle/>
          <a:p>
            <a:pPr algn="l" eaLnBrk="1" hangingPunct="1"/>
            <a:r>
              <a:rPr lang="en-US" altLang="zh-CN" sz="2400" dirty="0">
                <a:solidFill>
                  <a:schemeClr val="tx1"/>
                </a:solidFill>
              </a:rPr>
              <a:t>2. </a:t>
            </a:r>
            <a:r>
              <a:rPr lang="en-US" altLang="zh-CN" sz="2400" dirty="0" smtClean="0">
                <a:solidFill>
                  <a:srgbClr val="000000"/>
                </a:solidFill>
                <a:ea typeface="微软雅黑" pitchFamily="34" charset="-122"/>
              </a:rPr>
              <a:t>Challenges to Grid Operation by New Energy Integration </a:t>
            </a:r>
            <a:endParaRPr lang="zh-CN" altLang="en-US" sz="2400" dirty="0" smtClean="0">
              <a:solidFill>
                <a:schemeClr val="tx1"/>
              </a:solidFill>
              <a:ea typeface="微软雅黑" pitchFamily="34" charset="-122"/>
            </a:endParaRPr>
          </a:p>
        </p:txBody>
      </p:sp>
      <p:sp>
        <p:nvSpPr>
          <p:cNvPr id="17417" name="Rectangle 4"/>
          <p:cNvSpPr>
            <a:spLocks noChangeArrowheads="1"/>
          </p:cNvSpPr>
          <p:nvPr/>
        </p:nvSpPr>
        <p:spPr bwMode="auto">
          <a:xfrm>
            <a:off x="36513" y="1224347"/>
            <a:ext cx="9108255" cy="34970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wrap="square" tIns="36000" bIns="36000" anchor="ctr">
            <a:spAutoFit/>
          </a:bodyPr>
          <a:lstStyle/>
          <a:p>
            <a:pPr marL="533400" indent="-533400">
              <a:spcBef>
                <a:spcPct val="20000"/>
              </a:spcBef>
              <a:buClr>
                <a:srgbClr val="0000A0"/>
              </a:buClr>
              <a:buFont typeface="Wingdings" pitchFamily="2" charset="2"/>
              <a:buChar char="u"/>
            </a:pPr>
            <a:r>
              <a:rPr lang="en-US" altLang="zh-CN" b="1" dirty="0" smtClean="0">
                <a:latin typeface="+mj-lt"/>
                <a:ea typeface="微软雅黑" pitchFamily="34" charset="-122"/>
              </a:rPr>
              <a:t>Greater difficulty in system dispatch and peak regulation</a:t>
            </a:r>
            <a:endParaRPr lang="zh-CN" altLang="en-US" b="1" dirty="0">
              <a:latin typeface="+mj-lt"/>
              <a:ea typeface="微软雅黑" pitchFamily="34" charset="-122"/>
            </a:endParaRPr>
          </a:p>
        </p:txBody>
      </p:sp>
      <p:sp>
        <p:nvSpPr>
          <p:cNvPr id="8" name="矩形 7"/>
          <p:cNvSpPr/>
          <p:nvPr/>
        </p:nvSpPr>
        <p:spPr bwMode="auto">
          <a:xfrm>
            <a:off x="5616376" y="4140671"/>
            <a:ext cx="3060340"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800" b="1" dirty="0" smtClean="0"/>
              <a:t>Load of Beijing-Tianjin-Tangshan Power Grid (MW)</a:t>
            </a:r>
            <a:endParaRPr lang="zh-CN" altLang="en-US" sz="800" b="1" dirty="0" smtClean="0"/>
          </a:p>
        </p:txBody>
      </p:sp>
      <p:sp>
        <p:nvSpPr>
          <p:cNvPr id="9" name="矩形 8"/>
          <p:cNvSpPr/>
          <p:nvPr/>
        </p:nvSpPr>
        <p:spPr bwMode="auto">
          <a:xfrm>
            <a:off x="6948524" y="3978000"/>
            <a:ext cx="360040" cy="108012"/>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r>
              <a:rPr lang="en-US" altLang="zh-CN" sz="600" b="1" dirty="0" smtClean="0"/>
              <a:t>24 hours</a:t>
            </a:r>
            <a:endParaRPr lang="zh-CN" altLang="en-US" sz="600" b="1" dirty="0" smtClean="0"/>
          </a:p>
        </p:txBody>
      </p:sp>
      <p:sp>
        <p:nvSpPr>
          <p:cNvPr id="10" name="矩形 9"/>
          <p:cNvSpPr/>
          <p:nvPr/>
        </p:nvSpPr>
        <p:spPr bwMode="auto">
          <a:xfrm>
            <a:off x="5436356" y="6624947"/>
            <a:ext cx="3060340"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800" b="1" dirty="0" smtClean="0"/>
              <a:t>Sum of wind power in Zhangjiakou Wind Power (MW)</a:t>
            </a:r>
            <a:endParaRPr lang="zh-CN" altLang="en-US" sz="800" b="1" dirty="0" smtClean="0"/>
          </a:p>
        </p:txBody>
      </p:sp>
      <p:sp>
        <p:nvSpPr>
          <p:cNvPr id="11" name="矩形 10"/>
          <p:cNvSpPr/>
          <p:nvPr/>
        </p:nvSpPr>
        <p:spPr bwMode="auto">
          <a:xfrm>
            <a:off x="6876516" y="6498280"/>
            <a:ext cx="360040" cy="108012"/>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r>
              <a:rPr lang="en-US" altLang="zh-CN" sz="600" b="1" dirty="0" smtClean="0"/>
              <a:t>24 hours</a:t>
            </a:r>
            <a:endParaRPr lang="zh-CN" altLang="en-US" sz="600" b="1" dirty="0" smtClean="0"/>
          </a:p>
        </p:txBody>
      </p:sp>
      <p:sp>
        <p:nvSpPr>
          <p:cNvPr id="12" name="矩形 11"/>
          <p:cNvSpPr/>
          <p:nvPr/>
        </p:nvSpPr>
        <p:spPr bwMode="auto">
          <a:xfrm>
            <a:off x="8676716" y="2016435"/>
            <a:ext cx="792088"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550" dirty="0" smtClean="0"/>
              <a:t>Maximum: 27897.39</a:t>
            </a:r>
          </a:p>
          <a:p>
            <a:r>
              <a:rPr lang="en-US" altLang="zh-CN" sz="550" dirty="0" smtClean="0"/>
              <a:t>Time: 09-5-28 11:09:22</a:t>
            </a:r>
          </a:p>
          <a:p>
            <a:r>
              <a:rPr lang="en-US" altLang="zh-CN" sz="550" dirty="0" smtClean="0"/>
              <a:t>Minimum: 21710.12</a:t>
            </a:r>
          </a:p>
          <a:p>
            <a:r>
              <a:rPr lang="en-US" altLang="zh-CN" sz="550" dirty="0" smtClean="0"/>
              <a:t>Time: 09-5-28 03:59:41</a:t>
            </a:r>
            <a:endParaRPr lang="zh-CN" altLang="en-US" sz="550" dirty="0" smtClean="0"/>
          </a:p>
        </p:txBody>
      </p:sp>
      <p:sp>
        <p:nvSpPr>
          <p:cNvPr id="13" name="矩形 12"/>
          <p:cNvSpPr/>
          <p:nvPr/>
        </p:nvSpPr>
        <p:spPr bwMode="auto">
          <a:xfrm>
            <a:off x="8748724" y="4356695"/>
            <a:ext cx="756084"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550" dirty="0" smtClean="0"/>
              <a:t>Maximum: 386.60</a:t>
            </a:r>
          </a:p>
          <a:p>
            <a:r>
              <a:rPr lang="en-US" altLang="zh-CN" sz="550" dirty="0" smtClean="0"/>
              <a:t>Time: 09-5-28 02:26:06</a:t>
            </a:r>
          </a:p>
          <a:p>
            <a:r>
              <a:rPr lang="en-US" altLang="zh-CN" sz="550" dirty="0" smtClean="0"/>
              <a:t>Minimum:0.53</a:t>
            </a:r>
          </a:p>
          <a:p>
            <a:r>
              <a:rPr lang="en-US" altLang="zh-CN" sz="550" dirty="0" smtClean="0"/>
              <a:t>Time: 09-5-28 20:48:45</a:t>
            </a:r>
            <a:endParaRPr lang="zh-CN" altLang="en-US" sz="550" dirty="0" smtClean="0"/>
          </a:p>
        </p:txBody>
      </p:sp>
    </p:spTree>
  </p:cSld>
  <p:clrMapOvr>
    <a:masterClrMapping/>
  </p:clrMapOvr>
  <p:transition advTm="1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330135" y="5754003"/>
            <a:ext cx="9493380" cy="760730"/>
            <a:chOff x="113" y="2432"/>
            <a:chExt cx="5466" cy="284"/>
          </a:xfrm>
          <a:scene3d>
            <a:camera prst="orthographicFront">
              <a:rot lat="0" lon="0" rev="0"/>
            </a:camera>
            <a:lightRig rig="glow" dir="t">
              <a:rot lat="0" lon="0" rev="4800000"/>
            </a:lightRig>
          </a:scene3d>
        </p:grpSpPr>
        <p:sp>
          <p:nvSpPr>
            <p:cNvPr id="8" name="AutoShape 7"/>
            <p:cNvSpPr>
              <a:spLocks noChangeArrowheads="1"/>
            </p:cNvSpPr>
            <p:nvPr/>
          </p:nvSpPr>
          <p:spPr bwMode="gray">
            <a:xfrm>
              <a:off x="113" y="2432"/>
              <a:ext cx="5466" cy="272"/>
            </a:xfrm>
            <a:prstGeom prst="roundRect">
              <a:avLst>
                <a:gd name="adj" fmla="val 50000"/>
              </a:avLst>
            </a:prstGeom>
            <a:solidFill>
              <a:srgbClr val="000066"/>
            </a:solidFill>
            <a:ln w="38100" algn="ctr">
              <a:noFill/>
              <a:round/>
              <a:headEnd/>
              <a:tailEnd/>
            </a:ln>
            <a:effectLst>
              <a:outerShdw blurRad="190500" dist="228600" dir="2700000" algn="ctr">
                <a:srgbClr val="000000">
                  <a:alpha val="30000"/>
                </a:srgbClr>
              </a:outerShdw>
            </a:effectLst>
            <a:sp3d prstMaterial="matte">
              <a:bevelT w="127000" h="63500"/>
            </a:sp3d>
          </p:spPr>
          <p:txBody>
            <a:bodyPr wrap="none" anchor="ctr"/>
            <a:lstStyle/>
            <a:p>
              <a:pPr marL="0" lvl="3" indent="0" eaLnBrk="0" hangingPunct="0">
                <a:lnSpc>
                  <a:spcPct val="150000"/>
                </a:lnSpc>
                <a:spcBef>
                  <a:spcPct val="20000"/>
                </a:spcBef>
                <a:defRPr/>
              </a:pPr>
              <a:endParaRPr lang="zh-CN" altLang="en-US" kern="0">
                <a:solidFill>
                  <a:srgbClr val="FFFFFF"/>
                </a:solidFill>
                <a:latin typeface="+mj-lt"/>
                <a:ea typeface="华文细黑" pitchFamily="2" charset="-122"/>
              </a:endParaRPr>
            </a:p>
          </p:txBody>
        </p:sp>
        <p:sp>
          <p:nvSpPr>
            <p:cNvPr id="10" name="Text Box 8"/>
            <p:cNvSpPr txBox="1">
              <a:spLocks noChangeArrowheads="1"/>
            </p:cNvSpPr>
            <p:nvPr/>
          </p:nvSpPr>
          <p:spPr bwMode="auto">
            <a:xfrm>
              <a:off x="193" y="2475"/>
              <a:ext cx="5386" cy="241"/>
            </a:xfrm>
            <a:prstGeom prst="rect">
              <a:avLst/>
            </a:prstGeom>
            <a:noFill/>
            <a:ln>
              <a:noFill/>
            </a:ln>
            <a:effectLst>
              <a:outerShdw blurRad="190500" dist="228600" dir="2700000" algn="ctr">
                <a:srgbClr val="000000">
                  <a:alpha val="30000"/>
                </a:srgbClr>
              </a:outerShdw>
            </a:effectLst>
            <a:sp3d prstMaterial="matte">
              <a:bevelT w="127000" h="63500"/>
            </a:sp3d>
            <a:extLst/>
          </p:spPr>
          <p:txBody>
            <a:bodyPr>
              <a:spAutoFit/>
            </a:bodyPr>
            <a:lstStyle/>
            <a:p>
              <a:pPr algn="ctr">
                <a:spcBef>
                  <a:spcPct val="50000"/>
                </a:spcBef>
                <a:defRPr/>
              </a:pPr>
              <a:r>
                <a:rPr lang="en-US" altLang="zh-CN" b="1" kern="0" dirty="0" smtClean="0">
                  <a:solidFill>
                    <a:srgbClr val="FFFFFF"/>
                  </a:solidFill>
                  <a:latin typeface="+mj-lt"/>
                  <a:ea typeface="微软雅黑" pitchFamily="34" charset="-122"/>
                </a:rPr>
                <a:t>Integration of wind and PV power results in greater fluctuation of equivalent load, and thus bigger difficulty </a:t>
              </a:r>
              <a:r>
                <a:rPr lang="en-US" altLang="zh-CN" b="1" kern="0" dirty="0">
                  <a:solidFill>
                    <a:srgbClr val="FFFFFF"/>
                  </a:solidFill>
                  <a:latin typeface="+mj-lt"/>
                  <a:ea typeface="微软雅黑" pitchFamily="34" charset="-122"/>
                </a:rPr>
                <a:t>for </a:t>
              </a:r>
              <a:r>
                <a:rPr lang="en-US" altLang="zh-CN" b="1" kern="0" dirty="0" smtClean="0">
                  <a:solidFill>
                    <a:srgbClr val="FFFFFF"/>
                  </a:solidFill>
                  <a:latin typeface="+mj-lt"/>
                  <a:ea typeface="微软雅黑" pitchFamily="34" charset="-122"/>
                </a:rPr>
                <a:t>grid dispatching.</a:t>
              </a:r>
              <a:endParaRPr lang="zh-CN" altLang="en-US" b="1" kern="0" dirty="0">
                <a:solidFill>
                  <a:srgbClr val="FFFFFF"/>
                </a:solidFill>
                <a:latin typeface="+mj-lt"/>
                <a:ea typeface="微软雅黑" pitchFamily="34" charset="-122"/>
              </a:endParaRPr>
            </a:p>
          </p:txBody>
        </p:sp>
      </p:grpSp>
      <p:pic>
        <p:nvPicPr>
          <p:cNvPr id="11" name="Picture 2"/>
          <p:cNvPicPr>
            <a:picLocks noChangeAspect="1" noChangeArrowheads="1"/>
          </p:cNvPicPr>
          <p:nvPr/>
        </p:nvPicPr>
        <p:blipFill>
          <a:blip r:embed="rId3" cstate="print"/>
          <a:srcRect r="7491"/>
          <a:stretch>
            <a:fillRect/>
          </a:stretch>
        </p:blipFill>
        <p:spPr bwMode="auto">
          <a:xfrm>
            <a:off x="5075238" y="1900238"/>
            <a:ext cx="4748212" cy="3560762"/>
          </a:xfrm>
          <a:prstGeom prst="rect">
            <a:avLst/>
          </a:prstGeom>
          <a:noFill/>
          <a:ln w="9525">
            <a:noFill/>
            <a:miter lim="800000"/>
            <a:headEnd/>
            <a:tailEnd/>
          </a:ln>
        </p:spPr>
      </p:pic>
      <p:sp>
        <p:nvSpPr>
          <p:cNvPr id="18436" name="Rectangle 4"/>
          <p:cNvSpPr>
            <a:spLocks noGrp="1" noChangeArrowheads="1"/>
          </p:cNvSpPr>
          <p:nvPr>
            <p:ph type="title"/>
          </p:nvPr>
        </p:nvSpPr>
        <p:spPr>
          <a:xfrm>
            <a:off x="2700053" y="182563"/>
            <a:ext cx="6984776" cy="1041400"/>
          </a:xfrm>
        </p:spPr>
        <p:txBody>
          <a:bodyPr/>
          <a:lstStyle/>
          <a:p>
            <a:pPr algn="l" eaLnBrk="1" hangingPunct="1"/>
            <a:r>
              <a:rPr lang="en-US" altLang="zh-CN" sz="2400" dirty="0">
                <a:solidFill>
                  <a:schemeClr val="tx1"/>
                </a:solidFill>
              </a:rPr>
              <a:t>2. </a:t>
            </a:r>
            <a:r>
              <a:rPr lang="en-US" altLang="zh-CN" sz="2400" dirty="0" smtClean="0">
                <a:solidFill>
                  <a:schemeClr val="tx1"/>
                </a:solidFill>
              </a:rPr>
              <a:t>Challenges to Grid Operation by New Energy Integration </a:t>
            </a:r>
            <a:endParaRPr lang="zh-CN" altLang="en-US" sz="2400" dirty="0" smtClean="0">
              <a:solidFill>
                <a:schemeClr val="tx1"/>
              </a:solidFill>
              <a:ea typeface="微软雅黑" pitchFamily="34" charset="-122"/>
            </a:endParaRPr>
          </a:p>
        </p:txBody>
      </p:sp>
      <p:sp>
        <p:nvSpPr>
          <p:cNvPr id="18437" name="Rectangle 4"/>
          <p:cNvSpPr>
            <a:spLocks noChangeArrowheads="1"/>
          </p:cNvSpPr>
          <p:nvPr/>
        </p:nvSpPr>
        <p:spPr bwMode="auto">
          <a:xfrm>
            <a:off x="0" y="1224347"/>
            <a:ext cx="9432291" cy="34970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wrap="square" tIns="36000" bIns="36000" anchor="ctr">
            <a:spAutoFit/>
          </a:bodyPr>
          <a:lstStyle/>
          <a:p>
            <a:pPr marL="533400" indent="-533400">
              <a:spcBef>
                <a:spcPct val="20000"/>
              </a:spcBef>
              <a:buClr>
                <a:srgbClr val="0000A0"/>
              </a:buClr>
              <a:buFont typeface="Wingdings" pitchFamily="2" charset="2"/>
              <a:buChar char="u"/>
            </a:pPr>
            <a:r>
              <a:rPr lang="en-US" altLang="zh-CN" b="1" dirty="0" smtClean="0">
                <a:ea typeface="微软雅黑" pitchFamily="34" charset="-122"/>
              </a:rPr>
              <a:t>Greater difficulty in system dispatch and peak regulation</a:t>
            </a:r>
            <a:endParaRPr lang="zh-CN" altLang="en-US" b="1" dirty="0">
              <a:ea typeface="微软雅黑" pitchFamily="34" charset="-122"/>
            </a:endParaRPr>
          </a:p>
        </p:txBody>
      </p:sp>
      <p:pic>
        <p:nvPicPr>
          <p:cNvPr id="18438" name="Picture 7"/>
          <p:cNvPicPr>
            <a:picLocks noChangeAspect="1" noChangeArrowheads="1"/>
          </p:cNvPicPr>
          <p:nvPr/>
        </p:nvPicPr>
        <p:blipFill>
          <a:blip r:embed="rId4" cstate="print"/>
          <a:srcRect/>
          <a:stretch>
            <a:fillRect/>
          </a:stretch>
        </p:blipFill>
        <p:spPr bwMode="auto">
          <a:xfrm>
            <a:off x="252413" y="2305050"/>
            <a:ext cx="4710112" cy="2776538"/>
          </a:xfrm>
          <a:prstGeom prst="rect">
            <a:avLst/>
          </a:prstGeom>
          <a:noFill/>
          <a:ln w="9525">
            <a:noFill/>
            <a:miter lim="800000"/>
            <a:headEnd/>
            <a:tailEnd/>
          </a:ln>
        </p:spPr>
      </p:pic>
      <p:sp>
        <p:nvSpPr>
          <p:cNvPr id="9" name="矩形 8"/>
          <p:cNvSpPr/>
          <p:nvPr/>
        </p:nvSpPr>
        <p:spPr bwMode="auto">
          <a:xfrm>
            <a:off x="8712720" y="3492599"/>
            <a:ext cx="900100" cy="468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1000" dirty="0" smtClean="0"/>
              <a:t>PV output</a:t>
            </a:r>
          </a:p>
          <a:p>
            <a:r>
              <a:rPr lang="en-US" altLang="zh-CN" sz="1000" dirty="0" smtClean="0"/>
              <a:t>Load</a:t>
            </a:r>
          </a:p>
          <a:p>
            <a:r>
              <a:rPr lang="en-US" altLang="zh-CN" sz="1000" dirty="0" smtClean="0"/>
              <a:t>Equivalent load</a:t>
            </a:r>
            <a:endParaRPr lang="zh-CN" altLang="en-US" sz="1000" dirty="0" smtClean="0"/>
          </a:p>
        </p:txBody>
      </p:sp>
      <p:sp>
        <p:nvSpPr>
          <p:cNvPr id="12" name="矩形 11"/>
          <p:cNvSpPr/>
          <p:nvPr/>
        </p:nvSpPr>
        <p:spPr bwMode="auto">
          <a:xfrm>
            <a:off x="5184328" y="3168563"/>
            <a:ext cx="252028" cy="972108"/>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vert270" wrap="square" lIns="0" tIns="0" rIns="0" bIns="0" numCol="1" rtlCol="0" anchor="ctr" anchorCtr="0" compatLnSpc="1">
            <a:prstTxWarp prst="textNoShape">
              <a:avLst/>
            </a:prstTxWarp>
          </a:bodyPr>
          <a:lstStyle/>
          <a:p>
            <a:pPr algn="ctr"/>
            <a:r>
              <a:rPr lang="en-US" altLang="zh-CN" sz="1100" b="1" dirty="0" smtClean="0"/>
              <a:t>Power (MW)</a:t>
            </a:r>
            <a:endParaRPr lang="zh-CN" altLang="en-US" sz="1100" b="1" dirty="0" smtClean="0"/>
          </a:p>
        </p:txBody>
      </p:sp>
      <p:sp>
        <p:nvSpPr>
          <p:cNvPr id="13" name="矩形 12"/>
          <p:cNvSpPr/>
          <p:nvPr/>
        </p:nvSpPr>
        <p:spPr bwMode="auto">
          <a:xfrm>
            <a:off x="395796" y="2916535"/>
            <a:ext cx="252028" cy="1548172"/>
          </a:xfrm>
          <a:prstGeom prst="rect">
            <a:avLst/>
          </a:prstGeom>
          <a:solidFill>
            <a:schemeClr val="bg1"/>
          </a:solidFill>
          <a:ln w="9525" cap="flat" cmpd="sng" algn="ctr">
            <a:noFill/>
            <a:prstDash val="solid"/>
            <a:round/>
            <a:headEnd type="none" w="med" len="med"/>
            <a:tailEnd type="none" w="med" len="med"/>
          </a:ln>
          <a:effectLst/>
        </p:spPr>
        <p:txBody>
          <a:bodyPr vert="vert270" wrap="square" lIns="0" tIns="0" rIns="0" bIns="0" numCol="1" rtlCol="0" anchor="ctr" anchorCtr="0" compatLnSpc="1">
            <a:prstTxWarp prst="textNoShape">
              <a:avLst/>
            </a:prstTxWarp>
          </a:bodyPr>
          <a:lstStyle/>
          <a:p>
            <a:pPr algn="ctr"/>
            <a:r>
              <a:rPr lang="en-US" altLang="zh-CN" sz="1000" b="1" dirty="0" smtClean="0"/>
              <a:t>Wind power output (MW)</a:t>
            </a:r>
            <a:endParaRPr lang="zh-CN" altLang="en-US" sz="1000" b="1" dirty="0" smtClean="0"/>
          </a:p>
        </p:txBody>
      </p:sp>
      <p:sp>
        <p:nvSpPr>
          <p:cNvPr id="14" name="矩形 13"/>
          <p:cNvSpPr/>
          <p:nvPr/>
        </p:nvSpPr>
        <p:spPr bwMode="auto">
          <a:xfrm>
            <a:off x="2087984" y="4752739"/>
            <a:ext cx="900100" cy="18002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r>
              <a:rPr lang="en-US" altLang="zh-CN" sz="900" b="1" dirty="0" smtClean="0"/>
              <a:t>Time (h)</a:t>
            </a:r>
            <a:endParaRPr lang="zh-CN" altLang="en-US" sz="900" b="1" dirty="0" smtClean="0"/>
          </a:p>
        </p:txBody>
      </p:sp>
      <p:sp>
        <p:nvSpPr>
          <p:cNvPr id="15" name="矩形 14"/>
          <p:cNvSpPr/>
          <p:nvPr/>
        </p:nvSpPr>
        <p:spPr bwMode="auto">
          <a:xfrm>
            <a:off x="7200552" y="5220791"/>
            <a:ext cx="900100" cy="180020"/>
          </a:xfrm>
          <a:prstGeom prst="rect">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r>
              <a:rPr lang="en-US" altLang="zh-CN" sz="900" b="1" dirty="0" smtClean="0"/>
              <a:t>Date</a:t>
            </a:r>
            <a:endParaRPr lang="zh-CN" altLang="en-US" sz="900" b="1" dirty="0" smtClean="0"/>
          </a:p>
        </p:txBody>
      </p:sp>
      <p:sp>
        <p:nvSpPr>
          <p:cNvPr id="16" name="矩形 15"/>
          <p:cNvSpPr/>
          <p:nvPr/>
        </p:nvSpPr>
        <p:spPr bwMode="auto">
          <a:xfrm>
            <a:off x="4572260" y="3024547"/>
            <a:ext cx="252028" cy="1548172"/>
          </a:xfrm>
          <a:prstGeom prst="rect">
            <a:avLst/>
          </a:prstGeom>
          <a:solidFill>
            <a:schemeClr val="bg1"/>
          </a:solidFill>
          <a:ln w="9525" cap="flat" cmpd="sng" algn="ctr">
            <a:noFill/>
            <a:prstDash val="solid"/>
            <a:round/>
            <a:headEnd type="none" w="med" len="med"/>
            <a:tailEnd type="none" w="med" len="med"/>
          </a:ln>
          <a:effectLst/>
        </p:spPr>
        <p:txBody>
          <a:bodyPr vert="vert270" wrap="square" lIns="0" tIns="0" rIns="0" bIns="0" numCol="1" rtlCol="0" anchor="ctr" anchorCtr="0" compatLnSpc="1">
            <a:prstTxWarp prst="textNoShape">
              <a:avLst/>
            </a:prstTxWarp>
          </a:bodyPr>
          <a:lstStyle/>
          <a:p>
            <a:pPr algn="ctr"/>
            <a:r>
              <a:rPr lang="en-US" altLang="zh-CN" sz="1000" b="1" dirty="0" smtClean="0"/>
              <a:t>Load (MW)</a:t>
            </a:r>
            <a:endParaRPr lang="zh-CN" altLang="en-US" sz="1000" b="1" dirty="0" smtClean="0"/>
          </a:p>
        </p:txBody>
      </p:sp>
      <p:sp>
        <p:nvSpPr>
          <p:cNvPr id="17" name="矩形 16"/>
          <p:cNvSpPr/>
          <p:nvPr/>
        </p:nvSpPr>
        <p:spPr bwMode="auto">
          <a:xfrm>
            <a:off x="1763948" y="2520491"/>
            <a:ext cx="504056" cy="18002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r>
              <a:rPr lang="en-US" altLang="zh-CN" sz="800" b="1" dirty="0" smtClean="0"/>
              <a:t>Wind power</a:t>
            </a:r>
            <a:endParaRPr lang="zh-CN" altLang="en-US" sz="800" b="1" dirty="0" smtClean="0"/>
          </a:p>
        </p:txBody>
      </p:sp>
      <p:sp>
        <p:nvSpPr>
          <p:cNvPr id="18" name="矩形 17"/>
          <p:cNvSpPr/>
          <p:nvPr/>
        </p:nvSpPr>
        <p:spPr bwMode="auto">
          <a:xfrm>
            <a:off x="2520032" y="2520491"/>
            <a:ext cx="324036" cy="18002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r>
              <a:rPr lang="en-US" altLang="zh-CN" sz="800" b="1" dirty="0" smtClean="0"/>
              <a:t>Load</a:t>
            </a:r>
            <a:endParaRPr lang="zh-CN" altLang="en-US" sz="800" b="1" dirty="0" smtClean="0"/>
          </a:p>
        </p:txBody>
      </p:sp>
      <p:sp>
        <p:nvSpPr>
          <p:cNvPr id="19" name="矩形 18"/>
          <p:cNvSpPr/>
          <p:nvPr/>
        </p:nvSpPr>
        <p:spPr bwMode="auto">
          <a:xfrm>
            <a:off x="3060092" y="2520491"/>
            <a:ext cx="792088" cy="18002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r>
              <a:rPr lang="en-US" altLang="zh-CN" sz="800" b="1" dirty="0" smtClean="0"/>
              <a:t>Equivalent load</a:t>
            </a:r>
            <a:endParaRPr lang="zh-CN" altLang="en-US" sz="800" b="1" dirty="0" smtClean="0"/>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bwMode="auto">
          <a:xfrm>
            <a:off x="7742238" y="4032250"/>
            <a:ext cx="1460500" cy="1241425"/>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nchorCtr="1"/>
          <a:lstStyle/>
          <a:p>
            <a:pPr algn="ctr">
              <a:defRPr/>
            </a:pPr>
            <a:r>
              <a:rPr lang="en-US" altLang="zh-CN" b="1" dirty="0" smtClean="0">
                <a:latin typeface="+mj-lt"/>
                <a:ea typeface="微软雅黑" pitchFamily="34" charset="-122"/>
              </a:rPr>
              <a:t>Power load</a:t>
            </a:r>
            <a:endParaRPr lang="zh-CN" altLang="en-US" b="1" dirty="0">
              <a:latin typeface="+mj-lt"/>
              <a:ea typeface="微软雅黑" pitchFamily="34" charset="-122"/>
            </a:endParaRPr>
          </a:p>
        </p:txBody>
      </p:sp>
      <p:sp>
        <p:nvSpPr>
          <p:cNvPr id="44" name="右箭头 43"/>
          <p:cNvSpPr/>
          <p:nvPr/>
        </p:nvSpPr>
        <p:spPr bwMode="auto">
          <a:xfrm>
            <a:off x="6829425" y="4287838"/>
            <a:ext cx="949325" cy="693737"/>
          </a:xfrm>
          <a:prstGeom prst="rightArrow">
            <a:avLst/>
          </a:prstGeom>
          <a:solidFill>
            <a:srgbClr val="FFFFA3"/>
          </a:solidFill>
          <a:ln w="9525" cap="flat" cmpd="sng" algn="ctr">
            <a:solidFill>
              <a:srgbClr val="FF0000"/>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latin typeface="+mj-lt"/>
            </a:endParaRPr>
          </a:p>
        </p:txBody>
      </p:sp>
      <p:grpSp>
        <p:nvGrpSpPr>
          <p:cNvPr id="19460" name="组合 39"/>
          <p:cNvGrpSpPr>
            <a:grpSpLocks/>
          </p:cNvGrpSpPr>
          <p:nvPr/>
        </p:nvGrpSpPr>
        <p:grpSpPr bwMode="auto">
          <a:xfrm>
            <a:off x="3744168" y="1771650"/>
            <a:ext cx="4655295" cy="1533525"/>
            <a:chOff x="2831356" y="1771650"/>
            <a:chExt cx="4655294" cy="1533525"/>
          </a:xfrm>
        </p:grpSpPr>
        <p:pic>
          <p:nvPicPr>
            <p:cNvPr id="19472" name="Picture 2"/>
            <p:cNvPicPr>
              <a:picLocks noChangeAspect="1" noChangeArrowheads="1"/>
            </p:cNvPicPr>
            <p:nvPr/>
          </p:nvPicPr>
          <p:blipFill>
            <a:blip r:embed="rId3" cstate="print"/>
            <a:srcRect/>
            <a:stretch>
              <a:fillRect/>
            </a:stretch>
          </p:blipFill>
          <p:spPr bwMode="auto">
            <a:xfrm>
              <a:off x="2849563" y="1844675"/>
              <a:ext cx="4637087" cy="1460500"/>
            </a:xfrm>
            <a:prstGeom prst="rect">
              <a:avLst/>
            </a:prstGeom>
            <a:noFill/>
            <a:ln w="9525">
              <a:noFill/>
              <a:miter lim="800000"/>
              <a:headEnd/>
              <a:tailEnd/>
            </a:ln>
            <a:effectLst>
              <a:prstShdw prst="shdw17" dist="17961" dir="2700000">
                <a:srgbClr val="708688"/>
              </a:prstShdw>
            </a:effectLst>
          </p:spPr>
        </p:pic>
        <p:sp>
          <p:nvSpPr>
            <p:cNvPr id="19473" name="TextBox 14"/>
            <p:cNvSpPr txBox="1">
              <a:spLocks noChangeArrowheads="1"/>
            </p:cNvSpPr>
            <p:nvPr/>
          </p:nvSpPr>
          <p:spPr bwMode="auto">
            <a:xfrm>
              <a:off x="2831356" y="2973388"/>
              <a:ext cx="1257031" cy="246199"/>
            </a:xfrm>
            <a:prstGeom prst="rect">
              <a:avLst/>
            </a:prstGeom>
            <a:noFill/>
            <a:ln w="9525">
              <a:noFill/>
              <a:miter lim="800000"/>
              <a:headEnd/>
              <a:tailEnd/>
            </a:ln>
          </p:spPr>
          <p:txBody>
            <a:bodyPr wrap="none" lIns="91418" tIns="45709" rIns="91418" bIns="45709">
              <a:spAutoFit/>
            </a:bodyPr>
            <a:lstStyle/>
            <a:p>
              <a:r>
                <a:rPr lang="en-US" altLang="zh-CN" sz="1000" b="1" dirty="0" smtClean="0">
                  <a:latin typeface="+mj-lt"/>
                </a:rPr>
                <a:t>Power generation</a:t>
              </a:r>
              <a:endParaRPr lang="zh-CN" altLang="en-US" sz="1000" b="1" dirty="0">
                <a:latin typeface="+mj-lt"/>
              </a:endParaRPr>
            </a:p>
          </p:txBody>
        </p:sp>
        <p:sp>
          <p:nvSpPr>
            <p:cNvPr id="19474" name="TextBox 17"/>
            <p:cNvSpPr txBox="1">
              <a:spLocks noChangeArrowheads="1"/>
            </p:cNvSpPr>
            <p:nvPr/>
          </p:nvSpPr>
          <p:spPr bwMode="auto">
            <a:xfrm>
              <a:off x="6143723" y="2976563"/>
              <a:ext cx="1236191" cy="246199"/>
            </a:xfrm>
            <a:prstGeom prst="rect">
              <a:avLst/>
            </a:prstGeom>
            <a:noFill/>
            <a:ln w="9525">
              <a:noFill/>
              <a:miter lim="800000"/>
              <a:headEnd/>
              <a:tailEnd/>
            </a:ln>
          </p:spPr>
          <p:txBody>
            <a:bodyPr wrap="none" lIns="91418" tIns="45709" rIns="91418" bIns="45709">
              <a:spAutoFit/>
            </a:bodyPr>
            <a:lstStyle/>
            <a:p>
              <a:r>
                <a:rPr lang="en-US" altLang="zh-CN" sz="1000" b="1" dirty="0" smtClean="0">
                  <a:latin typeface="+mj-lt"/>
                </a:rPr>
                <a:t>Power utilization </a:t>
              </a:r>
              <a:endParaRPr lang="zh-CN" altLang="en-US" sz="1000" b="1" dirty="0">
                <a:latin typeface="+mj-lt"/>
              </a:endParaRPr>
            </a:p>
          </p:txBody>
        </p:sp>
        <p:sp>
          <p:nvSpPr>
            <p:cNvPr id="19475" name="TextBox 18"/>
            <p:cNvSpPr txBox="1">
              <a:spLocks noChangeArrowheads="1"/>
            </p:cNvSpPr>
            <p:nvPr/>
          </p:nvSpPr>
          <p:spPr bwMode="auto">
            <a:xfrm>
              <a:off x="4857750" y="1771650"/>
              <a:ext cx="803275" cy="277813"/>
            </a:xfrm>
            <a:prstGeom prst="rect">
              <a:avLst/>
            </a:prstGeom>
            <a:noFill/>
            <a:ln w="9525">
              <a:noFill/>
              <a:miter lim="800000"/>
              <a:headEnd/>
              <a:tailEnd/>
            </a:ln>
          </p:spPr>
          <p:txBody>
            <a:bodyPr lIns="91418" tIns="45709" rIns="91418" bIns="45709">
              <a:spAutoFit/>
            </a:bodyPr>
            <a:lstStyle/>
            <a:p>
              <a:r>
                <a:rPr lang="en-US" altLang="zh-CN" sz="1200">
                  <a:solidFill>
                    <a:srgbClr val="FF0000"/>
                  </a:solidFill>
                  <a:latin typeface="+mj-lt"/>
                </a:rPr>
                <a:t>50.0Hz</a:t>
              </a:r>
              <a:endParaRPr lang="zh-CN" altLang="en-US" sz="1200">
                <a:solidFill>
                  <a:srgbClr val="FF0000"/>
                </a:solidFill>
                <a:latin typeface="+mj-lt"/>
              </a:endParaRPr>
            </a:p>
          </p:txBody>
        </p:sp>
        <p:sp>
          <p:nvSpPr>
            <p:cNvPr id="19476" name="TextBox 19"/>
            <p:cNvSpPr txBox="1">
              <a:spLocks noChangeArrowheads="1"/>
            </p:cNvSpPr>
            <p:nvPr/>
          </p:nvSpPr>
          <p:spPr bwMode="auto">
            <a:xfrm>
              <a:off x="4333875" y="1933575"/>
              <a:ext cx="669925" cy="279400"/>
            </a:xfrm>
            <a:prstGeom prst="rect">
              <a:avLst/>
            </a:prstGeom>
            <a:noFill/>
            <a:ln w="9525">
              <a:noFill/>
              <a:miter lim="800000"/>
              <a:headEnd/>
              <a:tailEnd/>
            </a:ln>
          </p:spPr>
          <p:txBody>
            <a:bodyPr lIns="91418" tIns="45709" rIns="91418" bIns="45709">
              <a:spAutoFit/>
            </a:bodyPr>
            <a:lstStyle/>
            <a:p>
              <a:r>
                <a:rPr lang="en-US" altLang="zh-CN" sz="1200">
                  <a:solidFill>
                    <a:srgbClr val="FF0000"/>
                  </a:solidFill>
                  <a:latin typeface="+mj-lt"/>
                </a:rPr>
                <a:t>50.2</a:t>
              </a:r>
              <a:endParaRPr lang="zh-CN" altLang="en-US" sz="1200">
                <a:solidFill>
                  <a:srgbClr val="FF0000"/>
                </a:solidFill>
                <a:latin typeface="+mj-lt"/>
              </a:endParaRPr>
            </a:p>
          </p:txBody>
        </p:sp>
        <p:sp>
          <p:nvSpPr>
            <p:cNvPr id="19477" name="TextBox 20"/>
            <p:cNvSpPr txBox="1">
              <a:spLocks noChangeArrowheads="1"/>
            </p:cNvSpPr>
            <p:nvPr/>
          </p:nvSpPr>
          <p:spPr bwMode="auto">
            <a:xfrm>
              <a:off x="5538788" y="1917700"/>
              <a:ext cx="669925" cy="277813"/>
            </a:xfrm>
            <a:prstGeom prst="rect">
              <a:avLst/>
            </a:prstGeom>
            <a:noFill/>
            <a:ln w="9525">
              <a:noFill/>
              <a:miter lim="800000"/>
              <a:headEnd/>
              <a:tailEnd/>
            </a:ln>
          </p:spPr>
          <p:txBody>
            <a:bodyPr lIns="91418" tIns="45709" rIns="91418" bIns="45709">
              <a:spAutoFit/>
            </a:bodyPr>
            <a:lstStyle/>
            <a:p>
              <a:r>
                <a:rPr lang="en-US" altLang="zh-CN" sz="1200">
                  <a:solidFill>
                    <a:srgbClr val="FF0000"/>
                  </a:solidFill>
                  <a:latin typeface="+mj-lt"/>
                </a:rPr>
                <a:t>49.8</a:t>
              </a:r>
              <a:endParaRPr lang="zh-CN" altLang="en-US" sz="1200">
                <a:solidFill>
                  <a:srgbClr val="FF0000"/>
                </a:solidFill>
                <a:latin typeface="+mj-lt"/>
              </a:endParaRPr>
            </a:p>
          </p:txBody>
        </p:sp>
      </p:grpSp>
      <p:sp>
        <p:nvSpPr>
          <p:cNvPr id="26639" name="TextBox 30"/>
          <p:cNvSpPr txBox="1">
            <a:spLocks noChangeArrowheads="1"/>
          </p:cNvSpPr>
          <p:nvPr/>
        </p:nvSpPr>
        <p:spPr bwMode="auto">
          <a:xfrm>
            <a:off x="0" y="3195638"/>
            <a:ext cx="2020060" cy="1077196"/>
          </a:xfrm>
          <a:prstGeom prst="rect">
            <a:avLst/>
          </a:prstGeom>
          <a:noFill/>
          <a:ln w="9525">
            <a:noFill/>
            <a:miter lim="800000"/>
            <a:headEnd/>
            <a:tailEnd/>
          </a:ln>
        </p:spPr>
        <p:txBody>
          <a:bodyPr wrap="none" lIns="91418" tIns="45709" rIns="91418" bIns="45709">
            <a:spAutoFit/>
          </a:bodyPr>
          <a:lstStyle/>
          <a:p>
            <a:r>
              <a:rPr lang="en-US" altLang="zh-CN" sz="1600" b="1" dirty="0" err="1" smtClean="0">
                <a:solidFill>
                  <a:srgbClr val="FF0000"/>
                </a:solidFill>
                <a:latin typeface="+mj-lt"/>
                <a:ea typeface="微软雅黑" pitchFamily="34" charset="-122"/>
              </a:rPr>
              <a:t>Regulatable</a:t>
            </a:r>
            <a:r>
              <a:rPr lang="en-US" altLang="zh-CN" sz="1600" b="1" dirty="0" smtClean="0">
                <a:latin typeface="+mj-lt"/>
                <a:ea typeface="微软雅黑" pitchFamily="34" charset="-122"/>
              </a:rPr>
              <a:t> </a:t>
            </a:r>
            <a:r>
              <a:rPr lang="en-US" altLang="zh-CN" sz="1600" dirty="0" smtClean="0">
                <a:latin typeface="+mj-lt"/>
                <a:ea typeface="微软雅黑" pitchFamily="34" charset="-122"/>
              </a:rPr>
              <a:t>power </a:t>
            </a:r>
          </a:p>
          <a:p>
            <a:r>
              <a:rPr lang="en-US" altLang="zh-CN" sz="1600" dirty="0" smtClean="0">
                <a:latin typeface="+mj-lt"/>
                <a:ea typeface="微软雅黑" pitchFamily="34" charset="-122"/>
              </a:rPr>
              <a:t>generation output</a:t>
            </a:r>
          </a:p>
          <a:p>
            <a:r>
              <a:rPr lang="en-US" altLang="zh-CN" sz="1600" b="1" dirty="0" smtClean="0">
                <a:solidFill>
                  <a:srgbClr val="FF0000"/>
                </a:solidFill>
                <a:latin typeface="+mj-lt"/>
                <a:ea typeface="微软雅黑" pitchFamily="34" charset="-122"/>
              </a:rPr>
              <a:t>Controllable </a:t>
            </a:r>
          </a:p>
          <a:p>
            <a:r>
              <a:rPr lang="en-US" altLang="zh-CN" sz="1600" dirty="0" smtClean="0">
                <a:latin typeface="+mj-lt"/>
                <a:ea typeface="微软雅黑" pitchFamily="34" charset="-122"/>
              </a:rPr>
              <a:t>prime motor power</a:t>
            </a:r>
            <a:endParaRPr lang="zh-CN" altLang="en-US" sz="1600" dirty="0">
              <a:latin typeface="+mj-lt"/>
              <a:ea typeface="微软雅黑" pitchFamily="34" charset="-122"/>
            </a:endParaRPr>
          </a:p>
        </p:txBody>
      </p:sp>
      <p:sp>
        <p:nvSpPr>
          <p:cNvPr id="26640" name="TextBox 31"/>
          <p:cNvSpPr txBox="1">
            <a:spLocks noChangeArrowheads="1"/>
          </p:cNvSpPr>
          <p:nvPr/>
        </p:nvSpPr>
        <p:spPr bwMode="auto">
          <a:xfrm>
            <a:off x="7126288" y="5372100"/>
            <a:ext cx="3113308" cy="830975"/>
          </a:xfrm>
          <a:prstGeom prst="rect">
            <a:avLst/>
          </a:prstGeom>
          <a:noFill/>
          <a:ln w="9525">
            <a:noFill/>
            <a:miter lim="800000"/>
            <a:headEnd/>
            <a:tailEnd/>
          </a:ln>
        </p:spPr>
        <p:txBody>
          <a:bodyPr wrap="none" lIns="91418" tIns="45709" rIns="91418" bIns="45709">
            <a:spAutoFit/>
          </a:bodyPr>
          <a:lstStyle/>
          <a:p>
            <a:r>
              <a:rPr lang="en-US" altLang="zh-CN" sz="1600" dirty="0" smtClean="0">
                <a:latin typeface="+mj-lt"/>
                <a:ea typeface="微软雅黑" pitchFamily="34" charset="-122"/>
              </a:rPr>
              <a:t>Power load changes randomly </a:t>
            </a:r>
          </a:p>
          <a:p>
            <a:r>
              <a:rPr lang="en-US" altLang="zh-CN" sz="1600" dirty="0" smtClean="0">
                <a:latin typeface="+mj-lt"/>
                <a:ea typeface="微软雅黑" pitchFamily="34" charset="-122"/>
              </a:rPr>
              <a:t>with higher </a:t>
            </a:r>
          </a:p>
          <a:p>
            <a:r>
              <a:rPr lang="en-US" altLang="zh-CN" sz="1600" dirty="0" smtClean="0">
                <a:latin typeface="+mj-lt"/>
                <a:ea typeface="微软雅黑" pitchFamily="34" charset="-122"/>
              </a:rPr>
              <a:t>load prediction accuracy</a:t>
            </a:r>
            <a:endParaRPr lang="zh-CN" altLang="en-US" sz="1600" b="1" dirty="0">
              <a:solidFill>
                <a:srgbClr val="FF0000"/>
              </a:solidFill>
              <a:latin typeface="+mj-lt"/>
              <a:ea typeface="微软雅黑" pitchFamily="34" charset="-122"/>
            </a:endParaRPr>
          </a:p>
        </p:txBody>
      </p:sp>
      <p:sp>
        <p:nvSpPr>
          <p:cNvPr id="26643" name="TextBox 35"/>
          <p:cNvSpPr txBox="1">
            <a:spLocks noChangeArrowheads="1"/>
          </p:cNvSpPr>
          <p:nvPr/>
        </p:nvSpPr>
        <p:spPr bwMode="auto">
          <a:xfrm>
            <a:off x="0" y="5930900"/>
            <a:ext cx="3979863" cy="830975"/>
          </a:xfrm>
          <a:prstGeom prst="rect">
            <a:avLst/>
          </a:prstGeom>
          <a:noFill/>
          <a:ln w="9525">
            <a:noFill/>
            <a:miter lim="800000"/>
            <a:headEnd/>
            <a:tailEnd/>
          </a:ln>
        </p:spPr>
        <p:txBody>
          <a:bodyPr lIns="91418" tIns="45709" rIns="91418" bIns="45709">
            <a:spAutoFit/>
          </a:bodyPr>
          <a:lstStyle/>
          <a:p>
            <a:r>
              <a:rPr lang="en-US" altLang="zh-CN" sz="1600" b="1" dirty="0" smtClean="0">
                <a:solidFill>
                  <a:srgbClr val="FF0000"/>
                </a:solidFill>
                <a:latin typeface="+mj-lt"/>
                <a:ea typeface="微软雅黑" pitchFamily="34" charset="-122"/>
              </a:rPr>
              <a:t>Viable and non-controllable </a:t>
            </a:r>
            <a:r>
              <a:rPr lang="en-US" altLang="zh-CN" sz="1600" dirty="0" smtClean="0">
                <a:latin typeface="+mj-lt"/>
                <a:ea typeface="微软雅黑" pitchFamily="34" charset="-122"/>
              </a:rPr>
              <a:t>power  for new energy power generation</a:t>
            </a:r>
            <a:r>
              <a:rPr lang="en-US" altLang="zh-CN" sz="1600" b="1" dirty="0" smtClean="0">
                <a:solidFill>
                  <a:srgbClr val="FF0000"/>
                </a:solidFill>
                <a:latin typeface="+mj-lt"/>
                <a:ea typeface="微软雅黑" pitchFamily="34" charset="-122"/>
              </a:rPr>
              <a:t>, with low </a:t>
            </a:r>
            <a:r>
              <a:rPr lang="en-US" altLang="zh-CN" sz="1600" dirty="0">
                <a:latin typeface="+mj-lt"/>
                <a:ea typeface="微软雅黑" pitchFamily="34" charset="-122"/>
              </a:rPr>
              <a:t>prediction accuracy</a:t>
            </a:r>
            <a:endParaRPr lang="zh-CN" altLang="en-US" sz="1600" dirty="0">
              <a:latin typeface="+mj-lt"/>
              <a:ea typeface="微软雅黑" pitchFamily="34" charset="-122"/>
            </a:endParaRPr>
          </a:p>
        </p:txBody>
      </p:sp>
      <p:sp>
        <p:nvSpPr>
          <p:cNvPr id="19465" name="Rectangle 4"/>
          <p:cNvSpPr txBox="1">
            <a:spLocks noChangeArrowheads="1"/>
          </p:cNvSpPr>
          <p:nvPr/>
        </p:nvSpPr>
        <p:spPr bwMode="auto">
          <a:xfrm>
            <a:off x="2628044" y="182563"/>
            <a:ext cx="7452581" cy="1041400"/>
          </a:xfrm>
          <a:prstGeom prst="rect">
            <a:avLst/>
          </a:prstGeom>
          <a:noFill/>
          <a:ln w="9525">
            <a:noFill/>
            <a:miter lim="800000"/>
            <a:headEnd/>
            <a:tailEnd/>
          </a:ln>
        </p:spPr>
        <p:txBody>
          <a:bodyPr lIns="100758" tIns="50380" rIns="100758" bIns="50380" anchor="ctr"/>
          <a:lstStyle/>
          <a:p>
            <a:r>
              <a:rPr lang="en-US" altLang="zh-CN" sz="2400" b="1" dirty="0">
                <a:latin typeface="+mj-lt"/>
              </a:rPr>
              <a:t>2. </a:t>
            </a:r>
            <a:r>
              <a:rPr lang="en-US" altLang="zh-CN" sz="2400" b="1" dirty="0" smtClean="0">
                <a:latin typeface="+mj-lt"/>
              </a:rPr>
              <a:t>Challenges to Grid Operation by New Energy Integration </a:t>
            </a:r>
            <a:endParaRPr lang="zh-CN" altLang="en-US" sz="2400" b="1" dirty="0">
              <a:latin typeface="+mj-lt"/>
              <a:ea typeface="微软雅黑" pitchFamily="34" charset="-122"/>
            </a:endParaRPr>
          </a:p>
        </p:txBody>
      </p:sp>
      <p:sp>
        <p:nvSpPr>
          <p:cNvPr id="32" name="椭圆 31"/>
          <p:cNvSpPr/>
          <p:nvPr/>
        </p:nvSpPr>
        <p:spPr bwMode="auto">
          <a:xfrm>
            <a:off x="5113338" y="3922713"/>
            <a:ext cx="1789112" cy="1350962"/>
          </a:xfrm>
          <a:prstGeom prst="ellipse">
            <a:avLst/>
          </a:prstGeom>
          <a:solidFill>
            <a:schemeClr val="accent5">
              <a:lumMod val="40000"/>
              <a:lumOff val="60000"/>
            </a:schemeClr>
          </a:solidFill>
          <a:ln w="9525" cap="flat" cmpd="sng" algn="ctr">
            <a:solidFill>
              <a:srgbClr val="FFFFA3"/>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lstStyle/>
          <a:p>
            <a:pPr algn="ctr">
              <a:defRPr/>
            </a:pPr>
            <a:r>
              <a:rPr lang="en-US" altLang="zh-CN" sz="2000" b="1" dirty="0" smtClean="0">
                <a:latin typeface="+mj-lt"/>
                <a:ea typeface="微软雅黑" pitchFamily="34" charset="-122"/>
              </a:rPr>
              <a:t>Grid</a:t>
            </a:r>
            <a:endParaRPr lang="zh-CN" altLang="en-US" sz="2000" b="1" dirty="0">
              <a:latin typeface="+mj-lt"/>
              <a:ea typeface="微软雅黑" pitchFamily="34" charset="-122"/>
            </a:endParaRPr>
          </a:p>
        </p:txBody>
      </p:sp>
      <p:sp>
        <p:nvSpPr>
          <p:cNvPr id="42" name="下箭头 41"/>
          <p:cNvSpPr/>
          <p:nvPr/>
        </p:nvSpPr>
        <p:spPr bwMode="auto">
          <a:xfrm rot="17713950">
            <a:off x="4489450" y="3452813"/>
            <a:ext cx="474663" cy="1277937"/>
          </a:xfrm>
          <a:prstGeom prst="downArrow">
            <a:avLst/>
          </a:prstGeom>
          <a:solidFill>
            <a:schemeClr val="tx2">
              <a:lumMod val="40000"/>
              <a:lumOff val="60000"/>
            </a:schemeClr>
          </a:solidFill>
          <a:ln w="9525" cap="flat" cmpd="sng" algn="ctr">
            <a:solidFill>
              <a:schemeClr val="bg1"/>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latin typeface="+mj-lt"/>
            </a:endParaRPr>
          </a:p>
        </p:txBody>
      </p:sp>
      <p:sp>
        <p:nvSpPr>
          <p:cNvPr id="43" name="下箭头 42"/>
          <p:cNvSpPr/>
          <p:nvPr/>
        </p:nvSpPr>
        <p:spPr bwMode="auto">
          <a:xfrm rot="14747029">
            <a:off x="4606926" y="4527550"/>
            <a:ext cx="474662" cy="1277937"/>
          </a:xfrm>
          <a:prstGeom prst="downArrow">
            <a:avLst/>
          </a:prstGeom>
          <a:solidFill>
            <a:schemeClr val="tx2">
              <a:lumMod val="40000"/>
              <a:lumOff val="60000"/>
            </a:schemeClr>
          </a:solidFill>
          <a:ln w="9525" cap="flat" cmpd="sng" algn="ctr">
            <a:solidFill>
              <a:schemeClr val="bg1"/>
            </a:solid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lstStyle/>
          <a:p>
            <a:pPr>
              <a:defRPr/>
            </a:pPr>
            <a:endParaRPr lang="zh-CN" altLang="en-US">
              <a:latin typeface="+mj-lt"/>
            </a:endParaRPr>
          </a:p>
        </p:txBody>
      </p:sp>
      <p:sp>
        <p:nvSpPr>
          <p:cNvPr id="41" name="椭圆 40"/>
          <p:cNvSpPr/>
          <p:nvPr/>
        </p:nvSpPr>
        <p:spPr bwMode="auto">
          <a:xfrm>
            <a:off x="2159992" y="3192463"/>
            <a:ext cx="2338983" cy="1386393"/>
          </a:xfrm>
          <a:prstGeom prst="ellipse">
            <a:avLst/>
          </a:prstGeom>
          <a:solidFill>
            <a:srgbClr val="B9F48C"/>
          </a:solidFill>
          <a:ln w="9525" cap="flat" cmpd="sng" algn="ctr">
            <a:no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lstStyle/>
          <a:p>
            <a:pPr algn="ctr">
              <a:defRPr/>
            </a:pPr>
            <a:r>
              <a:rPr lang="en-US" altLang="zh-CN" sz="1600" b="1" dirty="0" smtClean="0">
                <a:latin typeface="+mj-lt"/>
                <a:ea typeface="微软雅黑" pitchFamily="34" charset="-122"/>
              </a:rPr>
              <a:t>Conventional </a:t>
            </a:r>
          </a:p>
          <a:p>
            <a:pPr algn="ctr">
              <a:defRPr/>
            </a:pPr>
            <a:r>
              <a:rPr lang="en-US" altLang="zh-CN" sz="1600" b="1" dirty="0" smtClean="0">
                <a:latin typeface="+mj-lt"/>
                <a:ea typeface="微软雅黑" pitchFamily="34" charset="-122"/>
              </a:rPr>
              <a:t>Energy source</a:t>
            </a:r>
            <a:endParaRPr lang="zh-CN" altLang="en-US" sz="1600" b="1" dirty="0">
              <a:latin typeface="+mj-lt"/>
              <a:ea typeface="微软雅黑" pitchFamily="34" charset="-122"/>
            </a:endParaRPr>
          </a:p>
        </p:txBody>
      </p:sp>
      <p:sp>
        <p:nvSpPr>
          <p:cNvPr id="36" name="椭圆 35"/>
          <p:cNvSpPr/>
          <p:nvPr/>
        </p:nvSpPr>
        <p:spPr bwMode="auto">
          <a:xfrm>
            <a:off x="2630488" y="4835525"/>
            <a:ext cx="1935162" cy="1131888"/>
          </a:xfrm>
          <a:prstGeom prst="ellipse">
            <a:avLst/>
          </a:prstGeom>
          <a:solidFill>
            <a:srgbClr val="B9F48C"/>
          </a:solidFill>
          <a:ln w="9525" cap="flat" cmpd="sng" algn="ctr">
            <a:noFill/>
            <a:prstDash val="solid"/>
            <a:round/>
            <a:headEnd type="none" w="med" len="med"/>
            <a:tailEnd type="none" w="med" len="med"/>
          </a:ln>
          <a:effectLst>
            <a:outerShdw dist="17961" dir="2700000" algn="ctr" rotWithShape="0">
              <a:schemeClr val="tx1">
                <a:gamma/>
                <a:shade val="60000"/>
                <a:invGamma/>
                <a:alpha val="50000"/>
              </a:schemeClr>
            </a:outerShdw>
          </a:effectLst>
        </p:spPr>
        <p:txBody>
          <a:bodyPr anchor="ctr"/>
          <a:lstStyle/>
          <a:p>
            <a:pPr algn="ctr">
              <a:defRPr/>
            </a:pPr>
            <a:r>
              <a:rPr lang="en-US" altLang="zh-CN" sz="1600" b="1" dirty="0" smtClean="0">
                <a:latin typeface="+mj-lt"/>
                <a:ea typeface="微软雅黑" pitchFamily="34" charset="-122"/>
              </a:rPr>
              <a:t>New energy power generation</a:t>
            </a:r>
            <a:endParaRPr lang="zh-CN" altLang="en-US" sz="1600" b="1" dirty="0">
              <a:latin typeface="+mj-lt"/>
              <a:ea typeface="微软雅黑" pitchFamily="34" charset="-122"/>
            </a:endParaRPr>
          </a:p>
        </p:txBody>
      </p:sp>
      <p:sp>
        <p:nvSpPr>
          <p:cNvPr id="19471" name="Rectangle 4"/>
          <p:cNvSpPr>
            <a:spLocks noChangeArrowheads="1"/>
          </p:cNvSpPr>
          <p:nvPr/>
        </p:nvSpPr>
        <p:spPr bwMode="auto">
          <a:xfrm>
            <a:off x="36513" y="1224347"/>
            <a:ext cx="9720323" cy="34970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wrap="square" tIns="36000" bIns="36000" anchor="ctr">
            <a:spAutoFit/>
          </a:bodyPr>
          <a:lstStyle/>
          <a:p>
            <a:pPr marL="533400" indent="-533400">
              <a:spcBef>
                <a:spcPct val="20000"/>
              </a:spcBef>
              <a:buClr>
                <a:srgbClr val="0000A0"/>
              </a:buClr>
              <a:buFont typeface="Wingdings" pitchFamily="2" charset="2"/>
              <a:buChar char="u"/>
            </a:pPr>
            <a:r>
              <a:rPr lang="en-US" altLang="zh-CN" b="1" dirty="0" smtClean="0">
                <a:ea typeface="微软雅黑" pitchFamily="34" charset="-122"/>
              </a:rPr>
              <a:t>Greater difficulty in system dispatch and peak regulation</a:t>
            </a:r>
            <a:endParaRPr lang="zh-CN" altLang="en-US" b="1" dirty="0">
              <a:ea typeface="微软雅黑" pitchFamily="34" charset="-122"/>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39"/>
                                        </p:tgtEl>
                                        <p:attrNameLst>
                                          <p:attrName>style.visibility</p:attrName>
                                        </p:attrNameLst>
                                      </p:cBhvr>
                                      <p:to>
                                        <p:strVal val="visible"/>
                                      </p:to>
                                    </p:set>
                                    <p:animEffect transition="in" filter="blinds(horizontal)">
                                      <p:cBhvr>
                                        <p:cTn id="7" dur="500"/>
                                        <p:tgtEl>
                                          <p:spTgt spid="26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6640"/>
                                        </p:tgtEl>
                                        <p:attrNameLst>
                                          <p:attrName>style.visibility</p:attrName>
                                        </p:attrNameLst>
                                      </p:cBhvr>
                                      <p:to>
                                        <p:strVal val="visible"/>
                                      </p:to>
                                    </p:set>
                                    <p:anim calcmode="lin" valueType="num">
                                      <p:cBhvr additive="base">
                                        <p:cTn id="12" dur="500" fill="hold"/>
                                        <p:tgtEl>
                                          <p:spTgt spid="26640"/>
                                        </p:tgtEl>
                                        <p:attrNameLst>
                                          <p:attrName>ppt_x</p:attrName>
                                        </p:attrNameLst>
                                      </p:cBhvr>
                                      <p:tavLst>
                                        <p:tav tm="0">
                                          <p:val>
                                            <p:strVal val="1+#ppt_w/2"/>
                                          </p:val>
                                        </p:tav>
                                        <p:tav tm="100000">
                                          <p:val>
                                            <p:strVal val="#ppt_x"/>
                                          </p:val>
                                        </p:tav>
                                      </p:tavLst>
                                    </p:anim>
                                    <p:anim calcmode="lin" valueType="num">
                                      <p:cBhvr additive="base">
                                        <p:cTn id="13" dur="500" fill="hold"/>
                                        <p:tgtEl>
                                          <p:spTgt spid="26640"/>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iterate type="lt">
                                    <p:tmPct val="0"/>
                                  </p:iterate>
                                  <p:childTnLst>
                                    <p:set>
                                      <p:cBhvr>
                                        <p:cTn id="17" dur="1" fill="hold">
                                          <p:stCondLst>
                                            <p:cond delay="0"/>
                                          </p:stCondLst>
                                        </p:cTn>
                                        <p:tgtEl>
                                          <p:spTgt spid="26643"/>
                                        </p:tgtEl>
                                        <p:attrNameLst>
                                          <p:attrName>style.visibility</p:attrName>
                                        </p:attrNameLst>
                                      </p:cBhvr>
                                      <p:to>
                                        <p:strVal val="visible"/>
                                      </p:to>
                                    </p:set>
                                    <p:anim calcmode="lin" valueType="num">
                                      <p:cBhvr additive="base">
                                        <p:cTn id="18" dur="500" fill="hold"/>
                                        <p:tgtEl>
                                          <p:spTgt spid="26643"/>
                                        </p:tgtEl>
                                        <p:attrNameLst>
                                          <p:attrName>ppt_x</p:attrName>
                                        </p:attrNameLst>
                                      </p:cBhvr>
                                      <p:tavLst>
                                        <p:tav tm="0">
                                          <p:val>
                                            <p:strVal val="#ppt_x"/>
                                          </p:val>
                                        </p:tav>
                                        <p:tav tm="100000">
                                          <p:val>
                                            <p:strVal val="#ppt_x"/>
                                          </p:val>
                                        </p:tav>
                                      </p:tavLst>
                                    </p:anim>
                                    <p:anim calcmode="lin" valueType="num">
                                      <p:cBhvr additive="base">
                                        <p:cTn id="19" dur="500" fill="hold"/>
                                        <p:tgtEl>
                                          <p:spTgt spid="26643"/>
                                        </p:tgtEl>
                                        <p:attrNameLst>
                                          <p:attrName>ppt_y</p:attrName>
                                        </p:attrNameLst>
                                      </p:cBhvr>
                                      <p:tavLst>
                                        <p:tav tm="0">
                                          <p:val>
                                            <p:strVal val="1+#ppt_h/2"/>
                                          </p:val>
                                        </p:tav>
                                        <p:tav tm="100000">
                                          <p:val>
                                            <p:strVal val="#ppt_y"/>
                                          </p:val>
                                        </p:tav>
                                      </p:tavLst>
                                    </p:anim>
                                  </p:childTnLst>
                                </p:cTn>
                              </p:par>
                              <p:par>
                                <p:cTn id="20" presetID="34" presetClass="emph" presetSubtype="0" fill="hold" grpId="1" nodeType="withEffect">
                                  <p:stCondLst>
                                    <p:cond delay="0"/>
                                  </p:stCondLst>
                                  <p:iterate type="lt">
                                    <p:tmPct val="10000"/>
                                  </p:iterate>
                                  <p:childTnLst>
                                    <p:animMotion origin="layout" path="M 0.0 0.0 L 0.0 -0.07213" pathEditMode="relative" ptsTypes="">
                                      <p:cBhvr>
                                        <p:cTn id="21" dur="250" accel="50000" decel="50000" autoRev="1" fill="hold">
                                          <p:stCondLst>
                                            <p:cond delay="0"/>
                                          </p:stCondLst>
                                        </p:cTn>
                                        <p:tgtEl>
                                          <p:spTgt spid="26643"/>
                                        </p:tgtEl>
                                        <p:attrNameLst>
                                          <p:attrName>ppt_x</p:attrName>
                                          <p:attrName>ppt_y</p:attrName>
                                        </p:attrNameLst>
                                      </p:cBhvr>
                                    </p:animMotion>
                                    <p:animRot by="1500000">
                                      <p:cBhvr>
                                        <p:cTn id="22" dur="125" fill="hold">
                                          <p:stCondLst>
                                            <p:cond delay="0"/>
                                          </p:stCondLst>
                                        </p:cTn>
                                        <p:tgtEl>
                                          <p:spTgt spid="26643"/>
                                        </p:tgtEl>
                                        <p:attrNameLst>
                                          <p:attrName>r</p:attrName>
                                        </p:attrNameLst>
                                      </p:cBhvr>
                                    </p:animRot>
                                    <p:animRot by="-1500000">
                                      <p:cBhvr>
                                        <p:cTn id="23" dur="125" fill="hold">
                                          <p:stCondLst>
                                            <p:cond delay="125"/>
                                          </p:stCondLst>
                                        </p:cTn>
                                        <p:tgtEl>
                                          <p:spTgt spid="26643"/>
                                        </p:tgtEl>
                                        <p:attrNameLst>
                                          <p:attrName>r</p:attrName>
                                        </p:attrNameLst>
                                      </p:cBhvr>
                                    </p:animRot>
                                    <p:animRot by="-1500000">
                                      <p:cBhvr>
                                        <p:cTn id="24" dur="125" fill="hold">
                                          <p:stCondLst>
                                            <p:cond delay="250"/>
                                          </p:stCondLst>
                                        </p:cTn>
                                        <p:tgtEl>
                                          <p:spTgt spid="26643"/>
                                        </p:tgtEl>
                                        <p:attrNameLst>
                                          <p:attrName>r</p:attrName>
                                        </p:attrNameLst>
                                      </p:cBhvr>
                                    </p:animRot>
                                    <p:animRot by="1500000">
                                      <p:cBhvr>
                                        <p:cTn id="25" dur="125" fill="hold">
                                          <p:stCondLst>
                                            <p:cond delay="375"/>
                                          </p:stCondLst>
                                        </p:cTn>
                                        <p:tgtEl>
                                          <p:spTgt spid="266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9" grpId="0"/>
      <p:bldP spid="26640" grpId="0"/>
      <p:bldP spid="26643" grpId="0"/>
      <p:bldP spid="2664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标注 4"/>
          <p:cNvSpPr/>
          <p:nvPr/>
        </p:nvSpPr>
        <p:spPr bwMode="auto">
          <a:xfrm>
            <a:off x="457387" y="3130782"/>
            <a:ext cx="2808163" cy="2774085"/>
          </a:xfrm>
          <a:prstGeom prst="wedgeRectCallout">
            <a:avLst>
              <a:gd name="adj1" fmla="val 56394"/>
              <a:gd name="adj2" fmla="val -20606"/>
            </a:avLst>
          </a:prstGeom>
          <a:solidFill>
            <a:srgbClr val="99FFCC"/>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18" tIns="45709" rIns="91418" bIns="45709"/>
          <a:lstStyle/>
          <a:p>
            <a:pPr>
              <a:defRPr/>
            </a:pPr>
            <a:endParaRPr lang="zh-CN" altLang="en-US">
              <a:latin typeface="+mj-lt"/>
            </a:endParaRPr>
          </a:p>
        </p:txBody>
      </p:sp>
      <p:sp>
        <p:nvSpPr>
          <p:cNvPr id="19461" name="Text Box 4"/>
          <p:cNvSpPr txBox="1">
            <a:spLocks noChangeArrowheads="1"/>
          </p:cNvSpPr>
          <p:nvPr/>
        </p:nvSpPr>
        <p:spPr bwMode="auto">
          <a:xfrm>
            <a:off x="541338" y="1771650"/>
            <a:ext cx="9070975" cy="11079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342900" indent="-342900">
              <a:lnSpc>
                <a:spcPct val="150000"/>
              </a:lnSpc>
              <a:spcBef>
                <a:spcPts val="600"/>
              </a:spcBef>
              <a:spcAft>
                <a:spcPts val="600"/>
              </a:spcAft>
              <a:buSzPct val="90000"/>
              <a:buFont typeface="Wingdings" pitchFamily="2" charset="2"/>
              <a:buChar char="Ø"/>
              <a:defRPr/>
            </a:pPr>
            <a:r>
              <a:rPr lang="en-US" altLang="zh-CN" sz="1600" b="1" kern="0" dirty="0" smtClean="0">
                <a:latin typeface="+mj-lt"/>
                <a:ea typeface="微软雅黑" pitchFamily="34" charset="-122"/>
                <a:cs typeface="Times New Roman" pitchFamily="18" charset="0"/>
              </a:rPr>
              <a:t>In China, the areas where wind farms and PV power plants  are grid integrated are mostly at the end of the grid; substantial power changes makes it quite  difficult to regulate grid operation voltage,</a:t>
            </a:r>
            <a:r>
              <a:rPr lang="zh-CN" altLang="en-US" sz="1600" b="1" kern="0" dirty="0" smtClean="0">
                <a:latin typeface="+mj-lt"/>
                <a:ea typeface="微软雅黑" pitchFamily="34" charset="-122"/>
                <a:cs typeface="Times New Roman" pitchFamily="18" charset="0"/>
              </a:rPr>
              <a:t>  </a:t>
            </a:r>
            <a:r>
              <a:rPr lang="en-US" altLang="zh-CN" sz="1600" b="1" kern="0" dirty="0" smtClean="0">
                <a:latin typeface="+mj-lt"/>
                <a:ea typeface="微软雅黑" pitchFamily="34" charset="-122"/>
                <a:cs typeface="Times New Roman" pitchFamily="18" charset="0"/>
              </a:rPr>
              <a:t>affecting the stability of system voltage.</a:t>
            </a:r>
            <a:endParaRPr lang="zh-CN" altLang="en-US" sz="1600" b="1" kern="0" dirty="0">
              <a:latin typeface="+mj-lt"/>
              <a:ea typeface="微软雅黑" pitchFamily="34" charset="-122"/>
              <a:cs typeface="Times New Roman" pitchFamily="18" charset="0"/>
            </a:endParaRPr>
          </a:p>
        </p:txBody>
      </p:sp>
      <p:pic>
        <p:nvPicPr>
          <p:cNvPr id="20486" name="Picture 5"/>
          <p:cNvPicPr>
            <a:picLocks noChangeAspect="1" noChangeArrowheads="1"/>
          </p:cNvPicPr>
          <p:nvPr/>
        </p:nvPicPr>
        <p:blipFill>
          <a:blip r:embed="rId3" cstate="print"/>
          <a:srcRect/>
          <a:stretch>
            <a:fillRect/>
          </a:stretch>
        </p:blipFill>
        <p:spPr bwMode="auto">
          <a:xfrm>
            <a:off x="3481388" y="3024188"/>
            <a:ext cx="5976937" cy="3282950"/>
          </a:xfrm>
          <a:prstGeom prst="rect">
            <a:avLst/>
          </a:prstGeom>
          <a:noFill/>
          <a:ln w="9525">
            <a:noFill/>
            <a:miter lim="800000"/>
            <a:headEnd/>
            <a:tailEnd/>
          </a:ln>
        </p:spPr>
      </p:pic>
      <p:sp>
        <p:nvSpPr>
          <p:cNvPr id="20487" name="Text Box 6"/>
          <p:cNvSpPr txBox="1">
            <a:spLocks noChangeArrowheads="1"/>
          </p:cNvSpPr>
          <p:nvPr/>
        </p:nvSpPr>
        <p:spPr bwMode="auto">
          <a:xfrm>
            <a:off x="827844" y="3348583"/>
            <a:ext cx="2052228" cy="1877502"/>
          </a:xfrm>
          <a:prstGeom prst="rect">
            <a:avLst/>
          </a:prstGeom>
          <a:noFill/>
          <a:ln w="9525">
            <a:noFill/>
            <a:miter lim="800000"/>
            <a:headEnd/>
            <a:tailEnd/>
          </a:ln>
        </p:spPr>
        <p:txBody>
          <a:bodyPr wrap="square" lIns="0" tIns="0" rIns="0" bIns="0">
            <a:spAutoFit/>
          </a:bodyPr>
          <a:lstStyle/>
          <a:p>
            <a:pPr>
              <a:lnSpc>
                <a:spcPct val="110000"/>
              </a:lnSpc>
            </a:pPr>
            <a:r>
              <a:rPr lang="en-US" altLang="zh-CN" sz="1400" b="1" dirty="0" smtClean="0">
                <a:latin typeface="+mj-lt"/>
                <a:ea typeface="微软雅黑" pitchFamily="34" charset="-122"/>
              </a:rPr>
              <a:t>As wind power output increases rapidly, the bus voltages of </a:t>
            </a:r>
            <a:r>
              <a:rPr lang="en-US" altLang="zh-CN" sz="1400" b="1" dirty="0" err="1" smtClean="0">
                <a:latin typeface="+mj-lt"/>
                <a:ea typeface="微软雅黑" pitchFamily="34" charset="-122"/>
              </a:rPr>
              <a:t>Baicheng</a:t>
            </a:r>
            <a:r>
              <a:rPr lang="en-US" altLang="zh-CN" sz="1400" b="1" dirty="0" smtClean="0">
                <a:latin typeface="+mj-lt"/>
                <a:ea typeface="微软雅黑" pitchFamily="34" charset="-122"/>
              </a:rPr>
              <a:t> Grid and </a:t>
            </a:r>
            <a:r>
              <a:rPr lang="en-US" altLang="zh-CN" sz="1400" b="1" dirty="0" err="1" smtClean="0">
                <a:latin typeface="+mj-lt"/>
                <a:ea typeface="微软雅黑" pitchFamily="34" charset="-122"/>
              </a:rPr>
              <a:t>Tongfa</a:t>
            </a:r>
            <a:r>
              <a:rPr lang="en-US" altLang="zh-CN" sz="1400" b="1" dirty="0" smtClean="0">
                <a:latin typeface="+mj-lt"/>
                <a:ea typeface="微软雅黑" pitchFamily="34" charset="-122"/>
              </a:rPr>
              <a:t> wind farm drops to 213kV to the minimum, with substantial fluctuation.</a:t>
            </a:r>
            <a:endParaRPr lang="zh-CN" altLang="en-US" sz="1400" b="1" dirty="0">
              <a:latin typeface="+mj-lt"/>
              <a:ea typeface="微软雅黑" pitchFamily="34" charset="-122"/>
            </a:endParaRPr>
          </a:p>
        </p:txBody>
      </p:sp>
      <p:sp>
        <p:nvSpPr>
          <p:cNvPr id="20489" name="Rectangle 4"/>
          <p:cNvSpPr txBox="1">
            <a:spLocks noChangeArrowheads="1"/>
          </p:cNvSpPr>
          <p:nvPr/>
        </p:nvSpPr>
        <p:spPr bwMode="auto">
          <a:xfrm>
            <a:off x="2628044" y="74935"/>
            <a:ext cx="7452581" cy="1041400"/>
          </a:xfrm>
          <a:prstGeom prst="rect">
            <a:avLst/>
          </a:prstGeom>
          <a:noFill/>
          <a:ln w="9525">
            <a:noFill/>
            <a:miter lim="800000"/>
            <a:headEnd/>
            <a:tailEnd/>
          </a:ln>
        </p:spPr>
        <p:txBody>
          <a:bodyPr lIns="100758" tIns="50380" rIns="100758" bIns="50380" anchor="ctr"/>
          <a:lstStyle/>
          <a:p>
            <a:r>
              <a:rPr lang="en-US" altLang="zh-CN" sz="2400" b="1" dirty="0">
                <a:latin typeface="+mj-lt"/>
              </a:rPr>
              <a:t>2. </a:t>
            </a:r>
            <a:r>
              <a:rPr lang="en-US" altLang="zh-CN" sz="2400" b="1" dirty="0" smtClean="0">
                <a:latin typeface="+mj-lt"/>
              </a:rPr>
              <a:t>Challenges to Grid Operation by New Energy Integration </a:t>
            </a:r>
            <a:endParaRPr lang="zh-CN" altLang="en-US" sz="2400" b="1" dirty="0">
              <a:latin typeface="+mj-lt"/>
              <a:ea typeface="微软雅黑" pitchFamily="34" charset="-122"/>
            </a:endParaRPr>
          </a:p>
        </p:txBody>
      </p:sp>
      <p:sp>
        <p:nvSpPr>
          <p:cNvPr id="20490" name="Rectangle 4"/>
          <p:cNvSpPr>
            <a:spLocks noChangeArrowheads="1"/>
          </p:cNvSpPr>
          <p:nvPr/>
        </p:nvSpPr>
        <p:spPr bwMode="auto">
          <a:xfrm>
            <a:off x="36513" y="1224347"/>
            <a:ext cx="8243887" cy="380480"/>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ea typeface="微软雅黑" pitchFamily="34" charset="-122"/>
              </a:rPr>
              <a:t>Greater difficulty in grid voltage control</a:t>
            </a:r>
            <a:endParaRPr lang="zh-CN" altLang="en-US" sz="2000" b="1" dirty="0">
              <a:latin typeface="+mj-lt"/>
              <a:ea typeface="微软雅黑" pitchFamily="34" charset="-122"/>
            </a:endParaRPr>
          </a:p>
        </p:txBody>
      </p:sp>
      <p:sp>
        <p:nvSpPr>
          <p:cNvPr id="9" name="矩形 8"/>
          <p:cNvSpPr/>
          <p:nvPr/>
        </p:nvSpPr>
        <p:spPr bwMode="auto">
          <a:xfrm>
            <a:off x="4752280" y="5832859"/>
            <a:ext cx="198022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spcAft>
                <a:spcPts val="600"/>
              </a:spcAft>
            </a:pPr>
            <a:r>
              <a:rPr lang="en-US" altLang="zh-CN" sz="500" dirty="0" smtClean="0">
                <a:latin typeface="+mj-lt"/>
              </a:rPr>
              <a:t>220kVII bus voltage amplitude (</a:t>
            </a:r>
            <a:r>
              <a:rPr lang="en-US" altLang="zh-CN" sz="500" dirty="0" err="1" smtClean="0">
                <a:latin typeface="+mj-lt"/>
              </a:rPr>
              <a:t>ab</a:t>
            </a:r>
            <a:r>
              <a:rPr lang="en-US" altLang="zh-CN" sz="500" dirty="0" smtClean="0">
                <a:latin typeface="+mj-lt"/>
              </a:rPr>
              <a:t>) of </a:t>
            </a:r>
            <a:r>
              <a:rPr lang="en-US" altLang="zh-CN" sz="500" dirty="0" err="1" smtClean="0">
                <a:latin typeface="+mj-lt"/>
              </a:rPr>
              <a:t>Baicheng</a:t>
            </a:r>
            <a:r>
              <a:rPr lang="en-US" altLang="zh-CN" sz="500" dirty="0" smtClean="0">
                <a:latin typeface="+mj-lt"/>
              </a:rPr>
              <a:t> Substation</a:t>
            </a:r>
            <a:endParaRPr lang="zh-CN" altLang="zh-CN" sz="500" dirty="0" smtClean="0">
              <a:latin typeface="+mj-lt"/>
            </a:endParaRPr>
          </a:p>
          <a:p>
            <a:pPr>
              <a:spcAft>
                <a:spcPts val="600"/>
              </a:spcAft>
            </a:pPr>
            <a:r>
              <a:rPr lang="en-US" altLang="zh-CN" sz="500" dirty="0" smtClean="0">
                <a:latin typeface="+mj-lt"/>
              </a:rPr>
              <a:t>220kVII main bus voltage amplitude (</a:t>
            </a:r>
            <a:r>
              <a:rPr lang="en-US" altLang="zh-CN" sz="500" dirty="0" err="1" smtClean="0">
                <a:latin typeface="+mj-lt"/>
              </a:rPr>
              <a:t>ab</a:t>
            </a:r>
            <a:r>
              <a:rPr lang="en-US" altLang="zh-CN" sz="500" dirty="0" smtClean="0">
                <a:latin typeface="+mj-lt"/>
              </a:rPr>
              <a:t>) of </a:t>
            </a:r>
            <a:r>
              <a:rPr lang="en-US" altLang="zh-CN" sz="500" dirty="0" err="1" smtClean="0">
                <a:latin typeface="+mj-lt"/>
              </a:rPr>
              <a:t>Zhenlai</a:t>
            </a:r>
            <a:r>
              <a:rPr lang="en-US" altLang="zh-CN" sz="500" dirty="0" smtClean="0">
                <a:latin typeface="+mj-lt"/>
              </a:rPr>
              <a:t> Substation</a:t>
            </a:r>
            <a:endParaRPr lang="zh-CN" altLang="zh-CN" sz="500" dirty="0" smtClean="0">
              <a:latin typeface="+mj-lt"/>
            </a:endParaRPr>
          </a:p>
          <a:p>
            <a:pPr>
              <a:spcAft>
                <a:spcPts val="600"/>
              </a:spcAft>
            </a:pPr>
            <a:r>
              <a:rPr lang="en-US" altLang="zh-CN" sz="500" dirty="0" smtClean="0">
                <a:latin typeface="+mj-lt"/>
              </a:rPr>
              <a:t>220kVII eastern bus voltage amplitude (</a:t>
            </a:r>
            <a:r>
              <a:rPr lang="en-US" altLang="zh-CN" sz="500" dirty="0" err="1" smtClean="0">
                <a:latin typeface="+mj-lt"/>
              </a:rPr>
              <a:t>ab</a:t>
            </a:r>
            <a:r>
              <a:rPr lang="en-US" altLang="zh-CN" sz="500" dirty="0" smtClean="0">
                <a:latin typeface="+mj-lt"/>
              </a:rPr>
              <a:t>) of </a:t>
            </a:r>
            <a:r>
              <a:rPr lang="en-US" altLang="zh-CN" sz="500" dirty="0" err="1" smtClean="0">
                <a:latin typeface="+mj-lt"/>
              </a:rPr>
              <a:t>Tongfa</a:t>
            </a:r>
            <a:r>
              <a:rPr lang="en-US" altLang="zh-CN" sz="500" dirty="0" smtClean="0">
                <a:latin typeface="+mj-lt"/>
              </a:rPr>
              <a:t> Wind Farm</a:t>
            </a:r>
            <a:endParaRPr lang="zh-CN" altLang="zh-CN" sz="500" dirty="0">
              <a:latin typeface="+mj-lt"/>
            </a:endParaRPr>
          </a:p>
        </p:txBody>
      </p:sp>
      <p:sp>
        <p:nvSpPr>
          <p:cNvPr id="10" name="矩形 9"/>
          <p:cNvSpPr/>
          <p:nvPr/>
        </p:nvSpPr>
        <p:spPr bwMode="auto">
          <a:xfrm>
            <a:off x="7020532" y="5832859"/>
            <a:ext cx="2016000"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spcAft>
                <a:spcPts val="600"/>
              </a:spcAft>
            </a:pPr>
            <a:r>
              <a:rPr lang="en-US" altLang="zh-CN" sz="500" dirty="0" smtClean="0">
                <a:latin typeface="+mj-lt"/>
              </a:rPr>
              <a:t>220kVII main bus voltage amplitude (</a:t>
            </a:r>
            <a:r>
              <a:rPr lang="en-US" altLang="zh-CN" sz="500" dirty="0" err="1" smtClean="0">
                <a:latin typeface="+mj-lt"/>
              </a:rPr>
              <a:t>ab</a:t>
            </a:r>
            <a:r>
              <a:rPr lang="en-US" altLang="zh-CN" sz="500" dirty="0" smtClean="0">
                <a:latin typeface="+mj-lt"/>
              </a:rPr>
              <a:t>) of </a:t>
            </a:r>
            <a:r>
              <a:rPr lang="en-US" altLang="zh-CN" sz="500" dirty="0" err="1" smtClean="0">
                <a:latin typeface="+mj-lt"/>
              </a:rPr>
              <a:t>Daan</a:t>
            </a:r>
            <a:r>
              <a:rPr lang="en-US" altLang="zh-CN" sz="500" dirty="0" smtClean="0">
                <a:latin typeface="+mj-lt"/>
              </a:rPr>
              <a:t> Substation</a:t>
            </a:r>
          </a:p>
          <a:p>
            <a:pPr>
              <a:spcAft>
                <a:spcPts val="600"/>
              </a:spcAft>
            </a:pPr>
            <a:r>
              <a:rPr lang="en-US" altLang="zh-CN" sz="500" dirty="0" smtClean="0">
                <a:latin typeface="+mj-lt"/>
              </a:rPr>
              <a:t>220kVII main bus voltage amplitude (</a:t>
            </a:r>
            <a:r>
              <a:rPr lang="en-US" altLang="zh-CN" sz="500" dirty="0" err="1" smtClean="0">
                <a:latin typeface="+mj-lt"/>
              </a:rPr>
              <a:t>ab</a:t>
            </a:r>
            <a:r>
              <a:rPr lang="en-US" altLang="zh-CN" sz="500" dirty="0" smtClean="0">
                <a:latin typeface="+mj-lt"/>
              </a:rPr>
              <a:t>) of </a:t>
            </a:r>
            <a:r>
              <a:rPr lang="en-US" altLang="zh-CN" sz="500" dirty="0" err="1" smtClean="0">
                <a:latin typeface="+mj-lt"/>
              </a:rPr>
              <a:t>Taonan</a:t>
            </a:r>
            <a:r>
              <a:rPr lang="en-US" altLang="zh-CN" sz="500" dirty="0" smtClean="0">
                <a:latin typeface="+mj-lt"/>
              </a:rPr>
              <a:t> Substation</a:t>
            </a:r>
          </a:p>
          <a:p>
            <a:pPr>
              <a:spcAft>
                <a:spcPts val="600"/>
              </a:spcAft>
            </a:pPr>
            <a:r>
              <a:rPr lang="en-US" altLang="zh-CN" sz="500" dirty="0" smtClean="0">
                <a:latin typeface="+mj-lt"/>
              </a:rPr>
              <a:t>220kVII northern bus voltage amplitude (</a:t>
            </a:r>
            <a:r>
              <a:rPr lang="en-US" altLang="zh-CN" sz="500" dirty="0" err="1" smtClean="0">
                <a:latin typeface="+mj-lt"/>
              </a:rPr>
              <a:t>ab</a:t>
            </a:r>
            <a:r>
              <a:rPr lang="en-US" altLang="zh-CN" sz="500" dirty="0" smtClean="0">
                <a:latin typeface="+mj-lt"/>
              </a:rPr>
              <a:t>) of </a:t>
            </a:r>
            <a:r>
              <a:rPr lang="en-US" altLang="zh-CN" sz="500" dirty="0" err="1" smtClean="0">
                <a:latin typeface="+mj-lt"/>
              </a:rPr>
              <a:t>Chagnshan</a:t>
            </a:r>
            <a:r>
              <a:rPr lang="en-US" altLang="zh-CN" sz="500" dirty="0" smtClean="0">
                <a:latin typeface="+mj-lt"/>
              </a:rPr>
              <a:t> Power Plant</a:t>
            </a:r>
          </a:p>
        </p:txBody>
      </p:sp>
    </p:spTree>
  </p:cSld>
  <p:clrMapOvr>
    <a:masterClrMapping/>
  </p:clrMapOvr>
  <p:transition advTm="1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476250" y="1774825"/>
            <a:ext cx="8909050" cy="10618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en-US" altLang="zh-CN" sz="1400" b="1" kern="0" dirty="0" smtClean="0">
                <a:latin typeface="+mj-lt"/>
                <a:ea typeface="微软雅黑" pitchFamily="34" charset="-122"/>
                <a:cs typeface="Times New Roman" pitchFamily="18" charset="0"/>
              </a:rPr>
              <a:t>When wind farms and PV power plants are connected to the grid in a large-scale manner, the grid will be faced with enlarged transmission flow during large-scale power generation</a:t>
            </a:r>
            <a:r>
              <a:rPr lang="zh-CN" altLang="en-US" sz="1400" b="1" kern="0" dirty="0" smtClean="0">
                <a:latin typeface="+mj-lt"/>
                <a:ea typeface="微软雅黑" pitchFamily="34" charset="-122"/>
                <a:cs typeface="Times New Roman" pitchFamily="18" charset="0"/>
              </a:rPr>
              <a:t> </a:t>
            </a:r>
            <a:r>
              <a:rPr lang="en-US" altLang="zh-CN" sz="1400" b="1" kern="0" dirty="0" smtClean="0">
                <a:latin typeface="+mj-lt"/>
                <a:ea typeface="微软雅黑" pitchFamily="34" charset="-122"/>
                <a:cs typeface="Times New Roman" pitchFamily="18" charset="0"/>
              </a:rPr>
              <a:t>and more heavy-load operation lines, which makes  thermal stability  issue  gradually prominent.</a:t>
            </a:r>
            <a:endParaRPr lang="zh-CN" altLang="en-US" sz="1400" b="1" kern="0" dirty="0">
              <a:latin typeface="+mj-lt"/>
              <a:ea typeface="微软雅黑" pitchFamily="34" charset="-122"/>
              <a:cs typeface="Times New Roman" pitchFamily="18" charset="0"/>
            </a:endParaRPr>
          </a:p>
        </p:txBody>
      </p:sp>
      <p:sp>
        <p:nvSpPr>
          <p:cNvPr id="6" name="矩形标注 5"/>
          <p:cNvSpPr/>
          <p:nvPr/>
        </p:nvSpPr>
        <p:spPr bwMode="auto">
          <a:xfrm>
            <a:off x="1079872" y="3215755"/>
            <a:ext cx="2808163" cy="2761120"/>
          </a:xfrm>
          <a:prstGeom prst="wedgeRectCallout">
            <a:avLst>
              <a:gd name="adj1" fmla="val 60012"/>
              <a:gd name="adj2" fmla="val -20606"/>
            </a:avLst>
          </a:prstGeom>
          <a:solidFill>
            <a:srgbClr val="99FFCC"/>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91418" tIns="45709" rIns="91418" bIns="45709"/>
          <a:lstStyle/>
          <a:p>
            <a:pPr>
              <a:defRPr/>
            </a:pPr>
            <a:endParaRPr lang="zh-CN" altLang="en-US" dirty="0">
              <a:latin typeface="+mj-lt"/>
            </a:endParaRPr>
          </a:p>
        </p:txBody>
      </p:sp>
      <p:sp>
        <p:nvSpPr>
          <p:cNvPr id="21510" name="Text Box 6"/>
          <p:cNvSpPr txBox="1">
            <a:spLocks noChangeArrowheads="1"/>
          </p:cNvSpPr>
          <p:nvPr/>
        </p:nvSpPr>
        <p:spPr bwMode="auto">
          <a:xfrm>
            <a:off x="1214438" y="3654425"/>
            <a:ext cx="2421718" cy="1625060"/>
          </a:xfrm>
          <a:prstGeom prst="rect">
            <a:avLst/>
          </a:prstGeom>
          <a:noFill/>
          <a:ln w="9525">
            <a:noFill/>
            <a:miter lim="800000"/>
            <a:headEnd/>
            <a:tailEnd/>
          </a:ln>
        </p:spPr>
        <p:txBody>
          <a:bodyPr wrap="square" lIns="0" tIns="0" rIns="0" bIns="0">
            <a:spAutoFit/>
          </a:bodyPr>
          <a:lstStyle/>
          <a:p>
            <a:pPr>
              <a:lnSpc>
                <a:spcPct val="110000"/>
              </a:lnSpc>
            </a:pPr>
            <a:r>
              <a:rPr lang="en-US" altLang="zh-CN" sz="1600" b="1" dirty="0">
                <a:latin typeface="+mj-lt"/>
                <a:ea typeface="微软雅黑" pitchFamily="34" charset="-122"/>
              </a:rPr>
              <a:t>Due to </a:t>
            </a:r>
            <a:r>
              <a:rPr lang="en-US" altLang="zh-CN" sz="1600" b="1" dirty="0" smtClean="0">
                <a:latin typeface="+mj-lt"/>
                <a:ea typeface="微软雅黑" pitchFamily="34" charset="-122"/>
              </a:rPr>
              <a:t>limited </a:t>
            </a:r>
            <a:r>
              <a:rPr lang="en-US" altLang="zh-CN" sz="1600" b="1" dirty="0">
                <a:latin typeface="+mj-lt"/>
                <a:ea typeface="微软雅黑" pitchFamily="34" charset="-122"/>
              </a:rPr>
              <a:t>capacity </a:t>
            </a:r>
            <a:r>
              <a:rPr lang="en-US" altLang="zh-CN" sz="1600" b="1" dirty="0" smtClean="0">
                <a:latin typeface="+mj-lt"/>
                <a:ea typeface="微软雅黑" pitchFamily="34" charset="-122"/>
              </a:rPr>
              <a:t>for </a:t>
            </a:r>
            <a:r>
              <a:rPr lang="en-US" altLang="zh-CN" sz="1600" b="1" dirty="0">
                <a:latin typeface="+mj-lt"/>
                <a:ea typeface="微软雅黑" pitchFamily="34" charset="-122"/>
              </a:rPr>
              <a:t>PV </a:t>
            </a:r>
            <a:r>
              <a:rPr lang="en-US" altLang="zh-CN" sz="1600" b="1" dirty="0" smtClean="0">
                <a:latin typeface="+mj-lt"/>
                <a:ea typeface="微软雅黑" pitchFamily="34" charset="-122"/>
              </a:rPr>
              <a:t>power generation currently, such problem is not conspicuous; however, for wind power, it’s relatively prominent.</a:t>
            </a:r>
            <a:endParaRPr lang="zh-CN" altLang="en-US" sz="1600" b="1" dirty="0">
              <a:latin typeface="+mj-lt"/>
            </a:endParaRPr>
          </a:p>
        </p:txBody>
      </p:sp>
      <p:pic>
        <p:nvPicPr>
          <p:cNvPr id="29705" name="Picture 9"/>
          <p:cNvPicPr>
            <a:picLocks noChangeAspect="1" noChangeArrowheads="1"/>
          </p:cNvPicPr>
          <p:nvPr/>
        </p:nvPicPr>
        <p:blipFill>
          <a:blip r:embed="rId3" cstate="print"/>
          <a:srcRect/>
          <a:stretch>
            <a:fillRect/>
          </a:stretch>
        </p:blipFill>
        <p:spPr bwMode="auto">
          <a:xfrm>
            <a:off x="4394200" y="2726531"/>
            <a:ext cx="3886200" cy="2036763"/>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9706" name="Picture 10"/>
          <p:cNvPicPr>
            <a:picLocks noChangeAspect="1" noChangeArrowheads="1"/>
          </p:cNvPicPr>
          <p:nvPr/>
        </p:nvPicPr>
        <p:blipFill>
          <a:blip r:embed="rId4" cstate="print"/>
          <a:srcRect/>
          <a:stretch>
            <a:fillRect/>
          </a:stretch>
        </p:blipFill>
        <p:spPr bwMode="auto">
          <a:xfrm>
            <a:off x="4430713" y="4789488"/>
            <a:ext cx="3849687" cy="1970087"/>
          </a:xfrm>
          <a:prstGeom prst="rect">
            <a:avLst/>
          </a:prstGeom>
          <a:noFill/>
          <a:ln w="9525">
            <a:noFill/>
            <a:miter lim="800000"/>
            <a:headEnd/>
            <a:tailEnd/>
          </a:ln>
          <a:effectLst>
            <a:prstShdw prst="shdw17" dist="17961" dir="2700000">
              <a:schemeClr val="accent1">
                <a:gamma/>
                <a:shade val="60000"/>
                <a:invGamma/>
              </a:schemeClr>
            </a:prstShdw>
          </a:effectLst>
        </p:spPr>
      </p:pic>
      <p:cxnSp>
        <p:nvCxnSpPr>
          <p:cNvPr id="10" name="直接连接符 9"/>
          <p:cNvCxnSpPr/>
          <p:nvPr/>
        </p:nvCxnSpPr>
        <p:spPr>
          <a:xfrm flipH="1">
            <a:off x="5748338" y="3744913"/>
            <a:ext cx="855662" cy="54768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1" name="直接连接符 10"/>
          <p:cNvCxnSpPr/>
          <p:nvPr/>
        </p:nvCxnSpPr>
        <p:spPr>
          <a:xfrm flipH="1">
            <a:off x="5783263" y="5786438"/>
            <a:ext cx="820737" cy="584200"/>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4" name="直接连接符 13"/>
          <p:cNvCxnSpPr/>
          <p:nvPr/>
        </p:nvCxnSpPr>
        <p:spPr>
          <a:xfrm flipH="1">
            <a:off x="5857875" y="3744913"/>
            <a:ext cx="766763" cy="803275"/>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cxnSp>
        <p:nvCxnSpPr>
          <p:cNvPr id="15" name="直接连接符 14"/>
          <p:cNvCxnSpPr/>
          <p:nvPr/>
        </p:nvCxnSpPr>
        <p:spPr>
          <a:xfrm flipH="1">
            <a:off x="5857875" y="5786438"/>
            <a:ext cx="746125" cy="803275"/>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
        <p:nvSpPr>
          <p:cNvPr id="21518" name="Rectangle 4"/>
          <p:cNvSpPr txBox="1">
            <a:spLocks noChangeArrowheads="1"/>
          </p:cNvSpPr>
          <p:nvPr/>
        </p:nvSpPr>
        <p:spPr bwMode="auto">
          <a:xfrm>
            <a:off x="2556036" y="182563"/>
            <a:ext cx="7524589" cy="1041400"/>
          </a:xfrm>
          <a:prstGeom prst="rect">
            <a:avLst/>
          </a:prstGeom>
          <a:noFill/>
          <a:ln w="9525">
            <a:noFill/>
            <a:miter lim="800000"/>
            <a:headEnd/>
            <a:tailEnd/>
          </a:ln>
        </p:spPr>
        <p:txBody>
          <a:bodyPr lIns="100758" tIns="50380" rIns="100758" bIns="50380" anchor="ctr"/>
          <a:lstStyle/>
          <a:p>
            <a:r>
              <a:rPr lang="en-US" altLang="zh-CN" sz="2400" b="1" dirty="0" smtClean="0"/>
              <a:t>2. Challenges to Grid Operation by New Energy Integration </a:t>
            </a:r>
            <a:endParaRPr lang="zh-CN" altLang="en-US" sz="2400" b="1" dirty="0">
              <a:ea typeface="微软雅黑" pitchFamily="34" charset="-122"/>
            </a:endParaRPr>
          </a:p>
        </p:txBody>
      </p:sp>
      <p:sp>
        <p:nvSpPr>
          <p:cNvPr id="21519" name="Rectangle 4"/>
          <p:cNvSpPr>
            <a:spLocks noChangeArrowheads="1"/>
          </p:cNvSpPr>
          <p:nvPr/>
        </p:nvSpPr>
        <p:spPr bwMode="auto">
          <a:xfrm>
            <a:off x="36513" y="1285343"/>
            <a:ext cx="9576307" cy="380480"/>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wrap="square" tIns="36000" bIns="36000"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ea typeface="微软雅黑" pitchFamily="34" charset="-122"/>
              </a:rPr>
              <a:t>Proposing challenges to the integration capability of local grids</a:t>
            </a:r>
            <a:endParaRPr lang="zh-CN" altLang="en-US" sz="2000" b="1" dirty="0">
              <a:latin typeface="+mj-lt"/>
              <a:ea typeface="微软雅黑" pitchFamily="34" charset="-122"/>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35" presetClass="emph" presetSubtype="0" fill="hold" nodeType="afterEffect">
                                  <p:stCondLst>
                                    <p:cond delay="0"/>
                                  </p:stCondLst>
                                  <p:childTnLst>
                                    <p:anim calcmode="discrete" valueType="str">
                                      <p:cBhvr>
                                        <p:cTn id="15" dur="2000" fill="hold"/>
                                        <p:tgtEl>
                                          <p:spTgt spid="10"/>
                                        </p:tgtEl>
                                        <p:attrNameLst>
                                          <p:attrName>style.visibility</p:attrName>
                                        </p:attrNameLst>
                                      </p:cBhvr>
                                      <p:tavLst>
                                        <p:tav tm="0">
                                          <p:val>
                                            <p:strVal val="hidden"/>
                                          </p:val>
                                        </p:tav>
                                        <p:tav tm="50000">
                                          <p:val>
                                            <p:strVal val="visible"/>
                                          </p:val>
                                        </p:tav>
                                      </p:tavLst>
                                    </p:anim>
                                  </p:childTnLst>
                                </p:cTn>
                              </p:par>
                              <p:par>
                                <p:cTn id="16" presetID="35" presetClass="emph" presetSubtype="0" fill="hold" nodeType="withEffect">
                                  <p:stCondLst>
                                    <p:cond delay="0"/>
                                  </p:stCondLst>
                                  <p:childTnLst>
                                    <p:anim calcmode="discrete" valueType="str">
                                      <p:cBhvr>
                                        <p:cTn id="17" dur="2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500"/>
                            </p:stCondLst>
                            <p:childTnLst>
                              <p:par>
                                <p:cTn id="29" presetID="35" presetClass="emph" presetSubtype="0" fill="hold" nodeType="afterEffect">
                                  <p:stCondLst>
                                    <p:cond delay="0"/>
                                  </p:stCondLst>
                                  <p:childTnLst>
                                    <p:anim calcmode="discrete" valueType="str">
                                      <p:cBhvr>
                                        <p:cTn id="30" dur="2000" fill="hold"/>
                                        <p:tgtEl>
                                          <p:spTgt spid="11"/>
                                        </p:tgtEl>
                                        <p:attrNameLst>
                                          <p:attrName>style.visibility</p:attrName>
                                        </p:attrNameLst>
                                      </p:cBhvr>
                                      <p:tavLst>
                                        <p:tav tm="0">
                                          <p:val>
                                            <p:strVal val="hidden"/>
                                          </p:val>
                                        </p:tav>
                                        <p:tav tm="50000">
                                          <p:val>
                                            <p:strVal val="visible"/>
                                          </p:val>
                                        </p:tav>
                                      </p:tavLst>
                                    </p:anim>
                                  </p:childTnLst>
                                </p:cTn>
                              </p:par>
                              <p:par>
                                <p:cTn id="31" presetID="35" presetClass="emph" presetSubtype="0" fill="hold" nodeType="withEffect">
                                  <p:stCondLst>
                                    <p:cond delay="0"/>
                                  </p:stCondLst>
                                  <p:childTnLst>
                                    <p:anim calcmode="discrete" valueType="str">
                                      <p:cBhvr>
                                        <p:cTn id="32" dur="2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531813" y="1945002"/>
            <a:ext cx="9188450" cy="3616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342900" indent="-342900">
              <a:lnSpc>
                <a:spcPct val="150000"/>
              </a:lnSpc>
              <a:spcBef>
                <a:spcPts val="600"/>
              </a:spcBef>
              <a:spcAft>
                <a:spcPts val="600"/>
              </a:spcAft>
              <a:buSzPct val="90000"/>
              <a:buFont typeface="Wingdings" pitchFamily="2" charset="2"/>
              <a:buChar char="Ø"/>
              <a:defRPr/>
            </a:pPr>
            <a:r>
              <a:rPr lang="en-US" altLang="zh-CN" dirty="0" smtClean="0">
                <a:latin typeface="+mj-lt"/>
              </a:rPr>
              <a:t>Large-scale new energy grid </a:t>
            </a:r>
            <a:r>
              <a:rPr lang="en-US" altLang="zh-CN" dirty="0">
                <a:latin typeface="+mj-lt"/>
              </a:rPr>
              <a:t>connection </a:t>
            </a:r>
            <a:r>
              <a:rPr lang="en-US" altLang="zh-CN" dirty="0" smtClean="0">
                <a:latin typeface="+mj-lt"/>
              </a:rPr>
              <a:t>increases risks for stable </a:t>
            </a:r>
            <a:r>
              <a:rPr lang="en-US" altLang="zh-CN" dirty="0">
                <a:latin typeface="+mj-lt"/>
              </a:rPr>
              <a:t>operation of the </a:t>
            </a:r>
            <a:r>
              <a:rPr lang="en-US" altLang="zh-CN" dirty="0" smtClean="0">
                <a:latin typeface="+mj-lt"/>
              </a:rPr>
              <a:t>grid. </a:t>
            </a:r>
            <a:endParaRPr lang="en-US" altLang="zh-CN" b="1" kern="0" dirty="0" smtClean="0">
              <a:latin typeface="+mj-lt"/>
              <a:ea typeface="微软雅黑" pitchFamily="34" charset="-122"/>
              <a:cs typeface="Times New Roman" pitchFamily="18" charset="0"/>
            </a:endParaRPr>
          </a:p>
          <a:p>
            <a:pPr marL="774900" indent="-342900">
              <a:lnSpc>
                <a:spcPct val="150000"/>
              </a:lnSpc>
              <a:spcBef>
                <a:spcPts val="0"/>
              </a:spcBef>
              <a:buSzPct val="90000"/>
              <a:buFont typeface="Wingdings" pitchFamily="2" charset="2"/>
              <a:buChar char="n"/>
              <a:defRPr/>
            </a:pPr>
            <a:r>
              <a:rPr lang="en-US" altLang="zh-CN" sz="1600" dirty="0" smtClean="0">
                <a:latin typeface="+mj-lt"/>
              </a:rPr>
              <a:t>Variable </a:t>
            </a:r>
            <a:r>
              <a:rPr lang="en-US" altLang="zh-CN" sz="1600" dirty="0">
                <a:latin typeface="+mj-lt"/>
              </a:rPr>
              <a:t>system flow, and difficult control over </a:t>
            </a:r>
            <a:r>
              <a:rPr lang="en-US" altLang="zh-CN" sz="1600" dirty="0" smtClean="0">
                <a:latin typeface="+mj-lt"/>
              </a:rPr>
              <a:t> intertie operation</a:t>
            </a:r>
            <a:r>
              <a:rPr lang="en-US" altLang="zh-CN" sz="1600" dirty="0">
                <a:latin typeface="+mj-lt"/>
              </a:rPr>
              <a:t>; </a:t>
            </a:r>
            <a:endParaRPr lang="zh-CN" altLang="en-US" sz="1600" b="1" dirty="0">
              <a:latin typeface="+mj-lt"/>
              <a:ea typeface="微软雅黑" pitchFamily="34" charset="-122"/>
            </a:endParaRPr>
          </a:p>
          <a:p>
            <a:pPr marL="774900" indent="-342900">
              <a:lnSpc>
                <a:spcPct val="150000"/>
              </a:lnSpc>
              <a:spcBef>
                <a:spcPts val="0"/>
              </a:spcBef>
              <a:buSzPct val="90000"/>
              <a:buFont typeface="Wingdings" pitchFamily="2" charset="2"/>
              <a:buChar char="n"/>
              <a:defRPr/>
            </a:pPr>
            <a:r>
              <a:rPr lang="en-US" altLang="zh-CN" sz="1600" dirty="0" smtClean="0">
                <a:latin typeface="+mj-lt"/>
              </a:rPr>
              <a:t>Reduced </a:t>
            </a:r>
            <a:r>
              <a:rPr lang="en-US" altLang="zh-CN" sz="1600" dirty="0">
                <a:latin typeface="+mj-lt"/>
              </a:rPr>
              <a:t>system inertia and decreased dynamic stability ; </a:t>
            </a:r>
            <a:endParaRPr lang="zh-CN" altLang="en-US" sz="1600" b="1" dirty="0" smtClean="0">
              <a:latin typeface="+mj-lt"/>
              <a:ea typeface="微软雅黑" pitchFamily="34" charset="-122"/>
            </a:endParaRPr>
          </a:p>
          <a:p>
            <a:pPr marL="774900" indent="-342900">
              <a:lnSpc>
                <a:spcPct val="150000"/>
              </a:lnSpc>
              <a:spcBef>
                <a:spcPts val="0"/>
              </a:spcBef>
              <a:buSzPct val="90000"/>
              <a:buFont typeface="Wingdings" pitchFamily="2" charset="2"/>
              <a:buChar char="n"/>
              <a:defRPr/>
            </a:pPr>
            <a:r>
              <a:rPr lang="en-US" altLang="zh-CN" sz="1600" dirty="0">
                <a:latin typeface="+mj-lt"/>
              </a:rPr>
              <a:t>Failure to re-establish terminal voltage for new energy </a:t>
            </a:r>
            <a:r>
              <a:rPr lang="en-US" altLang="zh-CN" sz="1600" dirty="0" smtClean="0">
                <a:latin typeface="+mj-lt"/>
              </a:rPr>
              <a:t>power plants </a:t>
            </a:r>
            <a:r>
              <a:rPr lang="en-US" altLang="zh-CN" sz="1600" dirty="0">
                <a:latin typeface="+mj-lt"/>
              </a:rPr>
              <a:t>after faults, causing voltage instability; </a:t>
            </a:r>
            <a:endParaRPr lang="zh-CN" altLang="en-US" sz="1600" b="1" dirty="0" smtClean="0">
              <a:latin typeface="+mj-lt"/>
              <a:ea typeface="微软雅黑" pitchFamily="34" charset="-122"/>
            </a:endParaRPr>
          </a:p>
          <a:p>
            <a:pPr marL="774900" indent="-342900">
              <a:lnSpc>
                <a:spcPct val="150000"/>
              </a:lnSpc>
              <a:spcBef>
                <a:spcPts val="0"/>
              </a:spcBef>
              <a:buSzPct val="90000"/>
              <a:buFont typeface="Wingdings" pitchFamily="2" charset="2"/>
              <a:buChar char="n"/>
              <a:defRPr/>
            </a:pPr>
            <a:r>
              <a:rPr lang="en-US" altLang="zh-CN" sz="1600" dirty="0">
                <a:latin typeface="+mj-lt"/>
              </a:rPr>
              <a:t>As wind power units and PV power generation systems have no capability of LV ride through, in the event of </a:t>
            </a:r>
            <a:r>
              <a:rPr lang="en-US" altLang="zh-CN" sz="1600" dirty="0" err="1" smtClean="0"/>
              <a:t>instaneous</a:t>
            </a:r>
            <a:r>
              <a:rPr lang="en-US" altLang="zh-CN" sz="1600" dirty="0" smtClean="0">
                <a:latin typeface="+mj-lt"/>
              </a:rPr>
              <a:t> </a:t>
            </a:r>
            <a:r>
              <a:rPr lang="en-US" altLang="zh-CN" sz="1600" dirty="0">
                <a:latin typeface="+mj-lt"/>
              </a:rPr>
              <a:t>voltage drop induced by system disturbance, </a:t>
            </a:r>
            <a:r>
              <a:rPr lang="en-US" altLang="zh-CN" sz="1600" dirty="0" smtClean="0">
                <a:latin typeface="+mj-lt"/>
              </a:rPr>
              <a:t> self trip </a:t>
            </a:r>
            <a:r>
              <a:rPr lang="en-US" altLang="zh-CN" sz="1600" dirty="0">
                <a:latin typeface="+mj-lt"/>
              </a:rPr>
              <a:t>will produce impacts on the </a:t>
            </a:r>
            <a:r>
              <a:rPr lang="en-US" altLang="zh-CN" sz="1600" dirty="0" smtClean="0">
                <a:latin typeface="+mj-lt"/>
              </a:rPr>
              <a:t>system.</a:t>
            </a:r>
            <a:endParaRPr lang="zh-CN" altLang="en-US" sz="1600" b="1" dirty="0" smtClean="0">
              <a:latin typeface="+mj-lt"/>
              <a:ea typeface="微软雅黑" pitchFamily="34" charset="-122"/>
            </a:endParaRPr>
          </a:p>
          <a:p>
            <a:pPr>
              <a:lnSpc>
                <a:spcPct val="150000"/>
              </a:lnSpc>
              <a:spcBef>
                <a:spcPts val="600"/>
              </a:spcBef>
              <a:spcAft>
                <a:spcPts val="600"/>
              </a:spcAft>
              <a:buSzPct val="90000"/>
              <a:defRPr/>
            </a:pPr>
            <a:endParaRPr lang="zh-CN" altLang="en-US" b="1" kern="0" dirty="0">
              <a:latin typeface="+mj-lt"/>
              <a:ea typeface="微软雅黑" pitchFamily="34" charset="-122"/>
              <a:cs typeface="Times New Roman" pitchFamily="18" charset="0"/>
            </a:endParaRPr>
          </a:p>
        </p:txBody>
      </p:sp>
      <p:sp>
        <p:nvSpPr>
          <p:cNvPr id="22532" name="Rectangle 4"/>
          <p:cNvSpPr txBox="1">
            <a:spLocks noChangeArrowheads="1"/>
          </p:cNvSpPr>
          <p:nvPr/>
        </p:nvSpPr>
        <p:spPr bwMode="auto">
          <a:xfrm>
            <a:off x="2592040" y="105855"/>
            <a:ext cx="7661411" cy="1041400"/>
          </a:xfrm>
          <a:prstGeom prst="rect">
            <a:avLst/>
          </a:prstGeom>
          <a:noFill/>
          <a:ln w="9525">
            <a:noFill/>
            <a:miter lim="800000"/>
            <a:headEnd/>
            <a:tailEnd/>
          </a:ln>
        </p:spPr>
        <p:txBody>
          <a:bodyPr lIns="100758" tIns="50380" rIns="100758" bIns="50380" anchor="ctr"/>
          <a:lstStyle/>
          <a:p>
            <a:r>
              <a:rPr lang="en-US" altLang="zh-CN" sz="2400" b="1" dirty="0" smtClean="0"/>
              <a:t>2. Challenges to Grid Operation by New Energy Integration </a:t>
            </a:r>
            <a:endParaRPr lang="zh-CN" altLang="en-US" sz="2400" b="1" dirty="0">
              <a:ea typeface="微软雅黑" pitchFamily="34" charset="-122"/>
            </a:endParaRPr>
          </a:p>
        </p:txBody>
      </p:sp>
      <p:sp>
        <p:nvSpPr>
          <p:cNvPr id="22533" name="Rectangle 4"/>
          <p:cNvSpPr>
            <a:spLocks noChangeArrowheads="1"/>
          </p:cNvSpPr>
          <p:nvPr/>
        </p:nvSpPr>
        <p:spPr bwMode="auto">
          <a:xfrm>
            <a:off x="524917" y="1235265"/>
            <a:ext cx="9109075" cy="565146"/>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tIns="36000" bIns="36000" anchor="ctr">
            <a:spAutoFit/>
          </a:bodyPr>
          <a:lstStyle/>
          <a:p>
            <a:pPr marL="533400" indent="-533400">
              <a:spcBef>
                <a:spcPct val="20000"/>
              </a:spcBef>
              <a:buClr>
                <a:srgbClr val="0000A0"/>
              </a:buClr>
              <a:buFont typeface="Wingdings" pitchFamily="2" charset="2"/>
              <a:buChar char="u"/>
            </a:pPr>
            <a:r>
              <a:rPr lang="en-US" altLang="zh-CN" sz="1600" b="1" dirty="0" smtClean="0">
                <a:latin typeface="+mj-lt"/>
                <a:ea typeface="微软雅黑" pitchFamily="34" charset="-122"/>
              </a:rPr>
              <a:t>New energy power generation suffers poor anti-disturbance ability which affect the safe operation of the grid.</a:t>
            </a:r>
            <a:endParaRPr lang="zh-CN" altLang="en-US" sz="1600" b="1" dirty="0">
              <a:latin typeface="+mj-lt"/>
              <a:ea typeface="微软雅黑" pitchFamily="34" charset="-122"/>
            </a:endParaRPr>
          </a:p>
        </p:txBody>
      </p:sp>
    </p:spTree>
  </p:cSld>
  <p:clrMapOvr>
    <a:masterClrMapping/>
  </p:clrMapOvr>
  <p:transition advTm="1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idx="4294967295"/>
          </p:nvPr>
        </p:nvSpPr>
        <p:spPr>
          <a:xfrm>
            <a:off x="2116138" y="106363"/>
            <a:ext cx="6048375" cy="1065212"/>
          </a:xfrm>
        </p:spPr>
        <p:txBody>
          <a:bodyPr/>
          <a:lstStyle/>
          <a:p>
            <a:pPr algn="ctr"/>
            <a:r>
              <a:rPr lang="en-US" altLang="zh-CN" sz="4400" dirty="0" smtClean="0">
                <a:solidFill>
                  <a:schemeClr val="tx1"/>
                </a:solidFill>
                <a:ea typeface="华文新魏" pitchFamily="2" charset="-122"/>
              </a:rPr>
              <a:t>Contents</a:t>
            </a:r>
            <a:endParaRPr lang="zh-CN" altLang="en-US" sz="4400" dirty="0" smtClean="0">
              <a:solidFill>
                <a:schemeClr val="tx1"/>
              </a:solidFill>
              <a:ea typeface="华文新魏" pitchFamily="2" charset="-122"/>
            </a:endParaRP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5149961"/>
            <a:ext cx="7176564"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4010443"/>
            <a:ext cx="7116240"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7106307"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58259" y="1695924"/>
            <a:ext cx="7046549" cy="505834"/>
          </a:xfrm>
          <a:prstGeom prst="rect">
            <a:avLst/>
          </a:prstGeom>
          <a:noFill/>
          <a:ln w="9525">
            <a:noFill/>
            <a:miter lim="800000"/>
            <a:headEnd/>
            <a:tailEnd/>
          </a:ln>
        </p:spPr>
      </p:pic>
      <p:sp>
        <p:nvSpPr>
          <p:cNvPr id="23562" name="矩形 8"/>
          <p:cNvSpPr>
            <a:spLocks noChangeArrowheads="1"/>
          </p:cNvSpPr>
          <p:nvPr/>
        </p:nvSpPr>
        <p:spPr bwMode="auto">
          <a:xfrm>
            <a:off x="2448024" y="1725508"/>
            <a:ext cx="6948772" cy="470947"/>
          </a:xfrm>
          <a:prstGeom prst="rect">
            <a:avLst/>
          </a:prstGeom>
          <a:noFill/>
          <a:ln w="9525">
            <a:noFill/>
            <a:miter lim="800000"/>
            <a:headEnd/>
            <a:tailEnd/>
          </a:ln>
        </p:spPr>
        <p:txBody>
          <a:bodyPr lIns="100790" tIns="50396" rIns="100790" bIns="50396" anchor="ctr"/>
          <a:lstStyle/>
          <a:p>
            <a:r>
              <a:rPr lang="en-US" altLang="zh-CN" sz="1600" b="1" dirty="0">
                <a:latin typeface="+mj-lt"/>
              </a:rPr>
              <a:t>Introduction to New Energy Power </a:t>
            </a:r>
            <a:r>
              <a:rPr lang="en-US" altLang="zh-CN" sz="1600" b="1" dirty="0" smtClean="0">
                <a:latin typeface="+mj-lt"/>
              </a:rPr>
              <a:t>Generation Development</a:t>
            </a:r>
            <a:endParaRPr lang="zh-CN" altLang="en-US" sz="1600" b="1" dirty="0">
              <a:solidFill>
                <a:srgbClr val="000000"/>
              </a:solidFill>
              <a:latin typeface="+mj-lt"/>
              <a:ea typeface="微软雅黑" pitchFamily="34" charset="-122"/>
            </a:endParaRPr>
          </a:p>
        </p:txBody>
      </p:sp>
      <p:sp>
        <p:nvSpPr>
          <p:cNvPr id="23563" name="矩形 8"/>
          <p:cNvSpPr>
            <a:spLocks noChangeArrowheads="1"/>
          </p:cNvSpPr>
          <p:nvPr/>
        </p:nvSpPr>
        <p:spPr bwMode="auto">
          <a:xfrm>
            <a:off x="2514987" y="2903685"/>
            <a:ext cx="7133837" cy="473075"/>
          </a:xfrm>
          <a:prstGeom prst="rect">
            <a:avLst/>
          </a:prstGeom>
          <a:noFill/>
          <a:ln w="9525">
            <a:noFill/>
            <a:miter lim="800000"/>
            <a:headEnd/>
            <a:tailEnd/>
          </a:ln>
        </p:spPr>
        <p:txBody>
          <a:bodyPr lIns="100790" tIns="50396" rIns="100790" bIns="50396" anchor="ctr"/>
          <a:lstStyle/>
          <a:p>
            <a:r>
              <a:rPr lang="en-US" altLang="zh-CN" sz="1600" b="1" dirty="0" smtClean="0"/>
              <a:t>Challenges to Grid Operation by New Energy Integration </a:t>
            </a:r>
            <a:endParaRPr lang="zh-CN" altLang="en-US" sz="1600" b="1" dirty="0">
              <a:ea typeface="微软雅黑" pitchFamily="34" charset="-122"/>
            </a:endParaRPr>
          </a:p>
        </p:txBody>
      </p:sp>
      <p:sp>
        <p:nvSpPr>
          <p:cNvPr id="23564" name="矩形 8"/>
          <p:cNvSpPr>
            <a:spLocks noChangeArrowheads="1"/>
          </p:cNvSpPr>
          <p:nvPr/>
        </p:nvSpPr>
        <p:spPr bwMode="auto">
          <a:xfrm>
            <a:off x="2485971" y="4074999"/>
            <a:ext cx="7116762" cy="425712"/>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smtClean="0">
                <a:solidFill>
                  <a:srgbClr val="FF0000"/>
                </a:solidFill>
                <a:latin typeface="+mj-lt"/>
              </a:rPr>
              <a:t>Adaptive Requirement of the Grid  to New Energy Integration </a:t>
            </a:r>
            <a:endParaRPr lang="zh-CN" altLang="en-US" sz="1600" b="1" dirty="0">
              <a:solidFill>
                <a:srgbClr val="FF0000"/>
              </a:solidFill>
              <a:latin typeface="+mj-lt"/>
              <a:ea typeface="微软雅黑" pitchFamily="34" charset="-122"/>
              <a:sym typeface="Arial" charset="0"/>
            </a:endParaRPr>
          </a:p>
        </p:txBody>
      </p:sp>
      <p:sp>
        <p:nvSpPr>
          <p:cNvPr id="23565" name="矩形 8"/>
          <p:cNvSpPr>
            <a:spLocks noChangeArrowheads="1"/>
          </p:cNvSpPr>
          <p:nvPr/>
        </p:nvSpPr>
        <p:spPr bwMode="auto">
          <a:xfrm>
            <a:off x="2442978" y="5148783"/>
            <a:ext cx="7130995" cy="504056"/>
          </a:xfrm>
          <a:prstGeom prst="rect">
            <a:avLst/>
          </a:prstGeom>
          <a:noFill/>
          <a:ln w="9525">
            <a:noFill/>
            <a:miter lim="800000"/>
            <a:headEnd/>
            <a:tailEnd/>
          </a:ln>
        </p:spPr>
        <p:txBody>
          <a:bodyPr lIns="100790" tIns="50396" rIns="100790" bIns="50396" anchor="ctr"/>
          <a:lstStyle/>
          <a:p>
            <a:pPr>
              <a:spcBef>
                <a:spcPct val="30000"/>
              </a:spcBef>
              <a:spcAft>
                <a:spcPct val="30000"/>
              </a:spcAft>
            </a:pPr>
            <a:r>
              <a:rPr lang="en-US" altLang="zh-CN" sz="1600" b="1" dirty="0" smtClean="0">
                <a:latin typeface="+mj-lt"/>
              </a:rPr>
              <a:t>Key Operation &amp; Control Technologies for  New Energy Grid Integration</a:t>
            </a:r>
            <a:endParaRPr lang="zh-CN" altLang="en-US" sz="1600" b="1" dirty="0">
              <a:solidFill>
                <a:srgbClr val="000000"/>
              </a:solidFill>
              <a:latin typeface="+mj-lt"/>
              <a:ea typeface="微软雅黑" pitchFamily="34" charset="-122"/>
              <a:sym typeface="Arial" charset="0"/>
            </a:endParaRP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3</a:t>
            </a:r>
          </a:p>
        </p:txBody>
      </p:sp>
      <p:sp>
        <p:nvSpPr>
          <p:cNvPr id="7183" name="Rectangle 2"/>
          <p:cNvSpPr>
            <a:spLocks noChangeArrowheads="1"/>
          </p:cNvSpPr>
          <p:nvPr/>
        </p:nvSpPr>
        <p:spPr bwMode="auto">
          <a:xfrm>
            <a:off x="1722703" y="5141430"/>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4</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4073525"/>
            <a:ext cx="1216025" cy="368300"/>
          </a:xfrm>
          <a:prstGeom prst="rect">
            <a:avLst/>
          </a:prstGeom>
          <a:noFill/>
          <a:ln w="9525">
            <a:noFill/>
            <a:miter lim="800000"/>
            <a:headEnd/>
            <a:tailEnd/>
          </a:ln>
        </p:spPr>
      </p:pic>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7501" y="6263128"/>
            <a:ext cx="7135319" cy="469831"/>
          </a:xfrm>
          <a:prstGeom prst="rect">
            <a:avLst/>
          </a:prstGeom>
          <a:noFill/>
          <a:ln w="9525">
            <a:noFill/>
            <a:miter lim="800000"/>
            <a:headEnd/>
            <a:tailEnd/>
          </a:ln>
        </p:spPr>
      </p:pic>
      <p:sp>
        <p:nvSpPr>
          <p:cNvPr id="23577" name="矩形 8"/>
          <p:cNvSpPr>
            <a:spLocks noChangeArrowheads="1"/>
          </p:cNvSpPr>
          <p:nvPr/>
        </p:nvSpPr>
        <p:spPr bwMode="auto">
          <a:xfrm>
            <a:off x="2476500" y="6259513"/>
            <a:ext cx="6575425" cy="476250"/>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a:latin typeface="+mj-lt"/>
              </a:rPr>
              <a:t>Summary and </a:t>
            </a:r>
            <a:r>
              <a:rPr lang="en-US" altLang="zh-CN" sz="1600" b="1" dirty="0" smtClean="0">
                <a:latin typeface="+mj-lt"/>
              </a:rPr>
              <a:t>Outlook</a:t>
            </a:r>
            <a:endParaRPr lang="zh-CN" altLang="en-US" sz="1600" b="1" dirty="0">
              <a:solidFill>
                <a:srgbClr val="000000"/>
              </a:solidFill>
              <a:latin typeface="+mj-lt"/>
              <a:ea typeface="微软雅黑" pitchFamily="34" charset="-122"/>
              <a:sym typeface="Arial" charset="0"/>
            </a:endParaRPr>
          </a:p>
        </p:txBody>
      </p:sp>
      <p:sp>
        <p:nvSpPr>
          <p:cNvPr id="18" name="Rectangle 2"/>
          <p:cNvSpPr>
            <a:spLocks noChangeArrowheads="1"/>
          </p:cNvSpPr>
          <p:nvPr/>
        </p:nvSpPr>
        <p:spPr bwMode="auto">
          <a:xfrm>
            <a:off x="1727944" y="6254597"/>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p:cNvSpPr>
            <a:spLocks noChangeArrowheads="1"/>
          </p:cNvSpPr>
          <p:nvPr/>
        </p:nvSpPr>
        <p:spPr bwMode="auto">
          <a:xfrm>
            <a:off x="36513" y="1224347"/>
            <a:ext cx="9288462" cy="349684"/>
          </a:xfrm>
          <a:prstGeom prst="rect">
            <a:avLst/>
          </a:prstGeom>
          <a:solidFill>
            <a:srgbClr val="E0FFFF"/>
          </a:solidFill>
          <a:ln>
            <a:noFill/>
          </a:ln>
          <a:effectLst>
            <a:outerShdw dist="35921" dir="2700000" algn="ctr" rotWithShape="0">
              <a:srgbClr val="808080">
                <a:alpha val="50000"/>
              </a:srgbClr>
            </a:outerShdw>
          </a:effectLst>
          <a:extLst/>
        </p:spPr>
        <p:txBody>
          <a:bodyPr lIns="91418" tIns="35991" rIns="91418" bIns="35991" anchor="ctr">
            <a:spAutoFit/>
          </a:bodyPr>
          <a:lstStyle/>
          <a:p>
            <a:pPr marL="534856" indent="-534856">
              <a:spcBef>
                <a:spcPct val="20000"/>
              </a:spcBef>
              <a:buClr>
                <a:srgbClr val="0000A0"/>
              </a:buClr>
              <a:buFont typeface="Wingdings" pitchFamily="2" charset="2"/>
              <a:buChar char="u"/>
              <a:defRPr/>
            </a:pPr>
            <a:r>
              <a:rPr lang="en-US" altLang="zh-CN" b="1" i="1" dirty="0" smtClean="0">
                <a:latin typeface="+mj-lt"/>
              </a:rPr>
              <a:t>Technical Rule for Connecting Wind Farm</a:t>
            </a:r>
            <a:r>
              <a:rPr lang="en-US" altLang="zh-CN" b="1" i="1" dirty="0">
                <a:latin typeface="+mj-lt"/>
              </a:rPr>
              <a:t> to </a:t>
            </a:r>
            <a:r>
              <a:rPr lang="en-US" altLang="zh-CN" b="1" i="1" dirty="0" smtClean="0">
                <a:latin typeface="+mj-lt"/>
              </a:rPr>
              <a:t>Power System </a:t>
            </a:r>
            <a:r>
              <a:rPr lang="en-US" altLang="zh-CN" b="1" i="1" dirty="0" smtClean="0">
                <a:latin typeface="+mj-lt"/>
                <a:ea typeface="微软雅黑" pitchFamily="34" charset="-122"/>
              </a:rPr>
              <a:t>GB/T </a:t>
            </a:r>
            <a:r>
              <a:rPr lang="en-US" altLang="zh-CN" b="1" i="1" dirty="0">
                <a:latin typeface="+mj-lt"/>
                <a:ea typeface="微软雅黑" pitchFamily="34" charset="-122"/>
              </a:rPr>
              <a:t>19963-2011</a:t>
            </a:r>
            <a:r>
              <a:rPr lang="en-US" altLang="zh-CN" i="1" dirty="0">
                <a:latin typeface="+mj-lt"/>
              </a:rPr>
              <a:t> </a:t>
            </a:r>
            <a:endParaRPr lang="en-US" altLang="zh-CN" b="1" i="1" dirty="0">
              <a:effectLst>
                <a:outerShdw blurRad="38100" dist="38100" dir="2700000" algn="tl">
                  <a:srgbClr val="000000">
                    <a:alpha val="43137"/>
                  </a:srgbClr>
                </a:outerShdw>
              </a:effectLst>
              <a:latin typeface="+mj-lt"/>
              <a:ea typeface="微软雅黑" pitchFamily="34" charset="-122"/>
            </a:endParaRPr>
          </a:p>
        </p:txBody>
      </p:sp>
      <p:sp>
        <p:nvSpPr>
          <p:cNvPr id="23555" name="Rectangle 8"/>
          <p:cNvSpPr>
            <a:spLocks noChangeArrowheads="1"/>
          </p:cNvSpPr>
          <p:nvPr/>
        </p:nvSpPr>
        <p:spPr bwMode="auto">
          <a:xfrm>
            <a:off x="470064" y="1748457"/>
            <a:ext cx="9280525" cy="170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18" tIns="45709" rIns="91418" bIns="45709">
            <a:spAutoFit/>
          </a:bodyPr>
          <a:lstStyle/>
          <a:p>
            <a:pPr marL="342900" indent="-342900" algn="just" eaLnBrk="0" hangingPunct="0">
              <a:lnSpc>
                <a:spcPct val="150000"/>
              </a:lnSpc>
              <a:spcBef>
                <a:spcPts val="600"/>
              </a:spcBef>
              <a:spcAft>
                <a:spcPts val="600"/>
              </a:spcAft>
              <a:buSzPct val="90000"/>
              <a:buFont typeface="Wingdings" pitchFamily="2" charset="2"/>
              <a:buChar char="Ø"/>
              <a:defRPr/>
            </a:pPr>
            <a:r>
              <a:rPr lang="en-US" altLang="zh-CN" sz="1400" dirty="0">
                <a:latin typeface="+mj-lt"/>
              </a:rPr>
              <a:t>Active power control: all operating units in the </a:t>
            </a:r>
            <a:r>
              <a:rPr lang="en-US" altLang="zh-CN" sz="1400" dirty="0" smtClean="0">
                <a:latin typeface="+mj-lt"/>
              </a:rPr>
              <a:t>wind farm </a:t>
            </a:r>
            <a:r>
              <a:rPr lang="en-US" altLang="zh-CN" sz="1400" dirty="0">
                <a:latin typeface="+mj-lt"/>
              </a:rPr>
              <a:t>should be capable of achieving continuous smooth regulation on active power and of participating in active power control of the systems. </a:t>
            </a:r>
            <a:r>
              <a:rPr lang="en-US" altLang="zh-CN" sz="1400" dirty="0" smtClean="0">
                <a:latin typeface="+mj-lt"/>
              </a:rPr>
              <a:t>Additionally, they </a:t>
            </a:r>
            <a:r>
              <a:rPr lang="en-US" altLang="zh-CN" sz="1400" dirty="0">
                <a:latin typeface="+mj-lt"/>
              </a:rPr>
              <a:t>should be able to receive and execute </a:t>
            </a:r>
            <a:r>
              <a:rPr lang="en-US" altLang="zh-CN" sz="1400" dirty="0" smtClean="0">
                <a:latin typeface="+mj-lt"/>
              </a:rPr>
              <a:t>the command to control active </a:t>
            </a:r>
            <a:r>
              <a:rPr lang="en-US" altLang="zh-CN" sz="1400" dirty="0">
                <a:latin typeface="+mj-lt"/>
              </a:rPr>
              <a:t>power </a:t>
            </a:r>
            <a:r>
              <a:rPr lang="en-US" altLang="zh-CN" sz="1400" dirty="0" smtClean="0">
                <a:latin typeface="+mj-lt"/>
              </a:rPr>
              <a:t>and its changes assigned </a:t>
            </a:r>
            <a:r>
              <a:rPr lang="en-US" altLang="zh-CN" sz="1400" dirty="0">
                <a:latin typeface="+mj-lt"/>
              </a:rPr>
              <a:t>by </a:t>
            </a:r>
            <a:r>
              <a:rPr lang="en-US" altLang="zh-CN" sz="1400" dirty="0" smtClean="0">
                <a:latin typeface="+mj-lt"/>
              </a:rPr>
              <a:t>dispatch agencies. </a:t>
            </a:r>
            <a:r>
              <a:rPr lang="en-US" altLang="zh-CN" sz="1400" dirty="0">
                <a:latin typeface="+mj-lt"/>
              </a:rPr>
              <a:t>The recommended values ​​for </a:t>
            </a:r>
            <a:r>
              <a:rPr lang="en-US" altLang="zh-CN" sz="1400" dirty="0" smtClean="0">
                <a:latin typeface="+mj-lt"/>
              </a:rPr>
              <a:t>the change </a:t>
            </a:r>
            <a:r>
              <a:rPr lang="en-US" altLang="zh-CN" sz="1400" dirty="0">
                <a:latin typeface="+mj-lt"/>
              </a:rPr>
              <a:t>rate of </a:t>
            </a:r>
            <a:r>
              <a:rPr lang="en-US" altLang="zh-CN" sz="1400" dirty="0" smtClean="0">
                <a:latin typeface="+mj-lt"/>
              </a:rPr>
              <a:t>the maximum </a:t>
            </a:r>
            <a:r>
              <a:rPr lang="en-US" altLang="zh-CN" sz="1400" dirty="0">
                <a:latin typeface="+mj-lt"/>
              </a:rPr>
              <a:t>power of the </a:t>
            </a:r>
            <a:r>
              <a:rPr lang="en-US" altLang="zh-CN" sz="1400" dirty="0" smtClean="0">
                <a:latin typeface="+mj-lt"/>
              </a:rPr>
              <a:t>wind farm </a:t>
            </a:r>
            <a:r>
              <a:rPr lang="en-US" altLang="zh-CN" sz="1400" dirty="0">
                <a:latin typeface="+mj-lt"/>
              </a:rPr>
              <a:t>are given in the following table</a:t>
            </a:r>
            <a:r>
              <a:rPr lang="en-US" altLang="zh-CN" sz="1400" dirty="0" smtClean="0">
                <a:latin typeface="+mj-lt"/>
              </a:rPr>
              <a:t>.</a:t>
            </a:r>
            <a:endParaRPr lang="zh-CN" altLang="en-US" sz="1400" b="1" kern="0" dirty="0">
              <a:latin typeface="+mj-lt"/>
              <a:ea typeface="微软雅黑" pitchFamily="34" charset="-122"/>
              <a:cs typeface="Times New Roman" pitchFamily="18" charset="0"/>
            </a:endParaRPr>
          </a:p>
        </p:txBody>
      </p:sp>
      <p:graphicFrame>
        <p:nvGraphicFramePr>
          <p:cNvPr id="7" name="表格 6"/>
          <p:cNvGraphicFramePr>
            <a:graphicFrameLocks noGrp="1"/>
          </p:cNvGraphicFramePr>
          <p:nvPr>
            <p:extLst>
              <p:ext uri="{D42A27DB-BD31-4B8C-83A1-F6EECF244321}">
                <p14:modId xmlns="" xmlns:p14="http://schemas.microsoft.com/office/powerpoint/2010/main" val="82257836"/>
              </p:ext>
            </p:extLst>
          </p:nvPr>
        </p:nvGraphicFramePr>
        <p:xfrm>
          <a:off x="873125" y="3528603"/>
          <a:ext cx="8020049" cy="1660941"/>
        </p:xfrm>
        <a:graphic>
          <a:graphicData uri="http://schemas.openxmlformats.org/drawingml/2006/table">
            <a:tbl>
              <a:tblPr/>
              <a:tblGrid>
                <a:gridCol w="1805550"/>
                <a:gridCol w="3173922"/>
                <a:gridCol w="3040577"/>
              </a:tblGrid>
              <a:tr h="398139">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400" b="0" i="0" u="none" strike="noStrike" cap="none" normalizeH="0" baseline="0" dirty="0" smtClean="0">
                          <a:ln>
                            <a:noFill/>
                          </a:ln>
                          <a:solidFill>
                            <a:schemeClr val="tx1"/>
                          </a:solidFill>
                          <a:effectLst/>
                          <a:latin typeface="+mn-lt"/>
                          <a:ea typeface="微软雅黑" pitchFamily="34" charset="-122"/>
                          <a:cs typeface="Times New Roman" pitchFamily="18" charset="0"/>
                        </a:rPr>
                        <a:t>Installed capacity of wind farm</a:t>
                      </a:r>
                      <a:r>
                        <a:rPr kumimoji="0" lang="zh-CN" sz="1400" b="0" i="0" u="none" strike="noStrike" cap="none" normalizeH="0" baseline="0" dirty="0" smtClean="0">
                          <a:ln>
                            <a:noFill/>
                          </a:ln>
                          <a:solidFill>
                            <a:schemeClr val="tx1"/>
                          </a:solidFill>
                          <a:effectLst/>
                          <a:latin typeface="+mn-lt"/>
                          <a:ea typeface="微软雅黑" pitchFamily="34" charset="-122"/>
                          <a:cs typeface="Times New Roman" pitchFamily="18" charset="0"/>
                        </a:rPr>
                        <a:t>（</a:t>
                      </a:r>
                      <a:r>
                        <a:rPr kumimoji="0" lang="en-US" altLang="zh-CN" sz="1400" b="0" i="0" u="none" strike="noStrike" cap="none" normalizeH="0" baseline="0" dirty="0" smtClean="0">
                          <a:ln>
                            <a:noFill/>
                          </a:ln>
                          <a:solidFill>
                            <a:schemeClr val="tx1"/>
                          </a:solidFill>
                          <a:effectLst/>
                          <a:latin typeface="+mn-lt"/>
                          <a:ea typeface="微软雅黑" pitchFamily="34" charset="-122"/>
                          <a:cs typeface="Times New Roman" pitchFamily="18" charset="0"/>
                        </a:rPr>
                        <a:t>MW</a:t>
                      </a:r>
                      <a:r>
                        <a:rPr kumimoji="0" lang="zh-CN" sz="1400" b="0" i="0" u="none" strike="noStrike" cap="none" normalizeH="0" baseline="0" dirty="0" smtClean="0">
                          <a:ln>
                            <a:noFill/>
                          </a:ln>
                          <a:solidFill>
                            <a:schemeClr val="tx1"/>
                          </a:solidFill>
                          <a:effectLst/>
                          <a:latin typeface="+mn-lt"/>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Maximum limit of changes to active power in 10min</a:t>
                      </a:r>
                      <a:r>
                        <a:rPr kumimoji="0" 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a:t>
                      </a: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MW</a:t>
                      </a:r>
                      <a:r>
                        <a:rPr kumimoji="0" 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Maximum limit of changes to active power in 1min</a:t>
                      </a:r>
                      <a:r>
                        <a:rPr kumimoji="0" 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a:t>
                      </a: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MW</a:t>
                      </a:r>
                      <a:r>
                        <a:rPr kumimoji="0" 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407">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&lt;30</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10</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3</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407">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smtClean="0">
                          <a:ln>
                            <a:noFill/>
                          </a:ln>
                          <a:solidFill>
                            <a:schemeClr val="tx1"/>
                          </a:solidFill>
                          <a:effectLst/>
                          <a:latin typeface="+mn-lt"/>
                          <a:ea typeface="微软雅黑" pitchFamily="34" charset="-122"/>
                          <a:cs typeface="Times New Roman" pitchFamily="18" charset="0"/>
                        </a:rPr>
                        <a:t>30</a:t>
                      </a:r>
                      <a:r>
                        <a:rPr kumimoji="0" lang="zh-CN" sz="1400" b="0" i="0" u="none" strike="noStrike" kern="1200" cap="none" normalizeH="0" baseline="0" smtClean="0">
                          <a:ln>
                            <a:noFill/>
                          </a:ln>
                          <a:solidFill>
                            <a:schemeClr val="tx1"/>
                          </a:solidFill>
                          <a:effectLst/>
                          <a:latin typeface="+mn-lt"/>
                          <a:ea typeface="微软雅黑" pitchFamily="34" charset="-122"/>
                          <a:cs typeface="Times New Roman" pitchFamily="18" charset="0"/>
                        </a:rPr>
                        <a:t>～</a:t>
                      </a:r>
                      <a:r>
                        <a:rPr kumimoji="0" lang="en-US" altLang="zh-CN" sz="1400" b="0" i="0" u="none" strike="noStrike" kern="1200" cap="none" normalizeH="0" baseline="0" smtClean="0">
                          <a:ln>
                            <a:noFill/>
                          </a:ln>
                          <a:solidFill>
                            <a:schemeClr val="tx1"/>
                          </a:solidFill>
                          <a:effectLst/>
                          <a:latin typeface="+mn-lt"/>
                          <a:ea typeface="微软雅黑" pitchFamily="34" charset="-122"/>
                          <a:cs typeface="Times New Roman" pitchFamily="18" charset="0"/>
                        </a:rPr>
                        <a:t>150</a:t>
                      </a:r>
                      <a:endParaRPr kumimoji="0" lang="zh-CN" altLang="zh-CN" sz="1400" b="0" i="0" u="none" strike="noStrike" kern="1200" cap="none" normalizeH="0" baseline="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cap="none" normalizeH="0" baseline="0" dirty="0" smtClean="0">
                          <a:ln>
                            <a:noFill/>
                          </a:ln>
                          <a:solidFill>
                            <a:schemeClr val="tx1"/>
                          </a:solidFill>
                          <a:effectLst/>
                          <a:latin typeface="+mn-lt"/>
                          <a:ea typeface="微软雅黑" pitchFamily="34" charset="-122"/>
                          <a:cs typeface="Times New Roman" pitchFamily="18" charset="0"/>
                        </a:rPr>
                        <a:t>Installed capacity </a:t>
                      </a: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/3</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cap="none" normalizeH="0" baseline="0" dirty="0" smtClean="0">
                          <a:ln>
                            <a:noFill/>
                          </a:ln>
                          <a:solidFill>
                            <a:schemeClr val="tx1"/>
                          </a:solidFill>
                          <a:effectLst/>
                          <a:latin typeface="+mn-lt"/>
                          <a:ea typeface="微软雅黑" pitchFamily="34" charset="-122"/>
                          <a:cs typeface="Times New Roman" pitchFamily="18" charset="0"/>
                        </a:rPr>
                        <a:t>Installed capacity </a:t>
                      </a: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/10</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407">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&gt;150</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50</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rPr>
                        <a:t>15</a:t>
                      </a:r>
                      <a:endParaRPr kumimoji="0" lang="zh-CN" altLang="zh-CN" sz="1400" b="0" i="0" u="none" strike="noStrike" kern="1200" cap="none" normalizeH="0" baseline="0" dirty="0" smtClean="0">
                        <a:ln>
                          <a:noFill/>
                        </a:ln>
                        <a:solidFill>
                          <a:schemeClr val="tx1"/>
                        </a:solidFill>
                        <a:effectLst/>
                        <a:latin typeface="+mn-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602" name="Rectangle 4"/>
          <p:cNvSpPr txBox="1">
            <a:spLocks noChangeArrowheads="1"/>
          </p:cNvSpPr>
          <p:nvPr/>
        </p:nvSpPr>
        <p:spPr bwMode="auto">
          <a:xfrm>
            <a:off x="2628044" y="203597"/>
            <a:ext cx="6192688" cy="1041400"/>
          </a:xfrm>
          <a:prstGeom prst="rect">
            <a:avLst/>
          </a:prstGeom>
          <a:noFill/>
          <a:ln w="9525">
            <a:noFill/>
            <a:miter lim="800000"/>
            <a:headEnd/>
            <a:tailEnd/>
          </a:ln>
        </p:spPr>
        <p:txBody>
          <a:bodyPr lIns="100758" tIns="50380" rIns="100758" bIns="50380" anchor="ctr"/>
          <a:lstStyle/>
          <a:p>
            <a:pPr marL="377825" indent="-377825">
              <a:spcBef>
                <a:spcPct val="30000"/>
              </a:spcBef>
              <a:spcAft>
                <a:spcPct val="30000"/>
              </a:spcAft>
            </a:pPr>
            <a:r>
              <a:rPr lang="en-US" altLang="zh-CN" sz="2400" b="1" dirty="0" smtClean="0">
                <a:latin typeface="+mj-lt"/>
              </a:rPr>
              <a:t>3. </a:t>
            </a:r>
            <a:r>
              <a:rPr lang="en-US" altLang="zh-CN" sz="2400" b="1" dirty="0" smtClean="0">
                <a:solidFill>
                  <a:srgbClr val="000000"/>
                </a:solidFill>
                <a:ea typeface="微软雅黑" pitchFamily="34" charset="-122"/>
                <a:sym typeface="Arial" charset="0"/>
              </a:rPr>
              <a:t>Adaptive Requirement of the Grid  to </a:t>
            </a:r>
            <a:r>
              <a:rPr lang="en-US" altLang="zh-CN" sz="2400" b="1" dirty="0" smtClean="0">
                <a:solidFill>
                  <a:srgbClr val="000000"/>
                </a:solidFill>
                <a:ea typeface="微软雅黑" pitchFamily="34" charset="-122"/>
              </a:rPr>
              <a:t>New Energy Integration</a:t>
            </a:r>
            <a:r>
              <a:rPr lang="en-US" altLang="zh-CN" sz="2400" b="1" dirty="0" smtClean="0">
                <a:solidFill>
                  <a:srgbClr val="000000"/>
                </a:solidFill>
                <a:ea typeface="微软雅黑" pitchFamily="34" charset="-122"/>
                <a:sym typeface="Arial" charset="0"/>
              </a:rPr>
              <a:t> </a:t>
            </a:r>
            <a:endParaRPr lang="zh-CN" altLang="en-US" sz="2400" b="1" dirty="0">
              <a:solidFill>
                <a:srgbClr val="000000"/>
              </a:solidFill>
              <a:ea typeface="微软雅黑" pitchFamily="34" charset="-122"/>
              <a:sym typeface="Arial" charset="0"/>
            </a:endParaRPr>
          </a:p>
        </p:txBody>
      </p:sp>
      <p:sp>
        <p:nvSpPr>
          <p:cNvPr id="23579" name="Rectangle 8"/>
          <p:cNvSpPr>
            <a:spLocks noChangeArrowheads="1"/>
          </p:cNvSpPr>
          <p:nvPr/>
        </p:nvSpPr>
        <p:spPr bwMode="auto">
          <a:xfrm>
            <a:off x="468313" y="5327650"/>
            <a:ext cx="9036050" cy="13849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en-US" altLang="zh-CN" sz="1400" dirty="0" smtClean="0">
                <a:latin typeface="+mj-lt"/>
              </a:rPr>
              <a:t>Reactive </a:t>
            </a:r>
            <a:r>
              <a:rPr lang="en-US" altLang="zh-CN" sz="1400" dirty="0">
                <a:latin typeface="+mj-lt"/>
              </a:rPr>
              <a:t>power control: </a:t>
            </a:r>
            <a:r>
              <a:rPr lang="en-US" altLang="zh-CN" sz="1400" dirty="0" smtClean="0">
                <a:latin typeface="+mj-lt"/>
              </a:rPr>
              <a:t>wind turbine units </a:t>
            </a:r>
            <a:r>
              <a:rPr lang="en-US" altLang="zh-CN" sz="1400" dirty="0">
                <a:latin typeface="+mj-lt"/>
              </a:rPr>
              <a:t>in the </a:t>
            </a:r>
            <a:r>
              <a:rPr lang="en-US" altLang="zh-CN" sz="1400" dirty="0" smtClean="0">
                <a:latin typeface="+mj-lt"/>
              </a:rPr>
              <a:t>wind farm should keep the power factor dynamically </a:t>
            </a:r>
            <a:r>
              <a:rPr lang="en-US" altLang="zh-CN" sz="1400" dirty="0" err="1" smtClean="0">
                <a:latin typeface="+mj-lt"/>
              </a:rPr>
              <a:t>regulatable</a:t>
            </a:r>
            <a:r>
              <a:rPr lang="en-US" altLang="zh-CN" sz="1400" dirty="0" smtClean="0">
                <a:latin typeface="+mj-lt"/>
              </a:rPr>
              <a:t> in the range of between 0.95 leading or lagging. </a:t>
            </a:r>
            <a:r>
              <a:rPr lang="en-US" altLang="zh-CN" sz="1400" dirty="0">
                <a:latin typeface="+mj-lt"/>
              </a:rPr>
              <a:t>Specific configuration principles are proposed for reactive capacity of the wind </a:t>
            </a:r>
            <a:r>
              <a:rPr lang="en-US" altLang="zh-CN" sz="1400" dirty="0" smtClean="0">
                <a:latin typeface="+mj-lt"/>
              </a:rPr>
              <a:t>farm</a:t>
            </a:r>
            <a:r>
              <a:rPr lang="en-US" altLang="zh-CN" sz="1400" dirty="0">
                <a:latin typeface="+mj-lt"/>
              </a:rPr>
              <a:t>. The wind farm should be equipped with reactive voltage control systems and be capable of reactive power regulation and voltage </a:t>
            </a:r>
            <a:r>
              <a:rPr lang="en-US" altLang="zh-CN" sz="1400" dirty="0" smtClean="0">
                <a:latin typeface="+mj-lt"/>
              </a:rPr>
              <a:t>control. </a:t>
            </a:r>
            <a:endParaRPr lang="zh-CN" altLang="en-US" sz="1400" b="1" kern="0" dirty="0">
              <a:latin typeface="+mj-lt"/>
              <a:ea typeface="微软雅黑" pitchFamily="34" charset="-122"/>
              <a:cs typeface="Times New Roman" pitchFamily="18" charset="0"/>
            </a:endParaRPr>
          </a:p>
        </p:txBody>
      </p:sp>
    </p:spTree>
  </p:cSld>
  <p:clrMapOvr>
    <a:masterClrMapping/>
  </p:clrMapOvr>
  <p:transition advTm="1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8"/>
          <p:cNvSpPr>
            <a:spLocks noChangeArrowheads="1"/>
          </p:cNvSpPr>
          <p:nvPr/>
        </p:nvSpPr>
        <p:spPr bwMode="auto">
          <a:xfrm>
            <a:off x="512763" y="1980431"/>
            <a:ext cx="9018587" cy="170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en-US" altLang="zh-CN" sz="1400" dirty="0">
                <a:latin typeface="+mn-lt"/>
              </a:rPr>
              <a:t>Active power control: Medium and large PV </a:t>
            </a:r>
            <a:r>
              <a:rPr lang="en-US" altLang="zh-CN" sz="1400" dirty="0" smtClean="0">
                <a:latin typeface="+mn-lt"/>
              </a:rPr>
              <a:t>power plants </a:t>
            </a:r>
            <a:r>
              <a:rPr lang="en-US" altLang="zh-CN" sz="1400" dirty="0">
                <a:latin typeface="+mn-lt"/>
              </a:rPr>
              <a:t>should be equipped with active power control systems and be capable of active power regulation. Besides, they should be able to receive and execute automatically </a:t>
            </a:r>
            <a:r>
              <a:rPr lang="en-US" altLang="zh-CN" sz="1400" dirty="0" smtClean="0">
                <a:latin typeface="+mn-lt"/>
              </a:rPr>
              <a:t> the command to control active </a:t>
            </a:r>
            <a:r>
              <a:rPr lang="en-US" altLang="zh-CN" sz="1400" dirty="0">
                <a:latin typeface="+mn-lt"/>
              </a:rPr>
              <a:t>power </a:t>
            </a:r>
            <a:r>
              <a:rPr lang="en-US" altLang="zh-CN" sz="1400" dirty="0" smtClean="0">
                <a:latin typeface="+mn-lt"/>
              </a:rPr>
              <a:t>and its changes assigned </a:t>
            </a:r>
            <a:r>
              <a:rPr lang="en-US" altLang="zh-CN" sz="1400" dirty="0">
                <a:latin typeface="+mn-lt"/>
              </a:rPr>
              <a:t>by </a:t>
            </a:r>
            <a:r>
              <a:rPr lang="en-US" altLang="zh-CN" sz="1400" dirty="0" smtClean="0">
                <a:latin typeface="+mn-lt"/>
              </a:rPr>
              <a:t>dispatch </a:t>
            </a:r>
            <a:r>
              <a:rPr lang="en-US" altLang="zh-CN" sz="1400" dirty="0">
                <a:latin typeface="+mn-lt"/>
              </a:rPr>
              <a:t>agencies of </a:t>
            </a:r>
            <a:r>
              <a:rPr lang="en-US" altLang="zh-CN" sz="1400" dirty="0" smtClean="0">
                <a:latin typeface="+mn-lt"/>
              </a:rPr>
              <a:t>the power systems. </a:t>
            </a:r>
            <a:r>
              <a:rPr lang="en-US" altLang="zh-CN" sz="1400" dirty="0">
                <a:latin typeface="+mn-lt"/>
              </a:rPr>
              <a:t>The recommended values ​​for change rate of maximum power of the PV </a:t>
            </a:r>
            <a:r>
              <a:rPr lang="en-US" altLang="zh-CN" sz="1400" dirty="0" smtClean="0">
                <a:latin typeface="+mn-lt"/>
              </a:rPr>
              <a:t>power plants </a:t>
            </a:r>
            <a:r>
              <a:rPr lang="en-US" altLang="zh-CN" sz="1400" dirty="0">
                <a:latin typeface="+mn-lt"/>
              </a:rPr>
              <a:t>are given in the table below. </a:t>
            </a:r>
            <a:endParaRPr lang="zh-CN" altLang="en-US" sz="1400" b="1" kern="0" dirty="0">
              <a:latin typeface="+mn-lt"/>
              <a:ea typeface="微软雅黑" pitchFamily="34" charset="-122"/>
              <a:cs typeface="Times New Roman" pitchFamily="18" charset="0"/>
            </a:endParaRPr>
          </a:p>
        </p:txBody>
      </p:sp>
      <p:sp>
        <p:nvSpPr>
          <p:cNvPr id="25604" name="Rectangle 4"/>
          <p:cNvSpPr txBox="1">
            <a:spLocks noChangeArrowheads="1"/>
          </p:cNvSpPr>
          <p:nvPr/>
        </p:nvSpPr>
        <p:spPr bwMode="auto">
          <a:xfrm>
            <a:off x="2484028" y="72219"/>
            <a:ext cx="7445388" cy="1041400"/>
          </a:xfrm>
          <a:prstGeom prst="rect">
            <a:avLst/>
          </a:prstGeom>
          <a:noFill/>
          <a:ln w="9525">
            <a:noFill/>
            <a:miter lim="800000"/>
            <a:headEnd/>
            <a:tailEnd/>
          </a:ln>
        </p:spPr>
        <p:txBody>
          <a:bodyPr lIns="100758" tIns="50380" rIns="100758" bIns="50380" anchor="ctr"/>
          <a:lstStyle/>
          <a:p>
            <a:pPr marL="377825" indent="-377825">
              <a:spcBef>
                <a:spcPct val="30000"/>
              </a:spcBef>
              <a:spcAft>
                <a:spcPct val="30000"/>
              </a:spcAft>
            </a:pPr>
            <a:r>
              <a:rPr lang="en-US" altLang="zh-CN" sz="2400" b="1" dirty="0" smtClean="0"/>
              <a:t>3</a:t>
            </a:r>
            <a:r>
              <a:rPr lang="en-US" altLang="zh-CN" sz="2400" b="1" dirty="0" smtClean="0">
                <a:solidFill>
                  <a:srgbClr val="000000"/>
                </a:solidFill>
                <a:ea typeface="微软雅黑" pitchFamily="34" charset="-122"/>
                <a:sym typeface="Arial" charset="0"/>
              </a:rPr>
              <a:t>Adaptive Requirement of the Grid  to </a:t>
            </a:r>
            <a:r>
              <a:rPr lang="en-US" altLang="zh-CN" sz="2400" b="1" dirty="0" smtClean="0">
                <a:solidFill>
                  <a:srgbClr val="000000"/>
                </a:solidFill>
                <a:ea typeface="微软雅黑" pitchFamily="34" charset="-122"/>
              </a:rPr>
              <a:t>New Energy Integration</a:t>
            </a:r>
            <a:r>
              <a:rPr lang="en-US" altLang="zh-CN" sz="2400" b="1" dirty="0" smtClean="0">
                <a:solidFill>
                  <a:srgbClr val="000000"/>
                </a:solidFill>
                <a:ea typeface="微软雅黑" pitchFamily="34" charset="-122"/>
                <a:sym typeface="Arial" charset="0"/>
              </a:rPr>
              <a:t> </a:t>
            </a:r>
            <a:endParaRPr lang="zh-CN" altLang="en-US" sz="2400" b="1" dirty="0">
              <a:solidFill>
                <a:srgbClr val="000000"/>
              </a:solidFill>
              <a:ea typeface="微软雅黑" pitchFamily="34" charset="-122"/>
              <a:sym typeface="Arial" charset="0"/>
            </a:endParaRPr>
          </a:p>
        </p:txBody>
      </p:sp>
      <p:sp>
        <p:nvSpPr>
          <p:cNvPr id="8" name="Rectangle 4"/>
          <p:cNvSpPr>
            <a:spLocks noChangeArrowheads="1"/>
          </p:cNvSpPr>
          <p:nvPr/>
        </p:nvSpPr>
        <p:spPr bwMode="auto">
          <a:xfrm>
            <a:off x="36513" y="1245736"/>
            <a:ext cx="9251950" cy="626683"/>
          </a:xfrm>
          <a:prstGeom prst="rect">
            <a:avLst/>
          </a:prstGeom>
          <a:solidFill>
            <a:srgbClr val="E0FFFF"/>
          </a:solidFill>
          <a:ln>
            <a:noFill/>
          </a:ln>
          <a:effectLst>
            <a:outerShdw dist="35921" dir="2700000" algn="ctr" rotWithShape="0">
              <a:srgbClr val="808080">
                <a:alpha val="50000"/>
              </a:srgbClr>
            </a:outerShdw>
          </a:effectLst>
          <a:extLst/>
        </p:spPr>
        <p:txBody>
          <a:bodyPr lIns="91418" tIns="35991" rIns="91418" bIns="35991" anchor="ctr">
            <a:spAutoFit/>
          </a:bodyPr>
          <a:lstStyle/>
          <a:p>
            <a:pPr marL="534856" indent="-534856">
              <a:spcBef>
                <a:spcPct val="20000"/>
              </a:spcBef>
              <a:buClr>
                <a:srgbClr val="0000A0"/>
              </a:buClr>
              <a:buFont typeface="Wingdings" pitchFamily="2" charset="2"/>
              <a:buChar char="u"/>
              <a:defRPr/>
            </a:pPr>
            <a:r>
              <a:rPr lang="en-US" altLang="zh-CN" b="1" i="1" dirty="0">
                <a:latin typeface="+mn-lt"/>
              </a:rPr>
              <a:t>Technical </a:t>
            </a:r>
            <a:r>
              <a:rPr lang="en-US" altLang="zh-CN" b="1" i="1" dirty="0" smtClean="0">
                <a:latin typeface="+mn-lt"/>
              </a:rPr>
              <a:t>Requirements for Connecting Photovoltaic power plant to Power System </a:t>
            </a:r>
            <a:r>
              <a:rPr lang="en-US" altLang="zh-CN" b="1" i="1" dirty="0" smtClean="0">
                <a:latin typeface="+mn-lt"/>
                <a:ea typeface="微软雅黑" pitchFamily="34" charset="-122"/>
              </a:rPr>
              <a:t>GB/T 19964-2012</a:t>
            </a:r>
            <a:endParaRPr lang="en-US" altLang="zh-CN" i="1" dirty="0">
              <a:effectLst>
                <a:outerShdw blurRad="38100" dist="38100" dir="2700000" algn="tl">
                  <a:srgbClr val="000000">
                    <a:alpha val="43137"/>
                  </a:srgbClr>
                </a:outerShdw>
              </a:effectLst>
              <a:latin typeface="+mn-lt"/>
              <a:ea typeface="微软雅黑" pitchFamily="34" charset="-122"/>
            </a:endParaRPr>
          </a:p>
        </p:txBody>
      </p:sp>
      <p:graphicFrame>
        <p:nvGraphicFramePr>
          <p:cNvPr id="9" name="表格 8"/>
          <p:cNvGraphicFramePr>
            <a:graphicFrameLocks noGrp="1"/>
          </p:cNvGraphicFramePr>
          <p:nvPr>
            <p:extLst>
              <p:ext uri="{D42A27DB-BD31-4B8C-83A1-F6EECF244321}">
                <p14:modId xmlns="" xmlns:p14="http://schemas.microsoft.com/office/powerpoint/2010/main" val="523858096"/>
              </p:ext>
            </p:extLst>
          </p:nvPr>
        </p:nvGraphicFramePr>
        <p:xfrm>
          <a:off x="873125" y="4000028"/>
          <a:ext cx="8020049" cy="2300883"/>
        </p:xfrm>
        <a:graphic>
          <a:graphicData uri="http://schemas.openxmlformats.org/drawingml/2006/table">
            <a:tbl>
              <a:tblPr/>
              <a:tblGrid>
                <a:gridCol w="1805550"/>
                <a:gridCol w="3173922"/>
                <a:gridCol w="3040577"/>
              </a:tblGrid>
              <a:tr h="548481">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400" b="0" i="0" u="none" strike="noStrike" cap="none" normalizeH="0" baseline="0" dirty="0" smtClean="0">
                          <a:ln>
                            <a:noFill/>
                          </a:ln>
                          <a:solidFill>
                            <a:schemeClr val="tx1"/>
                          </a:solidFill>
                          <a:effectLst/>
                          <a:latin typeface="+mj-lt"/>
                          <a:ea typeface="微软雅黑" pitchFamily="34" charset="-122"/>
                          <a:cs typeface="Times New Roman" pitchFamily="18" charset="0"/>
                        </a:rPr>
                        <a:t>Installed capacity of PV power plants</a:t>
                      </a:r>
                      <a:r>
                        <a:rPr kumimoji="0" 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a:t>
                      </a: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MW</a:t>
                      </a:r>
                      <a:r>
                        <a:rPr kumimoji="0" 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Maximum limit of changes to active power in 10min</a:t>
                      </a:r>
                      <a:r>
                        <a:rPr kumimoji="0" 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a:t>
                      </a: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MW</a:t>
                      </a:r>
                      <a:r>
                        <a:rPr kumimoji="0" 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00000"/>
                        </a:lnSpc>
                        <a:spcBef>
                          <a:spcPts val="0"/>
                        </a:spcBef>
                        <a:spcAft>
                          <a:spcPts val="0"/>
                        </a:spcAft>
                        <a:buClrTx/>
                        <a:buSzTx/>
                        <a:buFontTx/>
                        <a:buNone/>
                        <a:tabLst/>
                      </a:pP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Maximum limit of changes to active power in 1min</a:t>
                      </a:r>
                      <a:r>
                        <a:rPr kumimoji="0" 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a:t>
                      </a: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MW</a:t>
                      </a:r>
                      <a:r>
                        <a:rPr kumimoji="0" 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a:t>
                      </a: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Small</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cap="none" normalizeH="0" baseline="0" dirty="0" smtClean="0">
                          <a:ln>
                            <a:noFill/>
                          </a:ln>
                          <a:solidFill>
                            <a:schemeClr val="tx1"/>
                          </a:solidFill>
                          <a:effectLst/>
                          <a:latin typeface="+mj-lt"/>
                          <a:ea typeface="微软雅黑" pitchFamily="34" charset="-122"/>
                          <a:cs typeface="Times New Roman" pitchFamily="18" charset="0"/>
                        </a:rPr>
                        <a:t>Installed capacity </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0.2</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Medium </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defRPr/>
                      </a:pPr>
                      <a:r>
                        <a:rPr kumimoji="0" lang="en-US" altLang="zh-CN" sz="1400" b="0" i="0" u="none" strike="noStrike" cap="none" normalizeH="0" baseline="0" dirty="0" smtClean="0">
                          <a:ln>
                            <a:noFill/>
                          </a:ln>
                          <a:solidFill>
                            <a:schemeClr val="tx1"/>
                          </a:solidFill>
                          <a:effectLst/>
                          <a:latin typeface="+mj-lt"/>
                          <a:ea typeface="微软雅黑" pitchFamily="34" charset="-122"/>
                          <a:cs typeface="Times New Roman" pitchFamily="18" charset="0"/>
                        </a:rPr>
                        <a:t>Installed capacity </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defRPr/>
                      </a:pPr>
                      <a:r>
                        <a:rPr kumimoji="0" lang="en-US" altLang="zh-CN" sz="1400" b="0" i="0" u="none" strike="noStrike" cap="none" normalizeH="0" baseline="0" dirty="0" smtClean="0">
                          <a:ln>
                            <a:noFill/>
                          </a:ln>
                          <a:solidFill>
                            <a:schemeClr val="tx1"/>
                          </a:solidFill>
                          <a:effectLst/>
                          <a:latin typeface="+mj-lt"/>
                          <a:ea typeface="微软雅黑" pitchFamily="34" charset="-122"/>
                          <a:cs typeface="Times New Roman" pitchFamily="18" charset="0"/>
                        </a:rPr>
                        <a:t>Installed capacity </a:t>
                      </a: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/5</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Large</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cap="none" normalizeH="0" baseline="0" dirty="0" smtClean="0">
                          <a:ln>
                            <a:noFill/>
                          </a:ln>
                          <a:solidFill>
                            <a:schemeClr val="tx1"/>
                          </a:solidFill>
                          <a:effectLst/>
                          <a:latin typeface="+mj-lt"/>
                          <a:ea typeface="微软雅黑" pitchFamily="34" charset="-122"/>
                          <a:cs typeface="Times New Roman" pitchFamily="18" charset="0"/>
                        </a:rPr>
                        <a:t>Installed capacity </a:t>
                      </a: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/3</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r>
                        <a:rPr kumimoji="0" lang="en-US" altLang="zh-CN" sz="1400" b="0" i="0" u="none" strike="noStrike" cap="none" normalizeH="0" baseline="0" dirty="0" smtClean="0">
                          <a:ln>
                            <a:noFill/>
                          </a:ln>
                          <a:solidFill>
                            <a:schemeClr val="tx1"/>
                          </a:solidFill>
                          <a:effectLst/>
                          <a:latin typeface="+mj-lt"/>
                          <a:ea typeface="微软雅黑" pitchFamily="34" charset="-122"/>
                          <a:cs typeface="Times New Roman" pitchFamily="18" charset="0"/>
                        </a:rPr>
                        <a:t>Installed capacity </a:t>
                      </a:r>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/10</a:t>
                      </a:r>
                      <a:endParaRPr kumimoji="0" lang="zh-CN"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361">
                <a:tc gridSpan="3">
                  <a:txBody>
                    <a:bodyPr/>
                    <a:lstStyle/>
                    <a:p>
                      <a:r>
                        <a:rPr kumimoji="0" lang="en-US" altLang="zh-CN" sz="1400" b="0" i="0" u="none" strike="noStrike" kern="1200" cap="none" normalizeH="0" baseline="0" dirty="0" smtClean="0">
                          <a:ln>
                            <a:noFill/>
                          </a:ln>
                          <a:solidFill>
                            <a:schemeClr val="tx1"/>
                          </a:solidFill>
                          <a:effectLst/>
                          <a:latin typeface="+mj-lt"/>
                          <a:ea typeface="微软雅黑" pitchFamily="34" charset="-122"/>
                          <a:cs typeface="Times New Roman" pitchFamily="18" charset="0"/>
                        </a:rPr>
                        <a:t>Note: Reduced output power of PV power plants caused by solar irradiance is beyond limitations above.</a:t>
                      </a:r>
                      <a:endParaRPr kumimoji="0" lang="zh-CN" altLang="zh-CN" sz="1400" b="0" i="0" u="none" strike="noStrike" kern="1200" cap="none" normalizeH="0" baseline="0" dirty="0">
                        <a:ln>
                          <a:noFill/>
                        </a:ln>
                        <a:solidFill>
                          <a:schemeClr val="tx1"/>
                        </a:solidFill>
                        <a:effectLst/>
                        <a:latin typeface="+mj-lt"/>
                        <a:ea typeface="微软雅黑" pitchFamily="34" charset="-122"/>
                        <a:cs typeface="Times New Roman" pitchFamily="18" charset="0"/>
                      </a:endParaRPr>
                    </a:p>
                  </a:txBody>
                  <a:tcPr marL="68577" marR="68577"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1006475" rtl="0" eaLnBrk="1" fontAlgn="base" latinLnBrk="0" hangingPunct="1">
                        <a:lnSpc>
                          <a:spcPct val="150000"/>
                        </a:lnSpc>
                        <a:spcBef>
                          <a:spcPts val="300"/>
                        </a:spcBef>
                        <a:spcAft>
                          <a:spcPts val="300"/>
                        </a:spcAft>
                        <a:buClrTx/>
                        <a:buSzTx/>
                        <a:buFontTx/>
                        <a:buNone/>
                        <a:tabLst/>
                      </a:pPr>
                      <a:endParaRPr kumimoji="0" lang="zh-CN" altLang="zh-CN" sz="1800" b="0" i="0" u="none" strike="noStrike" cap="none" normalizeH="0" baseline="0" dirty="0" smtClean="0">
                        <a:ln>
                          <a:noFill/>
                        </a:ln>
                        <a:solidFill>
                          <a:schemeClr val="tx1"/>
                        </a:solidFill>
                        <a:effectLst/>
                        <a:latin typeface="Times New Roman" pitchFamily="18" charset="0"/>
                        <a:ea typeface="微软雅黑" pitchFamily="34" charset="-122"/>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Tm="1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8"/>
          <p:cNvSpPr>
            <a:spLocks noChangeArrowheads="1"/>
          </p:cNvSpPr>
          <p:nvPr/>
        </p:nvSpPr>
        <p:spPr bwMode="auto">
          <a:xfrm>
            <a:off x="539812" y="2664507"/>
            <a:ext cx="8791575" cy="3570186"/>
          </a:xfrm>
          <a:prstGeom prst="rect">
            <a:avLst/>
          </a:prstGeom>
          <a:noFill/>
          <a:ln>
            <a:noFill/>
          </a:ln>
          <a:extLst/>
        </p:spPr>
        <p:txBody>
          <a:bodyPr lIns="91418" tIns="45709" rIns="91418" bIns="45709">
            <a:spAutoFit/>
          </a:bodyPr>
          <a:lstStyle/>
          <a:p>
            <a:pPr marL="342900" indent="-342900" eaLnBrk="0" hangingPunct="0">
              <a:lnSpc>
                <a:spcPct val="150000"/>
              </a:lnSpc>
              <a:spcBef>
                <a:spcPts val="600"/>
              </a:spcBef>
              <a:spcAft>
                <a:spcPts val="600"/>
              </a:spcAft>
              <a:buSzPct val="90000"/>
              <a:buFont typeface="Wingdings" pitchFamily="2" charset="2"/>
              <a:buChar char="Ø"/>
              <a:defRPr/>
            </a:pPr>
            <a:r>
              <a:rPr lang="en-US" altLang="zh-CN" sz="1600" dirty="0">
                <a:latin typeface="+mj-lt"/>
              </a:rPr>
              <a:t>Medium and large PV </a:t>
            </a:r>
            <a:r>
              <a:rPr lang="en-US" altLang="zh-CN" sz="1600" dirty="0" smtClean="0">
                <a:latin typeface="+mj-lt"/>
              </a:rPr>
              <a:t>power plants </a:t>
            </a:r>
            <a:r>
              <a:rPr lang="en-US" altLang="zh-CN" sz="1600" dirty="0">
                <a:latin typeface="+mj-lt"/>
              </a:rPr>
              <a:t>should be equipped with reactive voltage control systems and be capable of </a:t>
            </a:r>
            <a:r>
              <a:rPr lang="en-US" altLang="zh-CN" sz="1600" dirty="0" smtClean="0">
                <a:latin typeface="+mj-lt"/>
              </a:rPr>
              <a:t> controlling reactive </a:t>
            </a:r>
            <a:r>
              <a:rPr lang="en-US" altLang="zh-CN" sz="1600" dirty="0">
                <a:latin typeface="+mj-lt"/>
              </a:rPr>
              <a:t>power and </a:t>
            </a:r>
            <a:r>
              <a:rPr lang="en-US" altLang="zh-CN" sz="1600" dirty="0" smtClean="0">
                <a:latin typeface="+mj-lt"/>
              </a:rPr>
              <a:t>voltage. </a:t>
            </a:r>
            <a:r>
              <a:rPr lang="en-US" altLang="zh-CN" sz="1600" dirty="0">
                <a:latin typeface="+mj-lt"/>
              </a:rPr>
              <a:t>Specific configuration principles are proposed for reactive capacity of medium and large PV </a:t>
            </a:r>
            <a:r>
              <a:rPr lang="en-US" altLang="zh-CN" sz="1600" dirty="0" smtClean="0">
                <a:latin typeface="+mj-lt"/>
              </a:rPr>
              <a:t>power plants </a:t>
            </a:r>
            <a:r>
              <a:rPr lang="en-US" altLang="zh-CN" sz="1600" dirty="0">
                <a:latin typeface="+mj-lt"/>
              </a:rPr>
              <a:t>connected to public grids via </a:t>
            </a:r>
            <a:r>
              <a:rPr lang="en-US" altLang="zh-CN" sz="1600" dirty="0" smtClean="0">
                <a:latin typeface="+mj-lt"/>
              </a:rPr>
              <a:t>private lines </a:t>
            </a:r>
            <a:r>
              <a:rPr lang="en-US" altLang="zh-CN" sz="1600" dirty="0">
                <a:latin typeface="+mj-lt"/>
              </a:rPr>
              <a:t>and collections systems</a:t>
            </a:r>
            <a:r>
              <a:rPr lang="en-US" altLang="zh-CN" sz="1600" dirty="0" smtClean="0">
                <a:latin typeface="+mj-lt"/>
              </a:rPr>
              <a:t>.</a:t>
            </a:r>
            <a:endParaRPr lang="en-US" altLang="zh-CN" sz="1600" b="1" kern="0" dirty="0">
              <a:latin typeface="+mj-lt"/>
              <a:ea typeface="微软雅黑" pitchFamily="34" charset="-122"/>
              <a:cs typeface="Times New Roman" pitchFamily="18" charset="0"/>
            </a:endParaRPr>
          </a:p>
          <a:p>
            <a:pPr marL="342900" indent="-342900" eaLnBrk="0" hangingPunct="0">
              <a:lnSpc>
                <a:spcPct val="150000"/>
              </a:lnSpc>
              <a:spcBef>
                <a:spcPts val="600"/>
              </a:spcBef>
              <a:spcAft>
                <a:spcPts val="600"/>
              </a:spcAft>
              <a:buSzPct val="90000"/>
              <a:buFont typeface="Wingdings" pitchFamily="2" charset="2"/>
              <a:buChar char="Ø"/>
              <a:defRPr/>
            </a:pPr>
            <a:r>
              <a:rPr lang="en-US" altLang="zh-CN" sz="1600" dirty="0">
                <a:latin typeface="+mj-lt"/>
              </a:rPr>
              <a:t>Small PV </a:t>
            </a:r>
            <a:r>
              <a:rPr lang="en-US" altLang="zh-CN" sz="1600" dirty="0" smtClean="0">
                <a:latin typeface="+mj-lt"/>
              </a:rPr>
              <a:t>power plants </a:t>
            </a:r>
            <a:r>
              <a:rPr lang="en-US" altLang="zh-CN" sz="1600" dirty="0">
                <a:latin typeface="+mj-lt"/>
              </a:rPr>
              <a:t>can </a:t>
            </a:r>
            <a:r>
              <a:rPr lang="en-US" altLang="zh-CN" sz="1600" dirty="0" smtClean="0">
                <a:latin typeface="+mj-lt"/>
              </a:rPr>
              <a:t>be of no capability </a:t>
            </a:r>
            <a:r>
              <a:rPr lang="en-US" altLang="zh-CN" sz="1600" dirty="0">
                <a:latin typeface="+mj-lt"/>
              </a:rPr>
              <a:t>of </a:t>
            </a:r>
            <a:r>
              <a:rPr lang="en-US" altLang="zh-CN" sz="1600" dirty="0" smtClean="0">
                <a:latin typeface="+mj-lt"/>
              </a:rPr>
              <a:t>regulating reactive </a:t>
            </a:r>
            <a:r>
              <a:rPr lang="en-US" altLang="zh-CN" sz="1600" dirty="0">
                <a:latin typeface="+mj-lt"/>
              </a:rPr>
              <a:t>power and </a:t>
            </a:r>
            <a:r>
              <a:rPr lang="en-US" altLang="zh-CN" sz="1600" dirty="0" smtClean="0">
                <a:latin typeface="+mj-lt"/>
              </a:rPr>
              <a:t>voltage. </a:t>
            </a:r>
            <a:r>
              <a:rPr lang="en-US" altLang="zh-CN" sz="1600" dirty="0">
                <a:latin typeface="+mj-lt"/>
              </a:rPr>
              <a:t>When their output active power is 50% higher than </a:t>
            </a:r>
            <a:r>
              <a:rPr lang="en-US" altLang="zh-CN" sz="1600" dirty="0" smtClean="0">
                <a:latin typeface="+mj-lt"/>
              </a:rPr>
              <a:t>their </a:t>
            </a:r>
            <a:r>
              <a:rPr lang="en-US" altLang="zh-CN" sz="1600" dirty="0">
                <a:latin typeface="+mj-lt"/>
              </a:rPr>
              <a:t>rated power, their power factor should be no less than 0.98 </a:t>
            </a:r>
            <a:r>
              <a:rPr lang="en-US" altLang="zh-CN" sz="1600" dirty="0" smtClean="0">
                <a:latin typeface="+mj-lt"/>
              </a:rPr>
              <a:t>(leading </a:t>
            </a:r>
            <a:r>
              <a:rPr lang="en-US" altLang="zh-CN" sz="1600" dirty="0">
                <a:latin typeface="+mj-lt"/>
              </a:rPr>
              <a:t>or </a:t>
            </a:r>
            <a:r>
              <a:rPr lang="en-US" altLang="zh-CN" sz="1600" dirty="0" smtClean="0">
                <a:latin typeface="+mj-lt"/>
              </a:rPr>
              <a:t>lagging); </a:t>
            </a:r>
            <a:r>
              <a:rPr lang="en-US" altLang="zh-CN" sz="1600" dirty="0">
                <a:latin typeface="+mj-lt"/>
              </a:rPr>
              <a:t>while if their output active power is 20~50% higher than that of their rated power, their power factor should be no less than 0.95 (</a:t>
            </a:r>
            <a:r>
              <a:rPr lang="en-US" altLang="zh-CN" sz="1600" dirty="0" smtClean="0">
                <a:latin typeface="+mj-lt"/>
              </a:rPr>
              <a:t>leading </a:t>
            </a:r>
            <a:r>
              <a:rPr lang="en-US" altLang="zh-CN" sz="1600" dirty="0">
                <a:latin typeface="+mj-lt"/>
              </a:rPr>
              <a:t>or </a:t>
            </a:r>
            <a:r>
              <a:rPr lang="en-US" altLang="zh-CN" sz="1600" dirty="0" smtClean="0">
                <a:latin typeface="+mj-lt"/>
              </a:rPr>
              <a:t>lagging)</a:t>
            </a:r>
            <a:r>
              <a:rPr lang="en-US" altLang="zh-CN" sz="1600" b="1" kern="0" dirty="0" smtClean="0">
                <a:latin typeface="+mj-lt"/>
                <a:ea typeface="微软雅黑" pitchFamily="34" charset="-122"/>
                <a:cs typeface="Times New Roman" pitchFamily="18" charset="0"/>
              </a:rPr>
              <a:t>.</a:t>
            </a:r>
            <a:endParaRPr lang="zh-CN" altLang="en-US" sz="1600" b="1" kern="0" dirty="0">
              <a:latin typeface="+mj-lt"/>
              <a:ea typeface="微软雅黑" pitchFamily="34" charset="-122"/>
              <a:cs typeface="Times New Roman" pitchFamily="18" charset="0"/>
            </a:endParaRPr>
          </a:p>
        </p:txBody>
      </p:sp>
      <p:sp>
        <p:nvSpPr>
          <p:cNvPr id="26627" name="Rectangle 4"/>
          <p:cNvSpPr txBox="1">
            <a:spLocks noChangeArrowheads="1"/>
          </p:cNvSpPr>
          <p:nvPr/>
        </p:nvSpPr>
        <p:spPr bwMode="auto">
          <a:xfrm>
            <a:off x="2484028" y="182563"/>
            <a:ext cx="6948772" cy="1041400"/>
          </a:xfrm>
          <a:prstGeom prst="rect">
            <a:avLst/>
          </a:prstGeom>
          <a:noFill/>
          <a:ln w="9525">
            <a:noFill/>
            <a:miter lim="800000"/>
            <a:headEnd/>
            <a:tailEnd/>
          </a:ln>
        </p:spPr>
        <p:txBody>
          <a:bodyPr lIns="100758" tIns="50380" rIns="100758" bIns="50380" anchor="ctr"/>
          <a:lstStyle/>
          <a:p>
            <a:pPr marL="377825" indent="-377825">
              <a:spcBef>
                <a:spcPct val="30000"/>
              </a:spcBef>
              <a:spcAft>
                <a:spcPct val="30000"/>
              </a:spcAft>
            </a:pPr>
            <a:r>
              <a:rPr lang="en-US" altLang="zh-CN" sz="2400" b="1" dirty="0">
                <a:latin typeface="+mj-lt"/>
              </a:rPr>
              <a:t>3. </a:t>
            </a:r>
            <a:r>
              <a:rPr lang="en-US" altLang="zh-CN" sz="2400" b="1" dirty="0" smtClean="0">
                <a:solidFill>
                  <a:srgbClr val="000000"/>
                </a:solidFill>
                <a:ea typeface="微软雅黑" pitchFamily="34" charset="-122"/>
                <a:sym typeface="Arial" charset="0"/>
              </a:rPr>
              <a:t>Adaptive Requirement of the Grid  to </a:t>
            </a:r>
            <a:r>
              <a:rPr lang="en-US" altLang="zh-CN" sz="2400" b="1" dirty="0" smtClean="0">
                <a:solidFill>
                  <a:srgbClr val="000000"/>
                </a:solidFill>
                <a:ea typeface="微软雅黑" pitchFamily="34" charset="-122"/>
              </a:rPr>
              <a:t>New Energy Integration</a:t>
            </a:r>
            <a:r>
              <a:rPr lang="en-US" altLang="zh-CN" sz="2400" b="1" dirty="0" smtClean="0">
                <a:solidFill>
                  <a:srgbClr val="000000"/>
                </a:solidFill>
                <a:ea typeface="微软雅黑" pitchFamily="34" charset="-122"/>
                <a:sym typeface="Arial" charset="0"/>
              </a:rPr>
              <a:t> </a:t>
            </a:r>
            <a:endParaRPr lang="zh-CN" altLang="en-US" sz="2400" b="1" dirty="0">
              <a:solidFill>
                <a:srgbClr val="000000"/>
              </a:solidFill>
              <a:ea typeface="微软雅黑" pitchFamily="34" charset="-122"/>
              <a:sym typeface="Arial" charset="0"/>
            </a:endParaRPr>
          </a:p>
        </p:txBody>
      </p:sp>
      <p:sp>
        <p:nvSpPr>
          <p:cNvPr id="5" name="Rectangle 4"/>
          <p:cNvSpPr>
            <a:spLocks noChangeArrowheads="1"/>
          </p:cNvSpPr>
          <p:nvPr/>
        </p:nvSpPr>
        <p:spPr bwMode="auto">
          <a:xfrm>
            <a:off x="42863" y="1245736"/>
            <a:ext cx="9245600" cy="626683"/>
          </a:xfrm>
          <a:prstGeom prst="rect">
            <a:avLst/>
          </a:prstGeom>
          <a:solidFill>
            <a:srgbClr val="E0FFFF"/>
          </a:solidFill>
          <a:ln>
            <a:noFill/>
          </a:ln>
          <a:effectLst>
            <a:outerShdw dist="35921" dir="2700000" algn="ctr" rotWithShape="0">
              <a:srgbClr val="808080">
                <a:alpha val="50000"/>
              </a:srgbClr>
            </a:outerShdw>
          </a:effectLst>
          <a:extLst/>
        </p:spPr>
        <p:txBody>
          <a:bodyPr lIns="91418" tIns="35991" rIns="91418" bIns="35991" anchor="ctr">
            <a:spAutoFit/>
          </a:bodyPr>
          <a:lstStyle/>
          <a:p>
            <a:pPr marL="534856" indent="-534856">
              <a:spcBef>
                <a:spcPct val="20000"/>
              </a:spcBef>
              <a:buClr>
                <a:srgbClr val="0000A0"/>
              </a:buClr>
              <a:buFont typeface="Wingdings" pitchFamily="2" charset="2"/>
              <a:buChar char="u"/>
              <a:defRPr/>
            </a:pPr>
            <a:r>
              <a:rPr lang="en-US" altLang="zh-CN" b="1" i="1" dirty="0">
                <a:latin typeface="+mj-lt"/>
              </a:rPr>
              <a:t>Technical Requirements for Connecting Photovoltaic </a:t>
            </a:r>
            <a:r>
              <a:rPr lang="en-US" altLang="zh-CN" b="1" i="1" dirty="0" smtClean="0">
                <a:latin typeface="+mj-lt"/>
              </a:rPr>
              <a:t>power plant </a:t>
            </a:r>
            <a:r>
              <a:rPr lang="en-US" altLang="zh-CN" b="1" i="1" dirty="0">
                <a:latin typeface="+mj-lt"/>
              </a:rPr>
              <a:t>to Power System </a:t>
            </a:r>
            <a:r>
              <a:rPr lang="en-US" altLang="zh-CN" b="1" i="1" dirty="0">
                <a:latin typeface="+mj-lt"/>
                <a:ea typeface="微软雅黑" pitchFamily="34" charset="-122"/>
              </a:rPr>
              <a:t>GB/T 19964-2012</a:t>
            </a:r>
            <a:endParaRPr lang="en-US" altLang="zh-CN" i="1" dirty="0">
              <a:effectLst>
                <a:outerShdw blurRad="38100" dist="38100" dir="2700000" algn="tl">
                  <a:srgbClr val="000000">
                    <a:alpha val="43137"/>
                  </a:srgbClr>
                </a:outerShdw>
              </a:effectLst>
              <a:latin typeface="+mj-lt"/>
              <a:ea typeface="微软雅黑" pitchFamily="34" charset="-122"/>
            </a:endParaRPr>
          </a:p>
        </p:txBody>
      </p:sp>
    </p:spTree>
  </p:cSld>
  <p:clrMapOvr>
    <a:masterClrMapping/>
  </p:clrMapOvr>
  <p:transition advTm="1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idx="4294967295"/>
          </p:nvPr>
        </p:nvSpPr>
        <p:spPr>
          <a:xfrm>
            <a:off x="2116138" y="106363"/>
            <a:ext cx="6048375" cy="1065212"/>
          </a:xfrm>
        </p:spPr>
        <p:txBody>
          <a:bodyPr/>
          <a:lstStyle/>
          <a:p>
            <a:pPr algn="ctr"/>
            <a:r>
              <a:rPr lang="en-US" altLang="zh-CN" sz="4400" dirty="0" smtClean="0">
                <a:solidFill>
                  <a:schemeClr val="tx1"/>
                </a:solidFill>
                <a:ea typeface="华文新魏" pitchFamily="2" charset="-122"/>
              </a:rPr>
              <a:t>Contents</a:t>
            </a:r>
            <a:endParaRPr lang="zh-CN" altLang="en-US" sz="4400" dirty="0" smtClean="0">
              <a:solidFill>
                <a:schemeClr val="tx1"/>
              </a:solidFill>
              <a:ea typeface="华文新魏" pitchFamily="2" charset="-122"/>
            </a:endParaRP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2260" y="5149961"/>
            <a:ext cx="7032548"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84028" y="4014674"/>
            <a:ext cx="6984776"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384587" y="2887918"/>
            <a:ext cx="7120221"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84028" y="1695923"/>
            <a:ext cx="6984776" cy="505834"/>
          </a:xfrm>
          <a:prstGeom prst="rect">
            <a:avLst/>
          </a:prstGeom>
          <a:noFill/>
          <a:ln w="9525">
            <a:noFill/>
            <a:miter lim="800000"/>
            <a:headEnd/>
            <a:tailEnd/>
          </a:ln>
        </p:spPr>
      </p:pic>
      <p:sp>
        <p:nvSpPr>
          <p:cNvPr id="27658" name="矩形 8"/>
          <p:cNvSpPr>
            <a:spLocks noChangeArrowheads="1"/>
          </p:cNvSpPr>
          <p:nvPr/>
        </p:nvSpPr>
        <p:spPr bwMode="auto">
          <a:xfrm>
            <a:off x="2484028" y="1695753"/>
            <a:ext cx="7020780" cy="476250"/>
          </a:xfrm>
          <a:prstGeom prst="rect">
            <a:avLst/>
          </a:prstGeom>
          <a:noFill/>
          <a:ln w="9525">
            <a:noFill/>
            <a:miter lim="800000"/>
            <a:headEnd/>
            <a:tailEnd/>
          </a:ln>
        </p:spPr>
        <p:txBody>
          <a:bodyPr lIns="100790" tIns="50396" rIns="100790" bIns="50396" anchor="ctr"/>
          <a:lstStyle/>
          <a:p>
            <a:r>
              <a:rPr lang="en-US" altLang="zh-CN" sz="1600" b="1" dirty="0">
                <a:latin typeface="+mj-lt"/>
              </a:rPr>
              <a:t>Introduction to New Energy Power </a:t>
            </a:r>
            <a:r>
              <a:rPr lang="en-US" altLang="zh-CN" sz="1600" b="1" dirty="0" smtClean="0">
                <a:latin typeface="+mj-lt"/>
              </a:rPr>
              <a:t>Generation Development </a:t>
            </a:r>
            <a:endParaRPr lang="zh-CN" altLang="en-US" sz="1600" b="1" dirty="0">
              <a:latin typeface="+mj-lt"/>
            </a:endParaRPr>
          </a:p>
        </p:txBody>
      </p:sp>
      <p:sp>
        <p:nvSpPr>
          <p:cNvPr id="27659" name="矩形 8"/>
          <p:cNvSpPr>
            <a:spLocks noChangeArrowheads="1"/>
          </p:cNvSpPr>
          <p:nvPr/>
        </p:nvSpPr>
        <p:spPr bwMode="auto">
          <a:xfrm>
            <a:off x="2533150" y="2880531"/>
            <a:ext cx="6935654" cy="473075"/>
          </a:xfrm>
          <a:prstGeom prst="rect">
            <a:avLst/>
          </a:prstGeom>
          <a:noFill/>
          <a:ln w="9525">
            <a:noFill/>
            <a:miter lim="800000"/>
            <a:headEnd/>
            <a:tailEnd/>
          </a:ln>
        </p:spPr>
        <p:txBody>
          <a:bodyPr lIns="100790" tIns="50396" rIns="100790" bIns="50396" anchor="ctr"/>
          <a:lstStyle/>
          <a:p>
            <a:pPr>
              <a:spcBef>
                <a:spcPct val="30000"/>
              </a:spcBef>
              <a:spcAft>
                <a:spcPct val="30000"/>
              </a:spcAft>
            </a:pPr>
            <a:r>
              <a:rPr lang="en-US" altLang="zh-CN" sz="1600" b="1" dirty="0">
                <a:latin typeface="+mj-lt"/>
              </a:rPr>
              <a:t>Challenges on Grid Operation Generated by New Energy </a:t>
            </a:r>
            <a:r>
              <a:rPr lang="en-US" altLang="zh-CN" sz="1600" b="1" dirty="0" smtClean="0">
                <a:latin typeface="+mj-lt"/>
              </a:rPr>
              <a:t>Access</a:t>
            </a:r>
            <a:endParaRPr lang="zh-CN" altLang="en-US" sz="1600" b="1" dirty="0">
              <a:latin typeface="+mj-lt"/>
            </a:endParaRPr>
          </a:p>
        </p:txBody>
      </p:sp>
      <p:sp>
        <p:nvSpPr>
          <p:cNvPr id="27660" name="矩形 8"/>
          <p:cNvSpPr>
            <a:spLocks noChangeArrowheads="1"/>
          </p:cNvSpPr>
          <p:nvPr/>
        </p:nvSpPr>
        <p:spPr bwMode="auto">
          <a:xfrm>
            <a:off x="2520032" y="4052866"/>
            <a:ext cx="6997066" cy="476250"/>
          </a:xfrm>
          <a:prstGeom prst="rect">
            <a:avLst/>
          </a:prstGeom>
          <a:noFill/>
          <a:ln w="9525">
            <a:noFill/>
            <a:miter lim="800000"/>
            <a:headEnd/>
            <a:tailEnd/>
          </a:ln>
        </p:spPr>
        <p:txBody>
          <a:bodyPr lIns="100790" tIns="50396" rIns="100790" bIns="50396" anchor="ctr"/>
          <a:lstStyle/>
          <a:p>
            <a:pPr marL="377825" indent="-377825">
              <a:spcBef>
                <a:spcPct val="30000"/>
              </a:spcBef>
              <a:spcAft>
                <a:spcPct val="30000"/>
              </a:spcAft>
            </a:pPr>
            <a:r>
              <a:rPr lang="en-US" altLang="zh-CN" sz="1600" b="1" dirty="0" smtClean="0">
                <a:latin typeface="+mj-lt"/>
              </a:rPr>
              <a:t>Adaptive Requirement of the Grid  to New Energy Integration </a:t>
            </a:r>
            <a:endParaRPr lang="zh-CN" altLang="en-US" sz="1600" b="1" dirty="0">
              <a:latin typeface="+mj-lt"/>
              <a:ea typeface="微软雅黑" pitchFamily="34" charset="-122"/>
              <a:sym typeface="Arial" charset="0"/>
            </a:endParaRPr>
          </a:p>
        </p:txBody>
      </p:sp>
      <p:sp>
        <p:nvSpPr>
          <p:cNvPr id="27661" name="矩形 8"/>
          <p:cNvSpPr>
            <a:spLocks noChangeArrowheads="1"/>
          </p:cNvSpPr>
          <p:nvPr/>
        </p:nvSpPr>
        <p:spPr bwMode="auto">
          <a:xfrm>
            <a:off x="2466496" y="5104581"/>
            <a:ext cx="7290340" cy="476250"/>
          </a:xfrm>
          <a:prstGeom prst="rect">
            <a:avLst/>
          </a:prstGeom>
          <a:noFill/>
          <a:ln w="9525">
            <a:noFill/>
            <a:miter lim="800000"/>
            <a:headEnd/>
            <a:tailEnd/>
          </a:ln>
        </p:spPr>
        <p:txBody>
          <a:bodyPr lIns="100790" tIns="50396" rIns="100790" bIns="50396" anchor="ctr"/>
          <a:lstStyle/>
          <a:p>
            <a:pPr>
              <a:spcBef>
                <a:spcPct val="30000"/>
              </a:spcBef>
              <a:spcAft>
                <a:spcPct val="30000"/>
              </a:spcAft>
            </a:pPr>
            <a:r>
              <a:rPr lang="en-US" altLang="zh-CN" sz="1600" b="1" dirty="0" smtClean="0">
                <a:solidFill>
                  <a:srgbClr val="FF0000"/>
                </a:solidFill>
                <a:latin typeface="+mj-lt"/>
              </a:rPr>
              <a:t>Key Operation &amp; Control Technologies for  New Energy Grid Integration</a:t>
            </a:r>
            <a:endParaRPr lang="zh-CN" altLang="en-US" sz="1600" b="1" dirty="0">
              <a:solidFill>
                <a:srgbClr val="FF0000"/>
              </a:solidFill>
              <a:latin typeface="+mj-lt"/>
              <a:ea typeface="微软雅黑" pitchFamily="34" charset="-122"/>
              <a:sym typeface="Arial" charset="0"/>
            </a:endParaRP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3</a:t>
            </a:r>
          </a:p>
        </p:txBody>
      </p:sp>
      <p:sp>
        <p:nvSpPr>
          <p:cNvPr id="7183" name="Rectangle 2"/>
          <p:cNvSpPr>
            <a:spLocks noChangeArrowheads="1"/>
          </p:cNvSpPr>
          <p:nvPr/>
        </p:nvSpPr>
        <p:spPr bwMode="auto">
          <a:xfrm>
            <a:off x="1722703" y="5141430"/>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4</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5205413"/>
            <a:ext cx="1216025" cy="368300"/>
          </a:xfrm>
          <a:prstGeom prst="rect">
            <a:avLst/>
          </a:prstGeom>
          <a:noFill/>
          <a:ln w="9525">
            <a:noFill/>
            <a:miter lim="800000"/>
            <a:headEnd/>
            <a:tailEnd/>
          </a:ln>
        </p:spPr>
      </p:pic>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42619" y="6227124"/>
            <a:ext cx="7062189" cy="505835"/>
          </a:xfrm>
          <a:prstGeom prst="rect">
            <a:avLst/>
          </a:prstGeom>
          <a:noFill/>
          <a:ln w="9525">
            <a:noFill/>
            <a:miter lim="800000"/>
            <a:headEnd/>
            <a:tailEnd/>
          </a:ln>
        </p:spPr>
      </p:pic>
      <p:sp>
        <p:nvSpPr>
          <p:cNvPr id="27673" name="矩形 8"/>
          <p:cNvSpPr>
            <a:spLocks noChangeArrowheads="1"/>
          </p:cNvSpPr>
          <p:nvPr/>
        </p:nvSpPr>
        <p:spPr bwMode="auto">
          <a:xfrm>
            <a:off x="2476500" y="6228903"/>
            <a:ext cx="6510338" cy="476250"/>
          </a:xfrm>
          <a:prstGeom prst="rect">
            <a:avLst/>
          </a:prstGeom>
          <a:noFill/>
          <a:ln w="9525">
            <a:noFill/>
            <a:miter lim="800000"/>
            <a:headEnd/>
            <a:tailEnd/>
          </a:ln>
        </p:spPr>
        <p:txBody>
          <a:bodyPr lIns="100790" tIns="50396" rIns="100790" bIns="50396" anchor="ctr"/>
          <a:lstStyle/>
          <a:p>
            <a:r>
              <a:rPr lang="en-US" altLang="zh-CN" sz="1600" b="1" dirty="0">
                <a:latin typeface="+mj-lt"/>
              </a:rPr>
              <a:t>Summary and Outlook</a:t>
            </a:r>
            <a:endParaRPr lang="zh-CN" altLang="zh-CN" sz="1600" b="1" dirty="0">
              <a:latin typeface="+mj-lt"/>
            </a:endParaRPr>
          </a:p>
        </p:txBody>
      </p:sp>
      <p:sp>
        <p:nvSpPr>
          <p:cNvPr id="18" name="Rectangle 2"/>
          <p:cNvSpPr>
            <a:spLocks noChangeArrowheads="1"/>
          </p:cNvSpPr>
          <p:nvPr/>
        </p:nvSpPr>
        <p:spPr bwMode="auto">
          <a:xfrm>
            <a:off x="1727944" y="6231355"/>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8677" name="Rectangle 4"/>
          <p:cNvSpPr>
            <a:spLocks noChangeArrowheads="1"/>
          </p:cNvSpPr>
          <p:nvPr/>
        </p:nvSpPr>
        <p:spPr bwMode="auto">
          <a:xfrm>
            <a:off x="36513" y="1224347"/>
            <a:ext cx="8243887" cy="349684"/>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b="1" dirty="0" smtClean="0">
                <a:latin typeface="+mj-lt"/>
                <a:ea typeface="微软雅黑" pitchFamily="34" charset="-122"/>
              </a:rPr>
              <a:t>Objectives of new energy power generation control</a:t>
            </a:r>
            <a:endParaRPr lang="zh-CN" altLang="en-US" b="1" dirty="0">
              <a:latin typeface="+mj-lt"/>
              <a:ea typeface="微软雅黑" pitchFamily="34" charset="-122"/>
            </a:endParaRPr>
          </a:p>
        </p:txBody>
      </p:sp>
      <p:sp>
        <p:nvSpPr>
          <p:cNvPr id="28678" name="Rectangle 4"/>
          <p:cNvSpPr txBox="1">
            <a:spLocks noChangeArrowheads="1"/>
          </p:cNvSpPr>
          <p:nvPr/>
        </p:nvSpPr>
        <p:spPr bwMode="auto">
          <a:xfrm>
            <a:off x="2592039" y="182563"/>
            <a:ext cx="7471123" cy="1041400"/>
          </a:xfrm>
          <a:prstGeom prst="rect">
            <a:avLst/>
          </a:prstGeom>
          <a:noFill/>
          <a:ln w="9525">
            <a:noFill/>
            <a:miter lim="800000"/>
            <a:headEnd/>
            <a:tailEnd/>
          </a:ln>
        </p:spPr>
        <p:txBody>
          <a:bodyPr lIns="100758" tIns="50380" rIns="100758" bIns="50380" anchor="ctr"/>
          <a:lstStyle/>
          <a:p>
            <a:r>
              <a:rPr lang="en-US" altLang="zh-CN" sz="2800" b="1" dirty="0" smtClean="0">
                <a:latin typeface="+mj-lt"/>
              </a:rPr>
              <a:t>4</a:t>
            </a:r>
            <a:r>
              <a:rPr lang="en-US" altLang="zh-CN" sz="2400" b="1" dirty="0" smtClean="0">
                <a:latin typeface="+mj-lt"/>
              </a:rPr>
              <a:t>. Key Operation &amp; Control Technologies for  New Energy Grid Integration</a:t>
            </a:r>
            <a:endParaRPr lang="zh-CN" altLang="en-US" sz="2400" b="1" dirty="0">
              <a:latin typeface="+mj-lt"/>
              <a:ea typeface="微软雅黑" pitchFamily="34" charset="-122"/>
            </a:endParaRPr>
          </a:p>
        </p:txBody>
      </p:sp>
      <p:pic>
        <p:nvPicPr>
          <p:cNvPr id="28679" name="Picture 11"/>
          <p:cNvPicPr>
            <a:picLocks noChangeAspect="1" noChangeArrowheads="1"/>
          </p:cNvPicPr>
          <p:nvPr/>
        </p:nvPicPr>
        <p:blipFill>
          <a:blip r:embed="rId3" cstate="print"/>
          <a:srcRect/>
          <a:stretch>
            <a:fillRect/>
          </a:stretch>
        </p:blipFill>
        <p:spPr bwMode="auto">
          <a:xfrm>
            <a:off x="323850" y="4140200"/>
            <a:ext cx="2974975" cy="2232025"/>
          </a:xfrm>
          <a:prstGeom prst="rect">
            <a:avLst/>
          </a:prstGeom>
          <a:noFill/>
          <a:ln w="9525">
            <a:noFill/>
            <a:miter lim="800000"/>
            <a:headEnd/>
            <a:tailEnd/>
          </a:ln>
        </p:spPr>
      </p:pic>
      <p:pic>
        <p:nvPicPr>
          <p:cNvPr id="28680" name="图片 4"/>
          <p:cNvPicPr>
            <a:picLocks noChangeArrowheads="1"/>
          </p:cNvPicPr>
          <p:nvPr/>
        </p:nvPicPr>
        <p:blipFill>
          <a:blip r:embed="rId4" cstate="print"/>
          <a:srcRect b="22606"/>
          <a:stretch>
            <a:fillRect/>
          </a:stretch>
        </p:blipFill>
        <p:spPr bwMode="auto">
          <a:xfrm>
            <a:off x="3276600" y="4171950"/>
            <a:ext cx="2579688" cy="2232025"/>
          </a:xfrm>
          <a:prstGeom prst="rect">
            <a:avLst/>
          </a:prstGeom>
          <a:noFill/>
          <a:ln w="9525">
            <a:noFill/>
            <a:miter lim="800000"/>
            <a:headEnd/>
            <a:tailEnd/>
          </a:ln>
        </p:spPr>
      </p:pic>
      <p:pic>
        <p:nvPicPr>
          <p:cNvPr id="28681" name="Picture 7"/>
          <p:cNvPicPr>
            <a:picLocks noChangeAspect="1" noChangeArrowheads="1"/>
          </p:cNvPicPr>
          <p:nvPr/>
        </p:nvPicPr>
        <p:blipFill>
          <a:blip r:embed="rId5" cstate="print"/>
          <a:srcRect/>
          <a:stretch>
            <a:fillRect/>
          </a:stretch>
        </p:blipFill>
        <p:spPr bwMode="auto">
          <a:xfrm>
            <a:off x="5832475" y="4140200"/>
            <a:ext cx="3214688" cy="2232025"/>
          </a:xfrm>
          <a:prstGeom prst="rect">
            <a:avLst/>
          </a:prstGeom>
          <a:noFill/>
          <a:ln w="9525">
            <a:noFill/>
            <a:miter lim="800000"/>
            <a:headEnd/>
            <a:tailEnd/>
          </a:ln>
        </p:spPr>
      </p:pic>
      <p:sp>
        <p:nvSpPr>
          <p:cNvPr id="28682" name="AutoShape 32"/>
          <p:cNvSpPr>
            <a:spLocks noChangeArrowheads="1"/>
          </p:cNvSpPr>
          <p:nvPr/>
        </p:nvSpPr>
        <p:spPr bwMode="auto">
          <a:xfrm>
            <a:off x="323850" y="1925638"/>
            <a:ext cx="8723313" cy="1963737"/>
          </a:xfrm>
          <a:prstGeom prst="roundRect">
            <a:avLst>
              <a:gd name="adj" fmla="val 8856"/>
            </a:avLst>
          </a:prstGeom>
          <a:solidFill>
            <a:schemeClr val="bg1">
              <a:alpha val="70195"/>
            </a:schemeClr>
          </a:solidFill>
          <a:ln w="9525">
            <a:solidFill>
              <a:srgbClr val="000000"/>
            </a:solidFill>
            <a:prstDash val="dash"/>
            <a:round/>
            <a:headEnd/>
            <a:tailEnd/>
          </a:ln>
        </p:spPr>
        <p:txBody>
          <a:bodyPr wrap="none"/>
          <a:lstStyle/>
          <a:p>
            <a:pPr marL="285750" indent="-285750">
              <a:lnSpc>
                <a:spcPct val="150000"/>
              </a:lnSpc>
              <a:buFont typeface="Wingdings" pitchFamily="2" charset="2"/>
              <a:buChar char="Ø"/>
            </a:pPr>
            <a:r>
              <a:rPr lang="en-US" altLang="zh-CN" sz="1400" dirty="0" smtClean="0">
                <a:solidFill>
                  <a:srgbClr val="FF0000"/>
                </a:solidFill>
                <a:latin typeface="+mj-lt"/>
                <a:ea typeface="微软雅黑" pitchFamily="34" charset="-122"/>
                <a:cs typeface="Times New Roman" pitchFamily="18" charset="0"/>
              </a:rPr>
              <a:t>Satisfy</a:t>
            </a:r>
            <a:r>
              <a:rPr lang="en-US" altLang="zh-CN" sz="1400" dirty="0" smtClean="0">
                <a:solidFill>
                  <a:srgbClr val="FFC000"/>
                </a:solidFill>
                <a:latin typeface="+mj-lt"/>
                <a:ea typeface="微软雅黑" pitchFamily="34" charset="-122"/>
                <a:cs typeface="Times New Roman" pitchFamily="18" charset="0"/>
              </a:rPr>
              <a:t> </a:t>
            </a:r>
            <a:r>
              <a:rPr lang="en-US" altLang="zh-CN" sz="1400" dirty="0" smtClean="0">
                <a:latin typeface="+mj-lt"/>
                <a:ea typeface="微软雅黑" pitchFamily="34" charset="-122"/>
                <a:cs typeface="Times New Roman" pitchFamily="18" charset="0"/>
              </a:rPr>
              <a:t>the requirements of relevant standards on </a:t>
            </a:r>
            <a:r>
              <a:rPr lang="en-US" altLang="zh-CN" sz="1400" dirty="0" smtClean="0">
                <a:solidFill>
                  <a:srgbClr val="FF0000"/>
                </a:solidFill>
                <a:latin typeface="+mj-lt"/>
                <a:ea typeface="微软雅黑" pitchFamily="34" charset="-122"/>
                <a:cs typeface="Times New Roman" pitchFamily="18" charset="0"/>
              </a:rPr>
              <a:t>adaptability of grid </a:t>
            </a:r>
            <a:r>
              <a:rPr lang="en-US" altLang="zh-CN" sz="1400" dirty="0" smtClean="0">
                <a:latin typeface="+mj-lt"/>
                <a:ea typeface="微软雅黑" pitchFamily="34" charset="-122"/>
                <a:cs typeface="Times New Roman" pitchFamily="18" charset="0"/>
              </a:rPr>
              <a:t>for new energy power station</a:t>
            </a:r>
            <a:endParaRPr lang="en-US" altLang="zh-CN" sz="1400" dirty="0" smtClean="0">
              <a:latin typeface="+mj-lt"/>
            </a:endParaRPr>
          </a:p>
          <a:p>
            <a:pPr marL="285750" indent="-285750">
              <a:lnSpc>
                <a:spcPct val="150000"/>
              </a:lnSpc>
              <a:buFont typeface="Wingdings" pitchFamily="2" charset="2"/>
              <a:buChar char="Ø"/>
            </a:pPr>
            <a:r>
              <a:rPr lang="zh-CN" altLang="en-US" sz="1400" b="1" dirty="0" smtClean="0">
                <a:solidFill>
                  <a:srgbClr val="FF0000"/>
                </a:solidFill>
                <a:latin typeface="+mj-lt"/>
                <a:ea typeface="微软雅黑" pitchFamily="34" charset="-122"/>
                <a:cs typeface="Times New Roman" pitchFamily="18" charset="0"/>
              </a:rPr>
              <a:t> </a:t>
            </a:r>
            <a:r>
              <a:rPr lang="en-US" altLang="zh-CN" sz="1400" dirty="0" smtClean="0">
                <a:solidFill>
                  <a:srgbClr val="FF0000"/>
                </a:solidFill>
                <a:latin typeface="+mj-lt"/>
              </a:rPr>
              <a:t>Change the extensive control </a:t>
            </a:r>
            <a:r>
              <a:rPr lang="en-US" altLang="zh-CN" sz="1400" dirty="0" smtClean="0">
                <a:latin typeface="+mj-lt"/>
              </a:rPr>
              <a:t>mode </a:t>
            </a:r>
            <a:r>
              <a:rPr lang="en-US" altLang="zh-CN" sz="1400" dirty="0">
                <a:latin typeface="+mj-lt"/>
              </a:rPr>
              <a:t>of active / reactive power </a:t>
            </a:r>
            <a:r>
              <a:rPr lang="en-US" altLang="zh-CN" sz="1400" dirty="0" smtClean="0">
                <a:latin typeface="+mj-lt"/>
              </a:rPr>
              <a:t>of </a:t>
            </a:r>
            <a:r>
              <a:rPr lang="en-US" altLang="zh-CN" sz="1400" dirty="0">
                <a:latin typeface="+mj-lt"/>
              </a:rPr>
              <a:t>new energy power </a:t>
            </a:r>
            <a:r>
              <a:rPr lang="en-US" altLang="zh-CN" sz="1400" dirty="0" smtClean="0">
                <a:latin typeface="+mj-lt"/>
              </a:rPr>
              <a:t>plants</a:t>
            </a:r>
          </a:p>
          <a:p>
            <a:pPr marL="285750" indent="-285750">
              <a:lnSpc>
                <a:spcPct val="150000"/>
              </a:lnSpc>
              <a:buFont typeface="Wingdings" pitchFamily="2" charset="2"/>
              <a:buChar char="Ø"/>
            </a:pPr>
            <a:r>
              <a:rPr lang="en-US" altLang="zh-CN" sz="1400" dirty="0" smtClean="0">
                <a:solidFill>
                  <a:srgbClr val="FF0000"/>
                </a:solidFill>
                <a:latin typeface="+mj-lt"/>
              </a:rPr>
              <a:t>Improve</a:t>
            </a:r>
            <a:r>
              <a:rPr lang="en-US" altLang="zh-CN" sz="1400" dirty="0" smtClean="0">
                <a:latin typeface="+mj-lt"/>
              </a:rPr>
              <a:t> </a:t>
            </a:r>
            <a:r>
              <a:rPr lang="en-US" altLang="zh-CN" sz="1400" dirty="0" smtClean="0">
                <a:solidFill>
                  <a:srgbClr val="FF0000"/>
                </a:solidFill>
                <a:latin typeface="+mj-lt"/>
              </a:rPr>
              <a:t>the</a:t>
            </a:r>
            <a:r>
              <a:rPr lang="en-US" altLang="zh-CN" sz="1400" dirty="0" smtClean="0">
                <a:latin typeface="+mj-lt"/>
              </a:rPr>
              <a:t> </a:t>
            </a:r>
            <a:r>
              <a:rPr lang="en-US" altLang="zh-CN" sz="1400" dirty="0" smtClean="0">
                <a:solidFill>
                  <a:srgbClr val="FF0000"/>
                </a:solidFill>
                <a:latin typeface="+mj-lt"/>
              </a:rPr>
              <a:t>control </a:t>
            </a:r>
            <a:r>
              <a:rPr lang="en-US" altLang="zh-CN" sz="1400" dirty="0">
                <a:solidFill>
                  <a:srgbClr val="FF0000"/>
                </a:solidFill>
                <a:latin typeface="+mj-lt"/>
              </a:rPr>
              <a:t>accuracy and </a:t>
            </a:r>
            <a:r>
              <a:rPr lang="en-US" altLang="zh-CN" sz="1400" dirty="0" smtClean="0">
                <a:solidFill>
                  <a:srgbClr val="FF0000"/>
                </a:solidFill>
                <a:latin typeface="+mj-lt"/>
              </a:rPr>
              <a:t>rationality </a:t>
            </a:r>
            <a:r>
              <a:rPr lang="en-US" altLang="zh-CN" sz="1400" dirty="0">
                <a:latin typeface="+mj-lt"/>
              </a:rPr>
              <a:t>of active / reactive power of new energy power plants</a:t>
            </a:r>
            <a:endParaRPr lang="zh-CN" altLang="zh-CN" sz="1400" dirty="0">
              <a:latin typeface="+mj-lt"/>
            </a:endParaRPr>
          </a:p>
          <a:p>
            <a:pPr marL="285750" indent="-285750">
              <a:lnSpc>
                <a:spcPct val="150000"/>
              </a:lnSpc>
              <a:buFont typeface="Wingdings" pitchFamily="2" charset="2"/>
              <a:buChar char="Ø"/>
            </a:pPr>
            <a:r>
              <a:rPr lang="en-US" altLang="zh-CN" sz="1400" dirty="0" smtClean="0">
                <a:solidFill>
                  <a:srgbClr val="FF0000"/>
                </a:solidFill>
                <a:latin typeface="+mj-lt"/>
              </a:rPr>
              <a:t>Enhance </a:t>
            </a:r>
            <a:r>
              <a:rPr lang="en-US" altLang="zh-CN" sz="1400" dirty="0">
                <a:solidFill>
                  <a:srgbClr val="FF0000"/>
                </a:solidFill>
                <a:latin typeface="+mj-lt"/>
              </a:rPr>
              <a:t>power quality of new energy power plants </a:t>
            </a:r>
            <a:r>
              <a:rPr lang="en-US" altLang="zh-CN" sz="1400" dirty="0">
                <a:latin typeface="+mj-lt"/>
              </a:rPr>
              <a:t>and avoid </a:t>
            </a:r>
            <a:r>
              <a:rPr lang="en-US" altLang="zh-CN" sz="1400" dirty="0" smtClean="0">
                <a:latin typeface="+mj-lt"/>
              </a:rPr>
              <a:t>possibly trip</a:t>
            </a:r>
            <a:endParaRPr lang="en-US" altLang="zh-CN" sz="1400" b="1" dirty="0">
              <a:solidFill>
                <a:srgbClr val="000000"/>
              </a:solidFill>
              <a:latin typeface="+mj-lt"/>
              <a:ea typeface="微软雅黑" pitchFamily="34" charset="-122"/>
              <a:cs typeface="Times New Roman" pitchFamily="18" charset="0"/>
            </a:endParaRPr>
          </a:p>
        </p:txBody>
      </p:sp>
    </p:spTree>
  </p:cSld>
  <p:clrMapOvr>
    <a:masterClrMapping/>
  </p:clrMapOvr>
  <p:transition advTm="1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9701" name="Rectangle 4"/>
          <p:cNvSpPr>
            <a:spLocks noChangeArrowheads="1"/>
          </p:cNvSpPr>
          <p:nvPr/>
        </p:nvSpPr>
        <p:spPr bwMode="auto">
          <a:xfrm>
            <a:off x="36513" y="1302327"/>
            <a:ext cx="8243887" cy="349684"/>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b="1" dirty="0" smtClean="0">
                <a:latin typeface="+mj-lt"/>
                <a:ea typeface="微软雅黑" pitchFamily="34" charset="-122"/>
              </a:rPr>
              <a:t>Active power control related to new energy power generation</a:t>
            </a:r>
            <a:endParaRPr lang="zh-CN" altLang="en-US" b="1" dirty="0">
              <a:latin typeface="+mj-lt"/>
              <a:ea typeface="微软雅黑" pitchFamily="34" charset="-122"/>
            </a:endParaRPr>
          </a:p>
        </p:txBody>
      </p:sp>
      <p:sp>
        <p:nvSpPr>
          <p:cNvPr id="29702" name="Rectangle 4"/>
          <p:cNvSpPr txBox="1">
            <a:spLocks noChangeArrowheads="1"/>
          </p:cNvSpPr>
          <p:nvPr/>
        </p:nvSpPr>
        <p:spPr bwMode="auto">
          <a:xfrm>
            <a:off x="2592039" y="182563"/>
            <a:ext cx="7471123" cy="1041400"/>
          </a:xfrm>
          <a:prstGeom prst="rect">
            <a:avLst/>
          </a:prstGeom>
          <a:noFill/>
          <a:ln w="9525">
            <a:noFill/>
            <a:miter lim="800000"/>
            <a:headEnd/>
            <a:tailEnd/>
          </a:ln>
        </p:spPr>
        <p:txBody>
          <a:bodyPr lIns="100758" tIns="50380" rIns="100758" bIns="50380" anchor="ctr"/>
          <a:lstStyle/>
          <a:p>
            <a:r>
              <a:rPr lang="en-US" altLang="zh-CN" sz="2800" b="1" dirty="0" smtClean="0">
                <a:latin typeface="+mj-lt"/>
              </a:rPr>
              <a:t>4. </a:t>
            </a:r>
            <a:r>
              <a:rPr lang="en-US" altLang="zh-CN" sz="2400" b="1" dirty="0" smtClean="0">
                <a:latin typeface="+mj-lt"/>
              </a:rPr>
              <a:t>Key Operation &amp; Control Technologies for  New Energy Grid Integration</a:t>
            </a:r>
            <a:endParaRPr lang="zh-CN" altLang="en-US" sz="2400" b="1" dirty="0">
              <a:latin typeface="+mj-lt"/>
              <a:ea typeface="微软雅黑" pitchFamily="34" charset="-122"/>
            </a:endParaRPr>
          </a:p>
        </p:txBody>
      </p:sp>
      <p:sp>
        <p:nvSpPr>
          <p:cNvPr id="10" name="Rectangle 3"/>
          <p:cNvSpPr txBox="1">
            <a:spLocks noChangeArrowheads="1"/>
          </p:cNvSpPr>
          <p:nvPr/>
        </p:nvSpPr>
        <p:spPr>
          <a:xfrm>
            <a:off x="179388" y="1865313"/>
            <a:ext cx="3600450" cy="1771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400" kern="0" dirty="0" smtClean="0">
                <a:latin typeface="+mj-lt"/>
                <a:cs typeface="Times New Roman" pitchFamily="18" charset="0"/>
              </a:rPr>
              <a:t>Control architecture</a:t>
            </a:r>
            <a:endParaRPr lang="en-US" altLang="zh-CN" sz="1400" kern="0" dirty="0">
              <a:latin typeface="+mj-lt"/>
              <a:cs typeface="Times New Roman" pitchFamily="18" charset="0"/>
            </a:endParaRPr>
          </a:p>
          <a:p>
            <a:pPr marL="774900">
              <a:lnSpc>
                <a:spcPct val="150000"/>
              </a:lnSpc>
              <a:spcBef>
                <a:spcPts val="0"/>
              </a:spcBef>
              <a:defRPr/>
            </a:pPr>
            <a:r>
              <a:rPr lang="en-US" altLang="zh-CN" sz="1200" dirty="0" smtClean="0">
                <a:latin typeface="+mj-lt"/>
              </a:rPr>
              <a:t>New energy power plant group control</a:t>
            </a:r>
          </a:p>
          <a:p>
            <a:pPr marL="774900">
              <a:lnSpc>
                <a:spcPct val="150000"/>
              </a:lnSpc>
              <a:spcBef>
                <a:spcPts val="0"/>
              </a:spcBef>
              <a:defRPr/>
            </a:pPr>
            <a:r>
              <a:rPr lang="en-US" altLang="zh-CN" sz="1200" dirty="0">
                <a:latin typeface="+mj-lt"/>
              </a:rPr>
              <a:t>New energy </a:t>
            </a:r>
            <a:r>
              <a:rPr lang="en-US" altLang="zh-CN" sz="1200" dirty="0" smtClean="0">
                <a:latin typeface="+mj-lt"/>
              </a:rPr>
              <a:t>power plant </a:t>
            </a:r>
            <a:r>
              <a:rPr lang="en-US" altLang="zh-CN" sz="1200" dirty="0">
                <a:latin typeface="+mj-lt"/>
              </a:rPr>
              <a:t>control</a:t>
            </a:r>
          </a:p>
          <a:p>
            <a:pPr marL="774900">
              <a:lnSpc>
                <a:spcPct val="150000"/>
              </a:lnSpc>
              <a:spcBef>
                <a:spcPts val="0"/>
              </a:spcBef>
              <a:defRPr/>
            </a:pPr>
            <a:r>
              <a:rPr lang="en-US" altLang="zh-CN" sz="1200" dirty="0" smtClean="0">
                <a:latin typeface="+mj-lt"/>
              </a:rPr>
              <a:t>Active control of generation units</a:t>
            </a:r>
            <a:endParaRPr lang="en-US" altLang="zh-CN" sz="1200" dirty="0">
              <a:latin typeface="+mj-lt"/>
            </a:endParaRPr>
          </a:p>
        </p:txBody>
      </p:sp>
      <p:sp>
        <p:nvSpPr>
          <p:cNvPr id="2" name="Rectangle 7"/>
          <p:cNvSpPr>
            <a:spLocks noChangeArrowheads="1"/>
          </p:cNvSpPr>
          <p:nvPr/>
        </p:nvSpPr>
        <p:spPr bwMode="auto">
          <a:xfrm>
            <a:off x="0" y="-184666"/>
            <a:ext cx="184731" cy="369332"/>
          </a:xfrm>
          <a:prstGeom prst="rect">
            <a:avLst/>
          </a:prstGeom>
          <a:noFill/>
          <a:ln>
            <a:noFill/>
          </a:ln>
          <a:effectLst>
            <a:prstShdw prst="shdw17" dist="17961" dir="2700000">
              <a:schemeClr val="accent1">
                <a:gamma/>
                <a:shade val="60000"/>
                <a:invGamma/>
              </a:schemeClr>
            </a:prst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nchor="ctr">
            <a:spAutoFit/>
          </a:bodyPr>
          <a:lstStyle/>
          <a:p>
            <a:pPr>
              <a:defRPr/>
            </a:pPr>
            <a:endParaRPr lang="zh-CN" altLang="en-US">
              <a:latin typeface="+mj-lt"/>
            </a:endParaRPr>
          </a:p>
        </p:txBody>
      </p:sp>
      <p:graphicFrame>
        <p:nvGraphicFramePr>
          <p:cNvPr id="29705" name="对象 2"/>
          <p:cNvGraphicFramePr>
            <a:graphicFrameLocks noChangeAspect="1"/>
          </p:cNvGraphicFramePr>
          <p:nvPr/>
        </p:nvGraphicFramePr>
        <p:xfrm>
          <a:off x="1847850" y="2197100"/>
          <a:ext cx="8021638" cy="3995738"/>
        </p:xfrm>
        <a:graphic>
          <a:graphicData uri="http://schemas.openxmlformats.org/presentationml/2006/ole">
            <p:oleObj spid="_x0000_s29801" name="Visio" r:id="rId4" imgW="10025334" imgH="4991882" progId="">
              <p:embed/>
            </p:oleObj>
          </a:graphicData>
        </a:graphic>
      </p:graphicFrame>
      <p:sp>
        <p:nvSpPr>
          <p:cNvPr id="11" name="矩形 10"/>
          <p:cNvSpPr/>
          <p:nvPr/>
        </p:nvSpPr>
        <p:spPr bwMode="auto">
          <a:xfrm>
            <a:off x="5220332" y="2880531"/>
            <a:ext cx="1368152"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Master control station of new energy power plant group</a:t>
            </a:r>
            <a:endParaRPr lang="zh-CN" altLang="zh-CN" sz="600" b="1" dirty="0">
              <a:latin typeface="+mj-lt"/>
            </a:endParaRPr>
          </a:p>
        </p:txBody>
      </p:sp>
      <p:sp>
        <p:nvSpPr>
          <p:cNvPr id="12" name="矩形 11"/>
          <p:cNvSpPr/>
          <p:nvPr/>
        </p:nvSpPr>
        <p:spPr bwMode="auto">
          <a:xfrm>
            <a:off x="3060092" y="3924647"/>
            <a:ext cx="1368152"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Control substation of new energy power plant</a:t>
            </a:r>
            <a:endParaRPr lang="zh-CN" altLang="zh-CN" sz="600" b="1" dirty="0">
              <a:latin typeface="+mj-lt"/>
            </a:endParaRPr>
          </a:p>
        </p:txBody>
      </p:sp>
      <p:sp>
        <p:nvSpPr>
          <p:cNvPr id="13" name="矩形 12"/>
          <p:cNvSpPr/>
          <p:nvPr/>
        </p:nvSpPr>
        <p:spPr bwMode="auto">
          <a:xfrm>
            <a:off x="7236556" y="3924691"/>
            <a:ext cx="1368152"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Control substation of new energy power plant</a:t>
            </a:r>
            <a:endParaRPr lang="zh-CN" altLang="zh-CN" sz="600" b="1" dirty="0">
              <a:latin typeface="+mj-lt"/>
            </a:endParaRPr>
          </a:p>
        </p:txBody>
      </p:sp>
      <p:sp>
        <p:nvSpPr>
          <p:cNvPr id="14" name="矩形 13"/>
          <p:cNvSpPr/>
          <p:nvPr/>
        </p:nvSpPr>
        <p:spPr bwMode="auto">
          <a:xfrm>
            <a:off x="2195996" y="4932759"/>
            <a:ext cx="1116124"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station of new energy power plant</a:t>
            </a:r>
            <a:endParaRPr lang="zh-CN" altLang="zh-CN" sz="600" b="1" dirty="0">
              <a:latin typeface="+mj-lt"/>
            </a:endParaRPr>
          </a:p>
        </p:txBody>
      </p:sp>
      <p:sp>
        <p:nvSpPr>
          <p:cNvPr id="15" name="矩形 14"/>
          <p:cNvSpPr/>
          <p:nvPr/>
        </p:nvSpPr>
        <p:spPr bwMode="auto">
          <a:xfrm>
            <a:off x="4212220" y="4932759"/>
            <a:ext cx="1116124"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station of new energy power plant</a:t>
            </a:r>
            <a:endParaRPr lang="zh-CN" altLang="zh-CN" sz="600" b="1" dirty="0">
              <a:latin typeface="+mj-lt"/>
            </a:endParaRPr>
          </a:p>
        </p:txBody>
      </p:sp>
      <p:sp>
        <p:nvSpPr>
          <p:cNvPr id="16" name="矩形 15"/>
          <p:cNvSpPr/>
          <p:nvPr/>
        </p:nvSpPr>
        <p:spPr bwMode="auto">
          <a:xfrm>
            <a:off x="6372460" y="4932759"/>
            <a:ext cx="1116124"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station of new energy power plant</a:t>
            </a:r>
            <a:endParaRPr lang="zh-CN" altLang="zh-CN" sz="600" b="1" dirty="0">
              <a:latin typeface="+mj-lt"/>
            </a:endParaRPr>
          </a:p>
        </p:txBody>
      </p:sp>
      <p:sp>
        <p:nvSpPr>
          <p:cNvPr id="17" name="矩形 16"/>
          <p:cNvSpPr/>
          <p:nvPr/>
        </p:nvSpPr>
        <p:spPr bwMode="auto">
          <a:xfrm>
            <a:off x="8388684" y="4932759"/>
            <a:ext cx="1116124"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station of new energy power plant</a:t>
            </a:r>
            <a:endParaRPr lang="zh-CN" altLang="zh-CN" sz="600" b="1" dirty="0">
              <a:latin typeface="+mj-lt"/>
            </a:endParaRPr>
          </a:p>
        </p:txBody>
      </p:sp>
      <p:sp>
        <p:nvSpPr>
          <p:cNvPr id="18" name="矩形 17"/>
          <p:cNvSpPr/>
          <p:nvPr/>
        </p:nvSpPr>
        <p:spPr bwMode="auto">
          <a:xfrm>
            <a:off x="1871960" y="5868863"/>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19" name="矩形 18"/>
          <p:cNvSpPr/>
          <p:nvPr/>
        </p:nvSpPr>
        <p:spPr bwMode="auto">
          <a:xfrm>
            <a:off x="2916076" y="5868863"/>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0" name="矩形 19"/>
          <p:cNvSpPr/>
          <p:nvPr/>
        </p:nvSpPr>
        <p:spPr bwMode="auto">
          <a:xfrm>
            <a:off x="3924188" y="5868863"/>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1" name="矩形 20"/>
          <p:cNvSpPr/>
          <p:nvPr/>
        </p:nvSpPr>
        <p:spPr bwMode="auto">
          <a:xfrm>
            <a:off x="4968000" y="5868863"/>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2" name="矩形 21"/>
          <p:cNvSpPr/>
          <p:nvPr/>
        </p:nvSpPr>
        <p:spPr bwMode="auto">
          <a:xfrm>
            <a:off x="6048424" y="5886000"/>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3" name="矩形 22"/>
          <p:cNvSpPr/>
          <p:nvPr/>
        </p:nvSpPr>
        <p:spPr bwMode="auto">
          <a:xfrm>
            <a:off x="7092540" y="5886000"/>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4" name="矩形 23"/>
          <p:cNvSpPr/>
          <p:nvPr/>
        </p:nvSpPr>
        <p:spPr bwMode="auto">
          <a:xfrm>
            <a:off x="8100652" y="5886000"/>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5" name="矩形 24"/>
          <p:cNvSpPr/>
          <p:nvPr/>
        </p:nvSpPr>
        <p:spPr bwMode="auto">
          <a:xfrm>
            <a:off x="9144768" y="5886000"/>
            <a:ext cx="68407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Execution unit</a:t>
            </a:r>
            <a:endParaRPr lang="zh-CN" altLang="zh-CN" sz="600" b="1" dirty="0">
              <a:latin typeface="+mj-lt"/>
            </a:endParaRPr>
          </a:p>
        </p:txBody>
      </p:sp>
      <p:sp>
        <p:nvSpPr>
          <p:cNvPr id="26" name="矩形 25"/>
          <p:cNvSpPr/>
          <p:nvPr/>
        </p:nvSpPr>
        <p:spPr bwMode="auto">
          <a:xfrm>
            <a:off x="4608264" y="2268463"/>
            <a:ext cx="1260140" cy="432004"/>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r">
              <a:spcAft>
                <a:spcPts val="600"/>
              </a:spcAft>
            </a:pPr>
            <a:r>
              <a:rPr lang="en-US" altLang="zh-CN" sz="900" b="1" dirty="0" smtClean="0">
                <a:latin typeface="+mj-lt"/>
              </a:rPr>
              <a:t>Scheduling division</a:t>
            </a:r>
          </a:p>
          <a:p>
            <a:pPr algn="r">
              <a:spcAft>
                <a:spcPts val="600"/>
              </a:spcAft>
            </a:pPr>
            <a:r>
              <a:rPr lang="en-US" altLang="zh-CN" sz="900" b="1" dirty="0" smtClean="0"/>
              <a:t>Active commands</a:t>
            </a:r>
            <a:endParaRPr lang="zh-CN" altLang="zh-CN" sz="900" b="1" dirty="0">
              <a:latin typeface="+mj-lt"/>
            </a:endParaRPr>
          </a:p>
        </p:txBody>
      </p:sp>
    </p:spTree>
  </p:cSld>
  <p:clrMapOvr>
    <a:masterClrMapping/>
  </p:clrMapOvr>
  <p:transition advTm="1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0727" name="标题 11"/>
          <p:cNvSpPr>
            <a:spLocks noGrp="1"/>
          </p:cNvSpPr>
          <p:nvPr>
            <p:ph type="title"/>
          </p:nvPr>
        </p:nvSpPr>
        <p:spPr/>
        <p:txBody>
          <a:bodyPr/>
          <a:lstStyle/>
          <a:p>
            <a:pPr eaLnBrk="1" hangingPunct="1"/>
            <a:endParaRPr lang="zh-CN" altLang="en-US" smtClean="0"/>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0734" name="Rectangle 4"/>
          <p:cNvSpPr>
            <a:spLocks noChangeArrowheads="1"/>
          </p:cNvSpPr>
          <p:nvPr/>
        </p:nvSpPr>
        <p:spPr bwMode="auto">
          <a:xfrm>
            <a:off x="36513" y="1133050"/>
            <a:ext cx="8243887" cy="688238"/>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ea typeface="微软雅黑" pitchFamily="34" charset="-122"/>
              </a:rPr>
              <a:t>Reactive </a:t>
            </a:r>
            <a:r>
              <a:rPr lang="en-US" altLang="zh-CN" sz="2000" b="1" dirty="0">
                <a:latin typeface="+mj-lt"/>
                <a:ea typeface="微软雅黑" pitchFamily="34" charset="-122"/>
              </a:rPr>
              <a:t>power control related to new energy power generation</a:t>
            </a:r>
            <a:endParaRPr lang="zh-CN" altLang="en-US" sz="2000" b="1" dirty="0">
              <a:latin typeface="+mj-lt"/>
              <a:ea typeface="微软雅黑" pitchFamily="34" charset="-122"/>
            </a:endParaRPr>
          </a:p>
        </p:txBody>
      </p:sp>
      <p:sp>
        <p:nvSpPr>
          <p:cNvPr id="30735" name="Rectangle 4"/>
          <p:cNvSpPr txBox="1">
            <a:spLocks noChangeArrowheads="1"/>
          </p:cNvSpPr>
          <p:nvPr/>
        </p:nvSpPr>
        <p:spPr bwMode="auto">
          <a:xfrm>
            <a:off x="1717675" y="182563"/>
            <a:ext cx="8345488" cy="1041400"/>
          </a:xfrm>
          <a:prstGeom prst="rect">
            <a:avLst/>
          </a:prstGeom>
          <a:noFill/>
          <a:ln w="9525">
            <a:noFill/>
            <a:miter lim="800000"/>
            <a:headEnd/>
            <a:tailEnd/>
          </a:ln>
        </p:spPr>
        <p:txBody>
          <a:bodyPr lIns="100758" tIns="50380" rIns="100758" bIns="50380" anchor="ctr"/>
          <a:lstStyle/>
          <a:p>
            <a:pPr algn="ctr"/>
            <a:r>
              <a:rPr lang="en-US" altLang="zh-CN" sz="2800" b="1" dirty="0">
                <a:latin typeface="+mj-lt"/>
              </a:rPr>
              <a:t>4. </a:t>
            </a:r>
            <a:r>
              <a:rPr lang="en-US" altLang="zh-CN" sz="2800" b="1" dirty="0" smtClean="0">
                <a:latin typeface="+mj-lt"/>
              </a:rPr>
              <a:t>Key Operation &amp; Control Technologies for  New Energy Grid Integration</a:t>
            </a:r>
            <a:endParaRPr lang="zh-CN" altLang="en-US" sz="2800" b="1" dirty="0">
              <a:latin typeface="+mj-lt"/>
              <a:ea typeface="微软雅黑" pitchFamily="34" charset="-122"/>
            </a:endParaRPr>
          </a:p>
        </p:txBody>
      </p:sp>
      <p:sp>
        <p:nvSpPr>
          <p:cNvPr id="19" name="Rectangle 3"/>
          <p:cNvSpPr txBox="1">
            <a:spLocks noChangeArrowheads="1"/>
          </p:cNvSpPr>
          <p:nvPr/>
        </p:nvSpPr>
        <p:spPr>
          <a:xfrm>
            <a:off x="179388" y="1865313"/>
            <a:ext cx="3421062" cy="2598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200" kern="0" dirty="0">
                <a:latin typeface="+mj-lt"/>
                <a:cs typeface="Times New Roman" pitchFamily="18" charset="0"/>
              </a:rPr>
              <a:t>Control architecture</a:t>
            </a:r>
          </a:p>
          <a:p>
            <a:pPr marL="774900">
              <a:lnSpc>
                <a:spcPct val="150000"/>
              </a:lnSpc>
              <a:spcBef>
                <a:spcPts val="0"/>
              </a:spcBef>
              <a:defRPr/>
            </a:pPr>
            <a:r>
              <a:rPr lang="en-US" altLang="zh-CN" sz="1050" b="0" dirty="0" smtClean="0">
                <a:latin typeface="+mj-lt"/>
              </a:rPr>
              <a:t>Reactive voltage control of regional grids</a:t>
            </a:r>
          </a:p>
          <a:p>
            <a:pPr marL="774900">
              <a:lnSpc>
                <a:spcPct val="150000"/>
              </a:lnSpc>
              <a:spcBef>
                <a:spcPts val="0"/>
              </a:spcBef>
              <a:defRPr/>
            </a:pPr>
            <a:r>
              <a:rPr lang="en-US" altLang="zh-CN" sz="1050" b="0" dirty="0">
                <a:latin typeface="+mj-lt"/>
              </a:rPr>
              <a:t>Reactive </a:t>
            </a:r>
            <a:r>
              <a:rPr lang="en-US" altLang="zh-CN" sz="1050" b="0" dirty="0" smtClean="0">
                <a:latin typeface="+mj-lt"/>
              </a:rPr>
              <a:t>control of</a:t>
            </a:r>
            <a:r>
              <a:rPr lang="en-US" altLang="zh-CN" sz="1050" b="0" dirty="0">
                <a:latin typeface="+mj-lt"/>
              </a:rPr>
              <a:t> </a:t>
            </a:r>
            <a:r>
              <a:rPr lang="en-US" altLang="zh-CN" sz="1050" b="0" dirty="0" smtClean="0">
                <a:latin typeface="+mj-lt"/>
              </a:rPr>
              <a:t>new </a:t>
            </a:r>
            <a:r>
              <a:rPr lang="en-US" altLang="zh-CN" sz="1050" b="0" dirty="0">
                <a:latin typeface="+mj-lt"/>
              </a:rPr>
              <a:t>energy </a:t>
            </a:r>
            <a:r>
              <a:rPr lang="en-US" altLang="zh-CN" sz="1050" b="0" dirty="0" smtClean="0">
                <a:latin typeface="+mj-lt"/>
              </a:rPr>
              <a:t>power plant </a:t>
            </a:r>
            <a:r>
              <a:rPr lang="en-US" altLang="zh-CN" sz="1050" b="0" dirty="0">
                <a:latin typeface="+mj-lt"/>
              </a:rPr>
              <a:t>group </a:t>
            </a:r>
          </a:p>
          <a:p>
            <a:pPr marL="774900">
              <a:lnSpc>
                <a:spcPct val="150000"/>
              </a:lnSpc>
              <a:spcBef>
                <a:spcPts val="0"/>
              </a:spcBef>
              <a:defRPr/>
            </a:pPr>
            <a:r>
              <a:rPr lang="en-US" altLang="zh-CN" sz="1050" b="0" dirty="0">
                <a:latin typeface="+mj-lt"/>
              </a:rPr>
              <a:t>Reactive </a:t>
            </a:r>
            <a:r>
              <a:rPr lang="en-US" altLang="zh-CN" sz="1050" b="0" dirty="0" smtClean="0">
                <a:latin typeface="+mj-lt"/>
              </a:rPr>
              <a:t>control </a:t>
            </a:r>
            <a:r>
              <a:rPr lang="en-US" altLang="zh-CN" sz="1050" b="0" dirty="0">
                <a:latin typeface="+mj-lt"/>
              </a:rPr>
              <a:t>of new energy </a:t>
            </a:r>
            <a:r>
              <a:rPr lang="en-US" altLang="zh-CN" sz="1050" b="0" dirty="0" smtClean="0">
                <a:latin typeface="+mj-lt"/>
              </a:rPr>
              <a:t>power plant</a:t>
            </a:r>
          </a:p>
          <a:p>
            <a:pPr marL="774900">
              <a:lnSpc>
                <a:spcPct val="150000"/>
              </a:lnSpc>
              <a:spcBef>
                <a:spcPts val="0"/>
              </a:spcBef>
              <a:defRPr/>
            </a:pPr>
            <a:r>
              <a:rPr lang="en-US" altLang="zh-CN" sz="1050" b="0" dirty="0">
                <a:latin typeface="+mj-lt"/>
              </a:rPr>
              <a:t>Reactive control </a:t>
            </a:r>
            <a:r>
              <a:rPr lang="en-US" altLang="zh-CN" sz="1050" b="0" dirty="0" smtClean="0">
                <a:latin typeface="+mj-lt"/>
              </a:rPr>
              <a:t>of generation units and dynamic reactive compensation devices </a:t>
            </a:r>
            <a:endParaRPr lang="en-US" altLang="zh-CN" sz="1050" b="0" dirty="0">
              <a:latin typeface="+mj-lt"/>
            </a:endParaRPr>
          </a:p>
        </p:txBody>
      </p:sp>
      <p:sp>
        <p:nvSpPr>
          <p:cNvPr id="2" name="Rectangle 2"/>
          <p:cNvSpPr>
            <a:spLocks noChangeArrowheads="1"/>
          </p:cNvSpPr>
          <p:nvPr/>
        </p:nvSpPr>
        <p:spPr bwMode="auto">
          <a:xfrm>
            <a:off x="0" y="-184666"/>
            <a:ext cx="184731" cy="369332"/>
          </a:xfrm>
          <a:prstGeom prst="rect">
            <a:avLst/>
          </a:prstGeom>
          <a:noFill/>
          <a:ln>
            <a:noFill/>
          </a:ln>
          <a:effectLst>
            <a:prstShdw prst="shdw17" dist="17961" dir="2700000">
              <a:schemeClr val="accent1">
                <a:gamma/>
                <a:shade val="60000"/>
                <a:invGamma/>
              </a:schemeClr>
            </a:prst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nchor="ctr">
            <a:spAutoFit/>
          </a:bodyPr>
          <a:lstStyle/>
          <a:p>
            <a:pPr>
              <a:defRPr/>
            </a:pPr>
            <a:endParaRPr lang="zh-CN" altLang="en-US">
              <a:latin typeface="+mj-lt"/>
            </a:endParaRPr>
          </a:p>
        </p:txBody>
      </p:sp>
      <p:graphicFrame>
        <p:nvGraphicFramePr>
          <p:cNvPr id="30738" name="对象 2"/>
          <p:cNvGraphicFramePr>
            <a:graphicFrameLocks noChangeAspect="1"/>
          </p:cNvGraphicFramePr>
          <p:nvPr>
            <p:extLst>
              <p:ext uri="{D42A27DB-BD31-4B8C-83A1-F6EECF244321}">
                <p14:modId xmlns="" xmlns:p14="http://schemas.microsoft.com/office/powerpoint/2010/main" val="2033356838"/>
              </p:ext>
            </p:extLst>
          </p:nvPr>
        </p:nvGraphicFramePr>
        <p:xfrm>
          <a:off x="2018506" y="2489200"/>
          <a:ext cx="7743825" cy="3949700"/>
        </p:xfrm>
        <a:graphic>
          <a:graphicData uri="http://schemas.openxmlformats.org/presentationml/2006/ole">
            <p:oleObj spid="_x0000_s30833" name="Visio" r:id="rId4" imgW="9845283" imgH="5021304" progId="">
              <p:embed/>
            </p:oleObj>
          </a:graphicData>
        </a:graphic>
      </p:graphicFrame>
      <p:sp>
        <p:nvSpPr>
          <p:cNvPr id="20" name="矩形 19"/>
          <p:cNvSpPr/>
          <p:nvPr/>
        </p:nvSpPr>
        <p:spPr bwMode="auto">
          <a:xfrm>
            <a:off x="5292340" y="3132559"/>
            <a:ext cx="1368152"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900" b="1" dirty="0" smtClean="0"/>
              <a:t>Master AVC station of regional power grid</a:t>
            </a:r>
            <a:endParaRPr lang="zh-CN" altLang="zh-CN" sz="600" b="1" dirty="0">
              <a:latin typeface="+mj-lt"/>
            </a:endParaRPr>
          </a:p>
        </p:txBody>
      </p:sp>
      <p:sp>
        <p:nvSpPr>
          <p:cNvPr id="21" name="矩形 20"/>
          <p:cNvSpPr/>
          <p:nvPr/>
        </p:nvSpPr>
        <p:spPr bwMode="auto">
          <a:xfrm>
            <a:off x="4788284" y="2520491"/>
            <a:ext cx="1152128" cy="432004"/>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r">
              <a:spcAft>
                <a:spcPts val="600"/>
              </a:spcAft>
            </a:pPr>
            <a:r>
              <a:rPr lang="en-US" altLang="zh-CN" sz="900" b="1" dirty="0" smtClean="0">
                <a:latin typeface="+mj-lt"/>
              </a:rPr>
              <a:t>Scheduling voltage</a:t>
            </a:r>
          </a:p>
          <a:p>
            <a:pPr algn="r">
              <a:spcAft>
                <a:spcPts val="600"/>
              </a:spcAft>
            </a:pPr>
            <a:r>
              <a:rPr lang="en-US" altLang="zh-CN" sz="900" b="1" dirty="0" smtClean="0">
                <a:latin typeface="+mj-lt"/>
              </a:rPr>
              <a:t>Plan curve</a:t>
            </a:r>
          </a:p>
        </p:txBody>
      </p:sp>
      <p:sp>
        <p:nvSpPr>
          <p:cNvPr id="22" name="矩形 21"/>
          <p:cNvSpPr/>
          <p:nvPr/>
        </p:nvSpPr>
        <p:spPr bwMode="auto">
          <a:xfrm>
            <a:off x="3168104" y="4176675"/>
            <a:ext cx="1368152"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Master AVC station of new energy power plant group</a:t>
            </a:r>
            <a:endParaRPr lang="zh-CN" altLang="zh-CN" sz="600" b="1" dirty="0">
              <a:latin typeface="+mj-lt"/>
            </a:endParaRPr>
          </a:p>
        </p:txBody>
      </p:sp>
      <p:sp>
        <p:nvSpPr>
          <p:cNvPr id="23" name="矩形 22"/>
          <p:cNvSpPr/>
          <p:nvPr/>
        </p:nvSpPr>
        <p:spPr bwMode="auto">
          <a:xfrm>
            <a:off x="7272560" y="4176719"/>
            <a:ext cx="1368152"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Master AVC station of new energy power plant group</a:t>
            </a:r>
            <a:endParaRPr lang="zh-CN" altLang="zh-CN" sz="600" b="1" dirty="0">
              <a:latin typeface="+mj-lt"/>
            </a:endParaRPr>
          </a:p>
        </p:txBody>
      </p:sp>
      <p:sp>
        <p:nvSpPr>
          <p:cNvPr id="24" name="矩形 23"/>
          <p:cNvSpPr/>
          <p:nvPr/>
        </p:nvSpPr>
        <p:spPr bwMode="auto">
          <a:xfrm>
            <a:off x="2340012" y="5184787"/>
            <a:ext cx="1080120"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Reactive control of new energy power plant</a:t>
            </a:r>
            <a:endParaRPr lang="zh-CN" altLang="zh-CN" sz="600" b="1" dirty="0">
              <a:latin typeface="+mj-lt"/>
            </a:endParaRPr>
          </a:p>
        </p:txBody>
      </p:sp>
      <p:sp>
        <p:nvSpPr>
          <p:cNvPr id="25" name="矩形 24"/>
          <p:cNvSpPr/>
          <p:nvPr/>
        </p:nvSpPr>
        <p:spPr bwMode="auto">
          <a:xfrm>
            <a:off x="4320232" y="5184787"/>
            <a:ext cx="1080120"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Reactive control of new energy power plant</a:t>
            </a:r>
            <a:endParaRPr lang="zh-CN" altLang="zh-CN" sz="600" b="1" dirty="0">
              <a:latin typeface="+mj-lt"/>
            </a:endParaRPr>
          </a:p>
        </p:txBody>
      </p:sp>
      <p:sp>
        <p:nvSpPr>
          <p:cNvPr id="26" name="矩形 25"/>
          <p:cNvSpPr/>
          <p:nvPr/>
        </p:nvSpPr>
        <p:spPr bwMode="auto">
          <a:xfrm>
            <a:off x="6444468" y="5184787"/>
            <a:ext cx="1080120"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Reactive control of new energy power plant</a:t>
            </a:r>
            <a:endParaRPr lang="zh-CN" altLang="zh-CN" sz="600" b="1" dirty="0">
              <a:latin typeface="+mj-lt"/>
            </a:endParaRPr>
          </a:p>
        </p:txBody>
      </p:sp>
      <p:sp>
        <p:nvSpPr>
          <p:cNvPr id="27" name="矩形 26"/>
          <p:cNvSpPr/>
          <p:nvPr/>
        </p:nvSpPr>
        <p:spPr bwMode="auto">
          <a:xfrm>
            <a:off x="8424688" y="5184787"/>
            <a:ext cx="1080120" cy="3960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a:spcAft>
                <a:spcPts val="600"/>
              </a:spcAft>
            </a:pPr>
            <a:r>
              <a:rPr lang="en-US" altLang="zh-CN" sz="900" b="1" dirty="0" smtClean="0"/>
              <a:t>Reactive control of new energy power plant</a:t>
            </a:r>
            <a:endParaRPr lang="zh-CN" altLang="zh-CN" sz="600" b="1" dirty="0">
              <a:latin typeface="+mj-lt"/>
            </a:endParaRPr>
          </a:p>
        </p:txBody>
      </p:sp>
      <p:sp>
        <p:nvSpPr>
          <p:cNvPr id="28" name="矩形 27"/>
          <p:cNvSpPr/>
          <p:nvPr/>
        </p:nvSpPr>
        <p:spPr bwMode="auto">
          <a:xfrm>
            <a:off x="2051980"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29" name="矩形 28"/>
          <p:cNvSpPr/>
          <p:nvPr/>
        </p:nvSpPr>
        <p:spPr bwMode="auto">
          <a:xfrm>
            <a:off x="2772060"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30" name="矩形 29"/>
          <p:cNvSpPr/>
          <p:nvPr/>
        </p:nvSpPr>
        <p:spPr bwMode="auto">
          <a:xfrm>
            <a:off x="4104208"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31" name="矩形 30"/>
          <p:cNvSpPr/>
          <p:nvPr/>
        </p:nvSpPr>
        <p:spPr bwMode="auto">
          <a:xfrm>
            <a:off x="4752280"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32" name="矩形 31"/>
          <p:cNvSpPr/>
          <p:nvPr/>
        </p:nvSpPr>
        <p:spPr bwMode="auto">
          <a:xfrm>
            <a:off x="6192440"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33" name="矩形 32"/>
          <p:cNvSpPr/>
          <p:nvPr/>
        </p:nvSpPr>
        <p:spPr bwMode="auto">
          <a:xfrm>
            <a:off x="6840512"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34" name="矩形 33"/>
          <p:cNvSpPr/>
          <p:nvPr/>
        </p:nvSpPr>
        <p:spPr bwMode="auto">
          <a:xfrm>
            <a:off x="8244668"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
        <p:nvSpPr>
          <p:cNvPr id="35" name="矩形 34"/>
          <p:cNvSpPr/>
          <p:nvPr/>
        </p:nvSpPr>
        <p:spPr bwMode="auto">
          <a:xfrm>
            <a:off x="8856736" y="6120891"/>
            <a:ext cx="324036" cy="252028"/>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500" b="1" dirty="0" smtClean="0"/>
              <a:t>Execution unit</a:t>
            </a:r>
            <a:endParaRPr lang="zh-CN" altLang="zh-CN" sz="200" b="1" dirty="0">
              <a:latin typeface="+mj-lt"/>
            </a:endParaRPr>
          </a:p>
        </p:txBody>
      </p:sp>
    </p:spTree>
  </p:cSld>
  <p:clrMapOvr>
    <a:masterClrMapping/>
  </p:clrMapOvr>
  <p:transition advTm="1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1758" name="Rectangle 4"/>
          <p:cNvSpPr>
            <a:spLocks noChangeArrowheads="1"/>
          </p:cNvSpPr>
          <p:nvPr/>
        </p:nvSpPr>
        <p:spPr bwMode="auto">
          <a:xfrm>
            <a:off x="36513" y="1286937"/>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latin typeface="+mj-lt"/>
              </a:rPr>
              <a:t>New energy </a:t>
            </a:r>
            <a:r>
              <a:rPr lang="en-US" altLang="zh-CN" sz="2000" b="1" dirty="0" smtClean="0">
                <a:latin typeface="+mj-lt"/>
              </a:rPr>
              <a:t>power plant </a:t>
            </a:r>
            <a:r>
              <a:rPr lang="en-US" altLang="zh-CN" sz="2000" b="1" dirty="0">
                <a:latin typeface="+mj-lt"/>
              </a:rPr>
              <a:t>group </a:t>
            </a:r>
            <a:r>
              <a:rPr lang="en-US" altLang="zh-CN" sz="2000" b="1" dirty="0" smtClean="0">
                <a:latin typeface="+mj-lt"/>
              </a:rPr>
              <a:t>control</a:t>
            </a:r>
            <a:endParaRPr lang="en-US" altLang="zh-CN" sz="2000" b="1" dirty="0">
              <a:latin typeface="+mj-lt"/>
            </a:endParaRPr>
          </a:p>
        </p:txBody>
      </p:sp>
      <p:sp>
        <p:nvSpPr>
          <p:cNvPr id="31759" name="Rectangle 4"/>
          <p:cNvSpPr txBox="1">
            <a:spLocks noChangeArrowheads="1"/>
          </p:cNvSpPr>
          <p:nvPr/>
        </p:nvSpPr>
        <p:spPr bwMode="auto">
          <a:xfrm>
            <a:off x="2592039" y="108223"/>
            <a:ext cx="7471123"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a:t>
            </a:r>
            <a:r>
              <a:rPr lang="en-US" altLang="zh-CN" sz="2400" b="1" dirty="0" smtClean="0">
                <a:latin typeface="+mj-lt"/>
              </a:rPr>
              <a:t>Key Operation &amp; Control Technologies for  New Energy Grid Integration</a:t>
            </a:r>
            <a:endParaRPr lang="zh-CN" altLang="en-US" sz="2400" b="1" dirty="0">
              <a:latin typeface="+mj-lt"/>
              <a:ea typeface="微软雅黑" pitchFamily="34" charset="-122"/>
            </a:endParaRPr>
          </a:p>
        </p:txBody>
      </p:sp>
      <p:sp>
        <p:nvSpPr>
          <p:cNvPr id="19" name="Rectangle 3"/>
          <p:cNvSpPr txBox="1">
            <a:spLocks noChangeArrowheads="1"/>
          </p:cNvSpPr>
          <p:nvPr/>
        </p:nvSpPr>
        <p:spPr>
          <a:xfrm>
            <a:off x="179388" y="1865313"/>
            <a:ext cx="9253537" cy="184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600" kern="0" dirty="0" smtClean="0">
                <a:latin typeface="+mj-lt"/>
                <a:cs typeface="Times New Roman" pitchFamily="18" charset="0"/>
              </a:rPr>
              <a:t>Master control station</a:t>
            </a:r>
          </a:p>
          <a:p>
            <a:pPr marL="774900">
              <a:lnSpc>
                <a:spcPct val="150000"/>
              </a:lnSpc>
              <a:spcBef>
                <a:spcPts val="0"/>
              </a:spcBef>
              <a:defRPr/>
            </a:pPr>
            <a:r>
              <a:rPr lang="en-US" altLang="zh-CN" sz="1400" b="0" dirty="0">
                <a:latin typeface="+mj-lt"/>
              </a:rPr>
              <a:t>Communications: </a:t>
            </a:r>
            <a:r>
              <a:rPr lang="en-US" altLang="zh-CN" sz="1400" b="0" dirty="0" smtClean="0">
                <a:latin typeface="+mj-lt"/>
              </a:rPr>
              <a:t>realize </a:t>
            </a:r>
            <a:r>
              <a:rPr lang="en-US" altLang="zh-CN" sz="1400" b="0" dirty="0">
                <a:latin typeface="+mj-lt"/>
              </a:rPr>
              <a:t>seamless </a:t>
            </a:r>
            <a:r>
              <a:rPr lang="en-US" altLang="zh-CN" sz="1400" b="0" dirty="0" smtClean="0">
                <a:latin typeface="+mj-lt"/>
              </a:rPr>
              <a:t>integration </a:t>
            </a:r>
            <a:r>
              <a:rPr lang="en-US" altLang="zh-CN" sz="1400" b="0" dirty="0">
                <a:latin typeface="+mj-lt"/>
              </a:rPr>
              <a:t>of forecast data, dispatch </a:t>
            </a:r>
            <a:r>
              <a:rPr lang="en-US" altLang="zh-CN" sz="1400" b="0" dirty="0" smtClean="0">
                <a:latin typeface="+mj-lt"/>
              </a:rPr>
              <a:t>commands </a:t>
            </a:r>
            <a:r>
              <a:rPr lang="en-US" altLang="zh-CN" sz="1400" b="0" dirty="0">
                <a:latin typeface="+mj-lt"/>
              </a:rPr>
              <a:t>and management </a:t>
            </a:r>
            <a:r>
              <a:rPr lang="en-US" altLang="zh-CN" sz="1400" b="0" dirty="0" smtClean="0">
                <a:latin typeface="+mj-lt"/>
              </a:rPr>
              <a:t>commands </a:t>
            </a:r>
            <a:r>
              <a:rPr lang="en-US" altLang="zh-CN" sz="1400" b="0" dirty="0">
                <a:latin typeface="+mj-lt"/>
              </a:rPr>
              <a:t>through construction of standardized interfaces; </a:t>
            </a:r>
            <a:endParaRPr lang="en-US" altLang="zh-CN" sz="1400" b="0" dirty="0" smtClean="0">
              <a:latin typeface="+mj-lt"/>
            </a:endParaRPr>
          </a:p>
          <a:p>
            <a:pPr marL="774900">
              <a:lnSpc>
                <a:spcPct val="150000"/>
              </a:lnSpc>
              <a:spcBef>
                <a:spcPts val="0"/>
              </a:spcBef>
              <a:defRPr/>
            </a:pPr>
            <a:r>
              <a:rPr lang="en-US" altLang="zh-CN" sz="1400" b="0" dirty="0">
                <a:latin typeface="+mj-lt"/>
              </a:rPr>
              <a:t>Configuration: </a:t>
            </a:r>
            <a:r>
              <a:rPr lang="en-US" altLang="zh-CN" sz="1400" b="0" dirty="0" err="1" smtClean="0">
                <a:latin typeface="+mj-lt"/>
              </a:rPr>
              <a:t>practise</a:t>
            </a:r>
            <a:r>
              <a:rPr lang="en-US" altLang="zh-CN" sz="1400" b="0" dirty="0" smtClean="0">
                <a:latin typeface="+mj-lt"/>
              </a:rPr>
              <a:t> integrated control of </a:t>
            </a:r>
            <a:r>
              <a:rPr lang="en-US" altLang="zh-CN" sz="1400" b="0" dirty="0">
                <a:latin typeface="+mj-lt"/>
              </a:rPr>
              <a:t>active frequency, reactive voltage, and safe and stable control; </a:t>
            </a:r>
          </a:p>
          <a:p>
            <a:pPr marL="774900">
              <a:lnSpc>
                <a:spcPct val="150000"/>
              </a:lnSpc>
              <a:spcBef>
                <a:spcPts val="0"/>
              </a:spcBef>
              <a:defRPr/>
            </a:pPr>
            <a:r>
              <a:rPr lang="en-US" altLang="zh-CN" sz="1400" b="0" dirty="0">
                <a:latin typeface="+mj-lt"/>
              </a:rPr>
              <a:t>Function: </a:t>
            </a:r>
            <a:r>
              <a:rPr lang="en-US" altLang="zh-CN" sz="1400" b="0" dirty="0" smtClean="0">
                <a:latin typeface="+mj-lt"/>
              </a:rPr>
              <a:t>calculate </a:t>
            </a:r>
            <a:r>
              <a:rPr lang="en-US" altLang="zh-CN" sz="1400" b="0" dirty="0">
                <a:latin typeface="+mj-lt"/>
              </a:rPr>
              <a:t>optimal control capacity and control </a:t>
            </a:r>
            <a:r>
              <a:rPr lang="en-US" altLang="zh-CN" sz="1400" b="0" dirty="0" smtClean="0">
                <a:latin typeface="+mj-lt"/>
              </a:rPr>
              <a:t>command with information received.</a:t>
            </a:r>
          </a:p>
        </p:txBody>
      </p:sp>
      <p:graphicFrame>
        <p:nvGraphicFramePr>
          <p:cNvPr id="31761" name="对象 1"/>
          <p:cNvGraphicFramePr>
            <a:graphicFrameLocks noChangeAspect="1"/>
          </p:cNvGraphicFramePr>
          <p:nvPr/>
        </p:nvGraphicFramePr>
        <p:xfrm>
          <a:off x="1395413" y="3744913"/>
          <a:ext cx="6813550" cy="2592387"/>
        </p:xfrm>
        <a:graphic>
          <a:graphicData uri="http://schemas.openxmlformats.org/presentationml/2006/ole">
            <p:oleObj spid="_x0000_s31857" name="Visio" r:id="rId4" imgW="6694804" imgH="2554651" progId="">
              <p:embed/>
            </p:oleObj>
          </a:graphicData>
        </a:graphic>
      </p:graphicFrame>
      <p:sp>
        <p:nvSpPr>
          <p:cNvPr id="20" name="矩形 19"/>
          <p:cNvSpPr/>
          <p:nvPr/>
        </p:nvSpPr>
        <p:spPr bwMode="auto">
          <a:xfrm>
            <a:off x="1439912" y="3960651"/>
            <a:ext cx="684076" cy="648072"/>
          </a:xfrm>
          <a:prstGeom prst="rect">
            <a:avLst/>
          </a:prstGeom>
          <a:blipFill>
            <a:blip r:embed="rId5"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t>Wind-solar combined power forecast &amp;prediction system</a:t>
            </a:r>
            <a:endParaRPr lang="zh-CN" altLang="zh-CN" sz="400" b="1" dirty="0">
              <a:latin typeface="+mj-lt"/>
            </a:endParaRPr>
          </a:p>
        </p:txBody>
      </p:sp>
      <p:sp>
        <p:nvSpPr>
          <p:cNvPr id="21" name="矩形 20"/>
          <p:cNvSpPr/>
          <p:nvPr/>
        </p:nvSpPr>
        <p:spPr bwMode="auto">
          <a:xfrm>
            <a:off x="1439912" y="4896755"/>
            <a:ext cx="684076" cy="648072"/>
          </a:xfrm>
          <a:prstGeom prst="rect">
            <a:avLst/>
          </a:prstGeom>
          <a:blipFill>
            <a:blip r:embed="rId5"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t>Power dispatching system</a:t>
            </a:r>
            <a:endParaRPr lang="zh-CN" altLang="zh-CN" sz="400" b="1" dirty="0">
              <a:latin typeface="+mj-lt"/>
            </a:endParaRPr>
          </a:p>
        </p:txBody>
      </p:sp>
      <p:sp>
        <p:nvSpPr>
          <p:cNvPr id="22" name="矩形 21"/>
          <p:cNvSpPr/>
          <p:nvPr/>
        </p:nvSpPr>
        <p:spPr bwMode="auto">
          <a:xfrm>
            <a:off x="7452580" y="3960651"/>
            <a:ext cx="684076" cy="648072"/>
          </a:xfrm>
          <a:prstGeom prst="rect">
            <a:avLst/>
          </a:prstGeom>
          <a:blipFill>
            <a:blip r:embed="rId5"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t>Power plant control system</a:t>
            </a:r>
            <a:endParaRPr lang="zh-CN" altLang="zh-CN" sz="400" b="1" dirty="0">
              <a:latin typeface="+mj-lt"/>
            </a:endParaRPr>
          </a:p>
        </p:txBody>
      </p:sp>
      <p:sp>
        <p:nvSpPr>
          <p:cNvPr id="23" name="矩形 22"/>
          <p:cNvSpPr/>
          <p:nvPr/>
        </p:nvSpPr>
        <p:spPr bwMode="auto">
          <a:xfrm>
            <a:off x="2916076" y="4140671"/>
            <a:ext cx="2124236" cy="324036"/>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latin typeface="+mj-lt"/>
              </a:rPr>
              <a:t>Active and reactive control platforms</a:t>
            </a:r>
            <a:endParaRPr lang="zh-CN" altLang="zh-CN" sz="700" b="1" dirty="0">
              <a:latin typeface="+mj-lt"/>
            </a:endParaRPr>
          </a:p>
        </p:txBody>
      </p:sp>
      <p:sp>
        <p:nvSpPr>
          <p:cNvPr id="24" name="矩形 23"/>
          <p:cNvSpPr/>
          <p:nvPr/>
        </p:nvSpPr>
        <p:spPr bwMode="auto">
          <a:xfrm>
            <a:off x="5652380" y="4140671"/>
            <a:ext cx="1008112" cy="324036"/>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latin typeface="+mj-lt"/>
              </a:rPr>
              <a:t>Stabilization and control system</a:t>
            </a:r>
            <a:endParaRPr lang="zh-CN" altLang="zh-CN" sz="700" b="1" dirty="0">
              <a:latin typeface="+mj-lt"/>
            </a:endParaRPr>
          </a:p>
        </p:txBody>
      </p:sp>
      <p:sp>
        <p:nvSpPr>
          <p:cNvPr id="25" name="矩形 24"/>
          <p:cNvSpPr/>
          <p:nvPr/>
        </p:nvSpPr>
        <p:spPr bwMode="auto">
          <a:xfrm>
            <a:off x="3276116" y="4896755"/>
            <a:ext cx="1008112" cy="468052"/>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latin typeface="+mj-lt"/>
              </a:rPr>
              <a:t>Operation optimization and electric quantity calculation</a:t>
            </a:r>
            <a:endParaRPr lang="zh-CN" altLang="zh-CN" sz="700" b="1" dirty="0">
              <a:latin typeface="+mj-lt"/>
            </a:endParaRPr>
          </a:p>
        </p:txBody>
      </p:sp>
      <p:sp>
        <p:nvSpPr>
          <p:cNvPr id="26" name="矩形 25"/>
          <p:cNvSpPr/>
          <p:nvPr/>
        </p:nvSpPr>
        <p:spPr bwMode="auto">
          <a:xfrm>
            <a:off x="4752280" y="4896755"/>
            <a:ext cx="1764196" cy="468052"/>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latin typeface="+mj-lt"/>
              </a:rPr>
              <a:t>Online warning and assistant decision-making</a:t>
            </a:r>
            <a:endParaRPr lang="zh-CN" altLang="zh-CN" sz="700" b="1" dirty="0">
              <a:latin typeface="+mj-lt"/>
            </a:endParaRPr>
          </a:p>
        </p:txBody>
      </p:sp>
      <p:sp>
        <p:nvSpPr>
          <p:cNvPr id="27" name="矩形 26"/>
          <p:cNvSpPr/>
          <p:nvPr/>
        </p:nvSpPr>
        <p:spPr bwMode="auto">
          <a:xfrm>
            <a:off x="3060092" y="5796855"/>
            <a:ext cx="3456384" cy="324036"/>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latin typeface="+mj-lt"/>
              </a:rPr>
              <a:t>Real-time monitoring on network and data support platform</a:t>
            </a:r>
            <a:endParaRPr lang="zh-CN" altLang="zh-CN" sz="700" b="1" dirty="0">
              <a:latin typeface="+mj-lt"/>
            </a:endParaRPr>
          </a:p>
        </p:txBody>
      </p:sp>
      <p:sp>
        <p:nvSpPr>
          <p:cNvPr id="28" name="矩形 27"/>
          <p:cNvSpPr/>
          <p:nvPr/>
        </p:nvSpPr>
        <p:spPr bwMode="auto">
          <a:xfrm>
            <a:off x="2159992" y="4032659"/>
            <a:ext cx="504056"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Prediction information</a:t>
            </a:r>
            <a:endParaRPr lang="zh-CN" altLang="zh-CN" sz="400" dirty="0">
              <a:latin typeface="+mj-lt"/>
            </a:endParaRPr>
          </a:p>
        </p:txBody>
      </p:sp>
      <p:sp>
        <p:nvSpPr>
          <p:cNvPr id="29" name="矩形 28"/>
          <p:cNvSpPr/>
          <p:nvPr/>
        </p:nvSpPr>
        <p:spPr bwMode="auto">
          <a:xfrm>
            <a:off x="2195996" y="4392699"/>
            <a:ext cx="396044"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0" name="矩形 29"/>
          <p:cNvSpPr/>
          <p:nvPr/>
        </p:nvSpPr>
        <p:spPr bwMode="auto">
          <a:xfrm>
            <a:off x="2195996" y="4932759"/>
            <a:ext cx="396044"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1" name="矩形 30"/>
          <p:cNvSpPr/>
          <p:nvPr/>
        </p:nvSpPr>
        <p:spPr bwMode="auto">
          <a:xfrm>
            <a:off x="2195996" y="5292799"/>
            <a:ext cx="396044"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2" name="矩形 31"/>
          <p:cNvSpPr/>
          <p:nvPr/>
        </p:nvSpPr>
        <p:spPr bwMode="auto">
          <a:xfrm>
            <a:off x="3924188" y="5472819"/>
            <a:ext cx="396044"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3" name="矩形 32"/>
          <p:cNvSpPr/>
          <p:nvPr/>
        </p:nvSpPr>
        <p:spPr bwMode="auto">
          <a:xfrm>
            <a:off x="5148324" y="5508823"/>
            <a:ext cx="396044"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4" name="矩形 33"/>
          <p:cNvSpPr/>
          <p:nvPr/>
        </p:nvSpPr>
        <p:spPr bwMode="auto">
          <a:xfrm>
            <a:off x="6984528" y="4032659"/>
            <a:ext cx="396044"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5" name="矩形 34"/>
          <p:cNvSpPr/>
          <p:nvPr/>
        </p:nvSpPr>
        <p:spPr bwMode="auto">
          <a:xfrm>
            <a:off x="2700052" y="5364807"/>
            <a:ext cx="288032"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Data</a:t>
            </a:r>
          </a:p>
        </p:txBody>
      </p:sp>
      <p:sp>
        <p:nvSpPr>
          <p:cNvPr id="36" name="矩形 35"/>
          <p:cNvSpPr/>
          <p:nvPr/>
        </p:nvSpPr>
        <p:spPr bwMode="auto">
          <a:xfrm>
            <a:off x="3924188" y="3852639"/>
            <a:ext cx="1080120" cy="216024"/>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t>Master control station</a:t>
            </a:r>
          </a:p>
        </p:txBody>
      </p:sp>
      <p:sp>
        <p:nvSpPr>
          <p:cNvPr id="37" name="矩形 36"/>
          <p:cNvSpPr/>
          <p:nvPr/>
        </p:nvSpPr>
        <p:spPr bwMode="auto">
          <a:xfrm>
            <a:off x="6948524" y="4428703"/>
            <a:ext cx="468052"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control commands</a:t>
            </a:r>
          </a:p>
        </p:txBody>
      </p:sp>
      <p:sp>
        <p:nvSpPr>
          <p:cNvPr id="38" name="矩形 37"/>
          <p:cNvSpPr/>
          <p:nvPr/>
        </p:nvSpPr>
        <p:spPr bwMode="auto">
          <a:xfrm>
            <a:off x="5112320" y="3996655"/>
            <a:ext cx="468052" cy="18002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dirty="0" smtClean="0"/>
              <a:t>Constraints</a:t>
            </a:r>
          </a:p>
        </p:txBody>
      </p:sp>
      <p:sp>
        <p:nvSpPr>
          <p:cNvPr id="39" name="矩形 38"/>
          <p:cNvSpPr/>
          <p:nvPr/>
        </p:nvSpPr>
        <p:spPr bwMode="auto">
          <a:xfrm>
            <a:off x="3888184" y="4608723"/>
            <a:ext cx="576064" cy="14401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dirty="0" smtClean="0"/>
              <a:t>Plan curve</a:t>
            </a:r>
            <a:endParaRPr lang="en-US" altLang="zh-CN" sz="700" dirty="0" smtClean="0"/>
          </a:p>
        </p:txBody>
      </p:sp>
    </p:spTree>
  </p:cSld>
  <p:clrMapOvr>
    <a:masterClrMapping/>
  </p:clrMapOvr>
  <p:transition advTm="1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2782" name="Rectangle 4"/>
          <p:cNvSpPr>
            <a:spLocks noChangeArrowheads="1"/>
          </p:cNvSpPr>
          <p:nvPr/>
        </p:nvSpPr>
        <p:spPr bwMode="auto">
          <a:xfrm>
            <a:off x="36513" y="1286938"/>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latin typeface="+mj-lt"/>
              </a:rPr>
              <a:t>New energy power plant group </a:t>
            </a:r>
            <a:r>
              <a:rPr lang="en-US" altLang="zh-CN" sz="2000" b="1" dirty="0" smtClean="0">
                <a:latin typeface="+mj-lt"/>
              </a:rPr>
              <a:t>control</a:t>
            </a:r>
            <a:endParaRPr lang="en-US" altLang="zh-CN" sz="2000" b="1" dirty="0">
              <a:latin typeface="+mj-lt"/>
            </a:endParaRPr>
          </a:p>
        </p:txBody>
      </p:sp>
      <p:sp>
        <p:nvSpPr>
          <p:cNvPr id="32783" name="Rectangle 4"/>
          <p:cNvSpPr txBox="1">
            <a:spLocks noChangeArrowheads="1"/>
          </p:cNvSpPr>
          <p:nvPr/>
        </p:nvSpPr>
        <p:spPr bwMode="auto">
          <a:xfrm>
            <a:off x="2664047" y="182563"/>
            <a:ext cx="7399115"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a:t>
            </a:r>
            <a:r>
              <a:rPr lang="en-US" altLang="zh-CN" sz="2400" b="1" dirty="0" smtClean="0">
                <a:latin typeface="+mj-lt"/>
              </a:rPr>
              <a:t>Key Operation &amp; Control Technologies for  New Energy Grid Integration</a:t>
            </a:r>
            <a:endParaRPr lang="zh-CN" altLang="en-US" sz="2400" b="1" dirty="0">
              <a:latin typeface="+mj-lt"/>
              <a:ea typeface="微软雅黑" pitchFamily="34" charset="-122"/>
            </a:endParaRPr>
          </a:p>
        </p:txBody>
      </p:sp>
      <p:sp>
        <p:nvSpPr>
          <p:cNvPr id="19" name="Rectangle 3"/>
          <p:cNvSpPr txBox="1">
            <a:spLocks noChangeArrowheads="1"/>
          </p:cNvSpPr>
          <p:nvPr/>
        </p:nvSpPr>
        <p:spPr>
          <a:xfrm>
            <a:off x="179388" y="1865313"/>
            <a:ext cx="9648825" cy="2132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600" kern="0" dirty="0" smtClean="0">
                <a:latin typeface="+mj-lt"/>
                <a:cs typeface="Times New Roman" pitchFamily="18" charset="0"/>
              </a:rPr>
              <a:t>Substation control</a:t>
            </a:r>
          </a:p>
          <a:p>
            <a:r>
              <a:rPr lang="en-US" altLang="zh-CN" sz="1400" b="0" dirty="0">
                <a:latin typeface="+mj-lt"/>
              </a:rPr>
              <a:t>Communications: </a:t>
            </a:r>
            <a:r>
              <a:rPr lang="en-US" altLang="zh-CN" sz="1400" b="0" dirty="0" smtClean="0">
                <a:latin typeface="+mj-lt"/>
              </a:rPr>
              <a:t>receive control </a:t>
            </a:r>
            <a:r>
              <a:rPr lang="en-US" altLang="zh-CN" sz="1400" b="0" dirty="0">
                <a:latin typeface="+mj-lt"/>
              </a:rPr>
              <a:t>capacity / control </a:t>
            </a:r>
            <a:r>
              <a:rPr lang="en-US" altLang="zh-CN" sz="1400" b="0" dirty="0" smtClean="0">
                <a:latin typeface="+mj-lt"/>
              </a:rPr>
              <a:t>command </a:t>
            </a:r>
            <a:r>
              <a:rPr lang="en-US" altLang="zh-CN" sz="1400" b="0" dirty="0">
                <a:latin typeface="+mj-lt"/>
              </a:rPr>
              <a:t>and upload </a:t>
            </a:r>
            <a:r>
              <a:rPr lang="en-US" altLang="zh-CN" sz="1400" b="0" dirty="0" smtClean="0">
                <a:latin typeface="+mj-lt"/>
              </a:rPr>
              <a:t>operating </a:t>
            </a:r>
            <a:r>
              <a:rPr lang="en-US" altLang="zh-CN" sz="1400" b="0" dirty="0">
                <a:latin typeface="+mj-lt"/>
              </a:rPr>
              <a:t>status information of </a:t>
            </a:r>
            <a:r>
              <a:rPr lang="en-US" altLang="zh-CN" sz="1400" b="0" dirty="0" smtClean="0">
                <a:latin typeface="+mj-lt"/>
              </a:rPr>
              <a:t> the new </a:t>
            </a:r>
            <a:r>
              <a:rPr lang="en-US" altLang="zh-CN" sz="1400" b="0" dirty="0">
                <a:latin typeface="+mj-lt"/>
              </a:rPr>
              <a:t>energy power plants / </a:t>
            </a:r>
            <a:r>
              <a:rPr lang="en-US" altLang="zh-CN" sz="1400" b="0" dirty="0" smtClean="0">
                <a:latin typeface="+mj-lt"/>
              </a:rPr>
              <a:t>generation units;</a:t>
            </a:r>
            <a:endParaRPr lang="en-US" altLang="zh-CN" sz="1400" b="0" dirty="0">
              <a:latin typeface="+mj-lt"/>
            </a:endParaRPr>
          </a:p>
          <a:p>
            <a:r>
              <a:rPr lang="en-US" altLang="zh-CN" sz="1400" b="0" dirty="0" smtClean="0">
                <a:latin typeface="+mj-lt"/>
              </a:rPr>
              <a:t>Configuration</a:t>
            </a:r>
            <a:r>
              <a:rPr lang="en-US" altLang="zh-CN" sz="1400" b="0" dirty="0">
                <a:latin typeface="+mj-lt"/>
              </a:rPr>
              <a:t>: </a:t>
            </a:r>
            <a:r>
              <a:rPr lang="en-US" altLang="zh-CN" sz="1400" b="0" dirty="0" smtClean="0">
                <a:latin typeface="+mj-lt"/>
              </a:rPr>
              <a:t>The control </a:t>
            </a:r>
            <a:r>
              <a:rPr lang="en-US" altLang="zh-CN" sz="1400" b="0" dirty="0">
                <a:latin typeface="+mj-lt"/>
              </a:rPr>
              <a:t>objects are </a:t>
            </a:r>
            <a:r>
              <a:rPr lang="en-US" altLang="zh-CN" sz="1400" b="0" dirty="0" smtClean="0">
                <a:latin typeface="+mj-lt"/>
              </a:rPr>
              <a:t>main </a:t>
            </a:r>
            <a:r>
              <a:rPr lang="en-US" altLang="zh-CN" sz="1400" b="0" dirty="0">
                <a:latin typeface="+mj-lt"/>
              </a:rPr>
              <a:t>transformer tap of </a:t>
            </a:r>
            <a:r>
              <a:rPr lang="en-US" altLang="zh-CN" sz="1400" b="0" dirty="0" smtClean="0">
                <a:latin typeface="+mj-lt"/>
              </a:rPr>
              <a:t>the booster station, reactive </a:t>
            </a:r>
            <a:r>
              <a:rPr lang="en-US" altLang="zh-CN" sz="1400" b="0" dirty="0">
                <a:latin typeface="+mj-lt"/>
              </a:rPr>
              <a:t>compensation </a:t>
            </a:r>
            <a:r>
              <a:rPr lang="en-US" altLang="zh-CN" sz="1400" b="0" dirty="0" smtClean="0">
                <a:latin typeface="+mj-lt"/>
              </a:rPr>
              <a:t>devices, </a:t>
            </a:r>
            <a:r>
              <a:rPr lang="en-US" altLang="zh-CN" sz="1400" b="0" dirty="0">
                <a:latin typeface="+mj-lt"/>
              </a:rPr>
              <a:t>wind </a:t>
            </a:r>
            <a:r>
              <a:rPr lang="en-US" altLang="zh-CN" sz="1400" b="0" dirty="0" smtClean="0">
                <a:latin typeface="+mj-lt"/>
              </a:rPr>
              <a:t>farms, </a:t>
            </a:r>
            <a:r>
              <a:rPr lang="en-US" altLang="zh-CN" sz="1400" b="0" dirty="0">
                <a:latin typeface="+mj-lt"/>
              </a:rPr>
              <a:t>PV </a:t>
            </a:r>
            <a:r>
              <a:rPr lang="en-US" altLang="zh-CN" sz="1400" b="0" dirty="0" smtClean="0">
                <a:latin typeface="+mj-lt"/>
              </a:rPr>
              <a:t>power plants</a:t>
            </a:r>
            <a:r>
              <a:rPr lang="en-US" altLang="zh-CN" sz="1400" b="0" dirty="0">
                <a:latin typeface="+mj-lt"/>
              </a:rPr>
              <a:t>; etc. </a:t>
            </a:r>
            <a:r>
              <a:rPr lang="en-US" altLang="zh-CN" sz="1400" b="0" dirty="0" smtClean="0">
                <a:latin typeface="+mj-lt"/>
              </a:rPr>
              <a:t>;</a:t>
            </a:r>
            <a:endParaRPr lang="en-US" altLang="zh-CN" sz="1400" b="0" dirty="0">
              <a:latin typeface="+mj-lt"/>
            </a:endParaRPr>
          </a:p>
          <a:p>
            <a:r>
              <a:rPr lang="en-US" altLang="zh-CN" sz="1400" b="0" dirty="0" smtClean="0">
                <a:latin typeface="+mj-lt"/>
              </a:rPr>
              <a:t>Function</a:t>
            </a:r>
            <a:r>
              <a:rPr lang="en-US" altLang="zh-CN" sz="1400" b="0" dirty="0">
                <a:latin typeface="+mj-lt"/>
              </a:rPr>
              <a:t>: </a:t>
            </a:r>
            <a:r>
              <a:rPr lang="en-US" altLang="zh-CN" sz="1400" b="0" dirty="0" smtClean="0">
                <a:latin typeface="+mj-lt"/>
              </a:rPr>
              <a:t>the control </a:t>
            </a:r>
            <a:r>
              <a:rPr lang="en-US" altLang="zh-CN" sz="1400" b="0" dirty="0">
                <a:latin typeface="+mj-lt"/>
              </a:rPr>
              <a:t>commands of </a:t>
            </a:r>
            <a:r>
              <a:rPr lang="en-US" altLang="zh-CN" sz="1400" b="0" dirty="0" smtClean="0">
                <a:latin typeface="+mj-lt"/>
              </a:rPr>
              <a:t>the master </a:t>
            </a:r>
            <a:r>
              <a:rPr lang="en-US" altLang="zh-CN" sz="1400" b="0" dirty="0">
                <a:latin typeface="+mj-lt"/>
              </a:rPr>
              <a:t>receiving </a:t>
            </a:r>
            <a:r>
              <a:rPr lang="en-US" altLang="zh-CN" sz="1400" b="0" dirty="0" smtClean="0">
                <a:latin typeface="+mj-lt"/>
              </a:rPr>
              <a:t>stations regulate </a:t>
            </a:r>
            <a:r>
              <a:rPr lang="en-US" altLang="zh-CN" sz="1400" b="0" dirty="0">
                <a:latin typeface="+mj-lt"/>
              </a:rPr>
              <a:t>reactive compensation devices and </a:t>
            </a:r>
            <a:r>
              <a:rPr lang="en-US" altLang="zh-CN" sz="1400" b="0" dirty="0" smtClean="0">
                <a:latin typeface="+mj-lt"/>
              </a:rPr>
              <a:t>the main </a:t>
            </a:r>
            <a:r>
              <a:rPr lang="en-US" altLang="zh-CN" sz="1400" b="0" dirty="0">
                <a:latin typeface="+mj-lt"/>
              </a:rPr>
              <a:t>transformer taps as well as emergency </a:t>
            </a:r>
            <a:r>
              <a:rPr lang="en-US" altLang="zh-CN" sz="1400" b="0" dirty="0" smtClean="0">
                <a:latin typeface="+mj-lt"/>
              </a:rPr>
              <a:t>cutting; they </a:t>
            </a:r>
            <a:r>
              <a:rPr lang="en-US" altLang="zh-CN" sz="1400" b="0" dirty="0">
                <a:latin typeface="+mj-lt"/>
              </a:rPr>
              <a:t>also function to decompose </a:t>
            </a:r>
            <a:r>
              <a:rPr lang="en-US" altLang="zh-CN" sz="1400" b="0" dirty="0" smtClean="0">
                <a:latin typeface="+mj-lt"/>
              </a:rPr>
              <a:t>the control </a:t>
            </a:r>
            <a:r>
              <a:rPr lang="en-US" altLang="zh-CN" sz="1400" b="0" dirty="0">
                <a:latin typeface="+mj-lt"/>
              </a:rPr>
              <a:t>capacity transmitted by the master station and send it to power </a:t>
            </a:r>
            <a:r>
              <a:rPr lang="en-US" altLang="zh-CN" sz="1400" b="0" dirty="0" smtClean="0">
                <a:latin typeface="+mj-lt"/>
              </a:rPr>
              <a:t>plants.</a:t>
            </a:r>
          </a:p>
        </p:txBody>
      </p:sp>
      <p:graphicFrame>
        <p:nvGraphicFramePr>
          <p:cNvPr id="32785" name="对象 2"/>
          <p:cNvGraphicFramePr>
            <a:graphicFrameLocks noChangeAspect="1"/>
          </p:cNvGraphicFramePr>
          <p:nvPr/>
        </p:nvGraphicFramePr>
        <p:xfrm>
          <a:off x="2917825" y="4030663"/>
          <a:ext cx="4246563" cy="2667000"/>
        </p:xfrm>
        <a:graphic>
          <a:graphicData uri="http://schemas.openxmlformats.org/presentationml/2006/ole">
            <p:oleObj spid="_x0000_s32880" name="Visio" r:id="rId4" imgW="3900627" imgH="2442882" progId="">
              <p:embed/>
            </p:oleObj>
          </a:graphicData>
        </a:graphic>
      </p:graphicFrame>
      <p:sp>
        <p:nvSpPr>
          <p:cNvPr id="20" name="矩形 19"/>
          <p:cNvSpPr/>
          <p:nvPr/>
        </p:nvSpPr>
        <p:spPr bwMode="auto">
          <a:xfrm>
            <a:off x="3060092" y="4536715"/>
            <a:ext cx="1080120" cy="54006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1100" b="1" dirty="0" smtClean="0"/>
              <a:t>Substation control system</a:t>
            </a:r>
            <a:endParaRPr lang="zh-CN" altLang="zh-CN" sz="900" b="1" dirty="0">
              <a:latin typeface="+mj-lt"/>
            </a:endParaRPr>
          </a:p>
        </p:txBody>
      </p:sp>
      <p:sp>
        <p:nvSpPr>
          <p:cNvPr id="21" name="矩形 20"/>
          <p:cNvSpPr/>
          <p:nvPr/>
        </p:nvSpPr>
        <p:spPr bwMode="auto">
          <a:xfrm>
            <a:off x="4824288" y="4932759"/>
            <a:ext cx="2196244" cy="36004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0"/>
              </a:spcAft>
            </a:pPr>
            <a:r>
              <a:rPr lang="en-US" altLang="zh-CN" sz="800" b="1" dirty="0" smtClean="0"/>
              <a:t>Switch and regulate compensation devices</a:t>
            </a:r>
          </a:p>
          <a:p>
            <a:pPr algn="ctr">
              <a:spcAft>
                <a:spcPts val="0"/>
              </a:spcAft>
            </a:pPr>
            <a:r>
              <a:rPr lang="en-US" altLang="zh-CN" sz="800" b="1" dirty="0" smtClean="0"/>
              <a:t>Transformer tap regulation</a:t>
            </a:r>
            <a:endParaRPr lang="zh-CN" altLang="zh-CN" sz="500" b="1" dirty="0">
              <a:latin typeface="+mj-lt"/>
            </a:endParaRPr>
          </a:p>
        </p:txBody>
      </p:sp>
      <p:sp>
        <p:nvSpPr>
          <p:cNvPr id="22" name="矩形 21"/>
          <p:cNvSpPr/>
          <p:nvPr/>
        </p:nvSpPr>
        <p:spPr bwMode="auto">
          <a:xfrm>
            <a:off x="4824288" y="5544827"/>
            <a:ext cx="2196244" cy="36004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0"/>
              </a:spcAft>
            </a:pPr>
            <a:r>
              <a:rPr lang="en-US" altLang="zh-CN" sz="1100" b="1" dirty="0" smtClean="0"/>
              <a:t>Forward control capacity or control commands</a:t>
            </a:r>
            <a:endParaRPr lang="zh-CN" altLang="zh-CN" sz="900" b="1" dirty="0">
              <a:latin typeface="+mj-lt"/>
            </a:endParaRPr>
          </a:p>
        </p:txBody>
      </p:sp>
      <p:sp>
        <p:nvSpPr>
          <p:cNvPr id="23" name="矩形 22"/>
          <p:cNvSpPr/>
          <p:nvPr/>
        </p:nvSpPr>
        <p:spPr bwMode="auto">
          <a:xfrm>
            <a:off x="4824288" y="6156895"/>
            <a:ext cx="2196244" cy="468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0"/>
              </a:spcAft>
            </a:pPr>
            <a:r>
              <a:rPr lang="en-US" altLang="zh-CN" sz="1050" b="1" dirty="0" smtClean="0"/>
              <a:t>Switch control of grid-connected points in farms/stations in case of emergencies</a:t>
            </a:r>
            <a:endParaRPr lang="zh-CN" altLang="zh-CN" sz="800" b="1" dirty="0">
              <a:latin typeface="+mj-lt"/>
            </a:endParaRPr>
          </a:p>
        </p:txBody>
      </p:sp>
    </p:spTree>
  </p:cSld>
  <p:clrMapOvr>
    <a:masterClrMapping/>
  </p:clrMapOvr>
  <p:transition advTm="1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98308"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7"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8"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3806" name="Rectangle 4"/>
          <p:cNvSpPr>
            <a:spLocks noChangeArrowheads="1"/>
          </p:cNvSpPr>
          <p:nvPr/>
        </p:nvSpPr>
        <p:spPr bwMode="auto">
          <a:xfrm>
            <a:off x="36513" y="1286938"/>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latin typeface="+mj-lt"/>
              </a:rPr>
              <a:t>New energy </a:t>
            </a:r>
            <a:r>
              <a:rPr lang="en-US" altLang="zh-CN" sz="2000" b="1" dirty="0" smtClean="0">
                <a:latin typeface="+mj-lt"/>
              </a:rPr>
              <a:t>power station </a:t>
            </a:r>
            <a:r>
              <a:rPr lang="en-US" altLang="zh-CN" sz="2000" b="1" dirty="0">
                <a:latin typeface="+mj-lt"/>
              </a:rPr>
              <a:t>group </a:t>
            </a:r>
            <a:r>
              <a:rPr lang="en-US" altLang="zh-CN" sz="2000" b="1" dirty="0" smtClean="0">
                <a:latin typeface="+mj-lt"/>
              </a:rPr>
              <a:t>control</a:t>
            </a:r>
            <a:endParaRPr lang="en-US" altLang="zh-CN" sz="2000" b="1" dirty="0">
              <a:latin typeface="+mj-lt"/>
            </a:endParaRPr>
          </a:p>
        </p:txBody>
      </p:sp>
      <p:sp>
        <p:nvSpPr>
          <p:cNvPr id="33807" name="Rectangle 4"/>
          <p:cNvSpPr txBox="1">
            <a:spLocks noChangeArrowheads="1"/>
          </p:cNvSpPr>
          <p:nvPr/>
        </p:nvSpPr>
        <p:spPr bwMode="auto">
          <a:xfrm>
            <a:off x="2556036" y="74935"/>
            <a:ext cx="7272808"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Key technologies on Grid-connected </a:t>
            </a:r>
            <a:endParaRPr lang="en-US" altLang="zh-CN" sz="2400" b="1" dirty="0" smtClean="0">
              <a:latin typeface="+mj-lt"/>
            </a:endParaRPr>
          </a:p>
          <a:p>
            <a:r>
              <a:rPr lang="en-US" altLang="zh-CN" sz="2400" b="1" dirty="0" smtClean="0">
                <a:latin typeface="+mj-lt"/>
              </a:rPr>
              <a:t>Operation </a:t>
            </a:r>
            <a:r>
              <a:rPr lang="en-US" altLang="zh-CN" sz="2400" b="1" dirty="0">
                <a:latin typeface="+mj-lt"/>
              </a:rPr>
              <a:t>Control of New Energy</a:t>
            </a:r>
            <a:endParaRPr lang="zh-CN" altLang="en-US" sz="2400" b="1" dirty="0">
              <a:latin typeface="+mj-lt"/>
              <a:ea typeface="微软雅黑" pitchFamily="34" charset="-122"/>
            </a:endParaRPr>
          </a:p>
        </p:txBody>
      </p:sp>
      <p:sp>
        <p:nvSpPr>
          <p:cNvPr id="19" name="Rectangle 3"/>
          <p:cNvSpPr txBox="1">
            <a:spLocks noChangeArrowheads="1"/>
          </p:cNvSpPr>
          <p:nvPr/>
        </p:nvSpPr>
        <p:spPr>
          <a:xfrm>
            <a:off x="179388" y="1865313"/>
            <a:ext cx="9648825" cy="2132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400" kern="0" dirty="0" smtClean="0">
                <a:latin typeface="+mj-lt"/>
                <a:cs typeface="Times New Roman" pitchFamily="18" charset="0"/>
              </a:rPr>
              <a:t>Execution station of new energy power plant</a:t>
            </a:r>
            <a:endParaRPr lang="en-US" altLang="zh-CN" sz="1400" kern="0" dirty="0">
              <a:latin typeface="+mj-lt"/>
              <a:cs typeface="Times New Roman" pitchFamily="18" charset="0"/>
            </a:endParaRPr>
          </a:p>
          <a:p>
            <a:pPr marL="774900">
              <a:lnSpc>
                <a:spcPct val="150000"/>
              </a:lnSpc>
              <a:spcBef>
                <a:spcPts val="0"/>
              </a:spcBef>
              <a:defRPr/>
            </a:pPr>
            <a:r>
              <a:rPr lang="en-US" altLang="zh-CN" sz="1200" b="0" dirty="0">
                <a:latin typeface="+mj-lt"/>
              </a:rPr>
              <a:t>Communication: </a:t>
            </a:r>
            <a:r>
              <a:rPr lang="en-US" altLang="zh-CN" sz="1200" b="0" dirty="0" smtClean="0">
                <a:latin typeface="+mj-lt"/>
              </a:rPr>
              <a:t> forward control command  </a:t>
            </a:r>
            <a:r>
              <a:rPr lang="en-US" altLang="zh-CN" sz="1200" b="0" dirty="0">
                <a:latin typeface="+mj-lt"/>
              </a:rPr>
              <a:t>and </a:t>
            </a:r>
            <a:r>
              <a:rPr lang="en-US" altLang="zh-CN" sz="1200" b="0" dirty="0" smtClean="0">
                <a:latin typeface="+mj-lt"/>
              </a:rPr>
              <a:t>upload </a:t>
            </a:r>
            <a:r>
              <a:rPr lang="en-US" altLang="zh-CN" sz="1200" b="0" dirty="0">
                <a:latin typeface="+mj-lt"/>
              </a:rPr>
              <a:t>operating status information of new energy power plants / </a:t>
            </a:r>
            <a:r>
              <a:rPr lang="en-US" altLang="zh-CN" sz="1200" b="0" dirty="0" smtClean="0">
                <a:latin typeface="+mj-lt"/>
              </a:rPr>
              <a:t>generation units ;</a:t>
            </a:r>
          </a:p>
          <a:p>
            <a:pPr marL="774900">
              <a:lnSpc>
                <a:spcPct val="150000"/>
              </a:lnSpc>
              <a:spcBef>
                <a:spcPts val="0"/>
              </a:spcBef>
              <a:defRPr/>
            </a:pPr>
            <a:r>
              <a:rPr lang="en-US" altLang="zh-CN" sz="1200" b="0" dirty="0">
                <a:latin typeface="+mj-lt"/>
              </a:rPr>
              <a:t>Configuration: Control objects are mainly reactive compensation devices, PV </a:t>
            </a:r>
            <a:r>
              <a:rPr lang="en-US" altLang="zh-CN" sz="1200" b="0" dirty="0" smtClean="0">
                <a:latin typeface="+mj-lt"/>
              </a:rPr>
              <a:t>power generation units</a:t>
            </a:r>
            <a:r>
              <a:rPr lang="en-US" altLang="zh-CN" sz="1200" b="0" dirty="0">
                <a:latin typeface="+mj-lt"/>
              </a:rPr>
              <a:t>, wind </a:t>
            </a:r>
            <a:r>
              <a:rPr lang="en-US" altLang="zh-CN" sz="1200" b="0" dirty="0" smtClean="0">
                <a:latin typeface="+mj-lt"/>
              </a:rPr>
              <a:t>turbine units, </a:t>
            </a:r>
            <a:r>
              <a:rPr lang="en-US" altLang="zh-CN" sz="1200" b="0" dirty="0">
                <a:latin typeface="+mj-lt"/>
              </a:rPr>
              <a:t>etc</a:t>
            </a:r>
            <a:r>
              <a:rPr lang="en-US" altLang="zh-CN" sz="1200" b="0" dirty="0" smtClean="0">
                <a:latin typeface="+mj-lt"/>
              </a:rPr>
              <a:t>.;</a:t>
            </a:r>
          </a:p>
          <a:p>
            <a:pPr marL="774900">
              <a:lnSpc>
                <a:spcPct val="150000"/>
              </a:lnSpc>
              <a:spcBef>
                <a:spcPts val="0"/>
              </a:spcBef>
              <a:defRPr/>
            </a:pPr>
            <a:r>
              <a:rPr lang="en-US" altLang="zh-CN" sz="1200" b="0" dirty="0">
                <a:latin typeface="+mj-lt"/>
              </a:rPr>
              <a:t>Function: </a:t>
            </a:r>
            <a:r>
              <a:rPr lang="en-US" altLang="zh-CN" sz="1200" b="0" dirty="0" smtClean="0">
                <a:latin typeface="+mj-lt"/>
              </a:rPr>
              <a:t>receive operating </a:t>
            </a:r>
            <a:r>
              <a:rPr lang="en-US" altLang="zh-CN" sz="1200" b="0" dirty="0">
                <a:latin typeface="+mj-lt"/>
              </a:rPr>
              <a:t>information of </a:t>
            </a:r>
            <a:r>
              <a:rPr lang="en-US" altLang="zh-CN" sz="1200" b="0" dirty="0" smtClean="0">
                <a:latin typeface="+mj-lt"/>
              </a:rPr>
              <a:t>the monitoring </a:t>
            </a:r>
            <a:r>
              <a:rPr lang="en-US" altLang="zh-CN" sz="1200" b="0" dirty="0">
                <a:latin typeface="+mj-lt"/>
              </a:rPr>
              <a:t>systems </a:t>
            </a:r>
            <a:r>
              <a:rPr lang="en-US" altLang="zh-CN" sz="1200" b="0" dirty="0" smtClean="0">
                <a:latin typeface="+mj-lt"/>
              </a:rPr>
              <a:t>in farms/stations </a:t>
            </a:r>
            <a:r>
              <a:rPr lang="en-US" altLang="zh-CN" sz="1200" b="0" dirty="0">
                <a:latin typeface="+mj-lt"/>
              </a:rPr>
              <a:t>and upload it to the control sub-station; </a:t>
            </a:r>
            <a:r>
              <a:rPr lang="en-US" altLang="zh-CN" sz="1200" b="0" dirty="0" smtClean="0">
                <a:latin typeface="+mj-lt"/>
              </a:rPr>
              <a:t>receive </a:t>
            </a:r>
            <a:r>
              <a:rPr lang="en-US" altLang="zh-CN" sz="1200" b="0" dirty="0">
                <a:latin typeface="+mj-lt"/>
              </a:rPr>
              <a:t>and </a:t>
            </a:r>
            <a:r>
              <a:rPr lang="en-US" altLang="zh-CN" sz="1200" b="0" dirty="0" smtClean="0">
                <a:latin typeface="+mj-lt"/>
              </a:rPr>
              <a:t>execute control commands </a:t>
            </a:r>
            <a:r>
              <a:rPr lang="en-US" altLang="zh-CN" sz="1200" b="0" dirty="0">
                <a:latin typeface="+mj-lt"/>
              </a:rPr>
              <a:t>transmitted by </a:t>
            </a:r>
            <a:r>
              <a:rPr lang="en-US" altLang="zh-CN" sz="1200" b="0" dirty="0" smtClean="0">
                <a:latin typeface="+mj-lt"/>
              </a:rPr>
              <a:t>control substations</a:t>
            </a:r>
            <a:r>
              <a:rPr lang="en-US" altLang="zh-CN" sz="1200" b="0" dirty="0">
                <a:latin typeface="+mj-lt"/>
              </a:rPr>
              <a:t>, and </a:t>
            </a:r>
            <a:r>
              <a:rPr lang="en-US" altLang="zh-CN" sz="1200" b="0" dirty="0" smtClean="0">
                <a:latin typeface="+mj-lt"/>
              </a:rPr>
              <a:t>regulate </a:t>
            </a:r>
            <a:r>
              <a:rPr lang="en-US" altLang="zh-CN" sz="1200" b="0" dirty="0">
                <a:latin typeface="+mj-lt"/>
              </a:rPr>
              <a:t>PV </a:t>
            </a:r>
            <a:r>
              <a:rPr lang="en-US" altLang="zh-CN" sz="1200" b="0" dirty="0" smtClean="0">
                <a:latin typeface="+mj-lt"/>
              </a:rPr>
              <a:t>power generation units </a:t>
            </a:r>
            <a:r>
              <a:rPr lang="en-US" altLang="zh-CN" sz="1200" b="0" dirty="0">
                <a:latin typeface="+mj-lt"/>
              </a:rPr>
              <a:t>as well as </a:t>
            </a:r>
            <a:r>
              <a:rPr lang="en-US" altLang="zh-CN" sz="1200" b="0" dirty="0" smtClean="0">
                <a:latin typeface="+mj-lt"/>
              </a:rPr>
              <a:t>switch </a:t>
            </a:r>
            <a:r>
              <a:rPr lang="en-US" altLang="zh-CN" sz="1200" b="0" dirty="0">
                <a:latin typeface="+mj-lt"/>
              </a:rPr>
              <a:t>and </a:t>
            </a:r>
            <a:r>
              <a:rPr lang="en-US" altLang="zh-CN" sz="1200" b="0" dirty="0" err="1" smtClean="0">
                <a:latin typeface="+mj-lt"/>
              </a:rPr>
              <a:t>regulatie</a:t>
            </a:r>
            <a:r>
              <a:rPr lang="en-US" altLang="zh-CN" sz="1200" b="0" dirty="0" smtClean="0">
                <a:latin typeface="+mj-lt"/>
              </a:rPr>
              <a:t> </a:t>
            </a:r>
            <a:r>
              <a:rPr lang="en-US" altLang="zh-CN" sz="1200" b="0" dirty="0">
                <a:latin typeface="+mj-lt"/>
              </a:rPr>
              <a:t>local compensation devices. </a:t>
            </a:r>
            <a:endParaRPr lang="en-US" altLang="zh-CN" sz="1200" b="0" dirty="0" smtClean="0">
              <a:latin typeface="+mj-lt"/>
            </a:endParaRPr>
          </a:p>
        </p:txBody>
      </p:sp>
      <p:graphicFrame>
        <p:nvGraphicFramePr>
          <p:cNvPr id="33809" name="对象 1"/>
          <p:cNvGraphicFramePr>
            <a:graphicFrameLocks noChangeAspect="1"/>
          </p:cNvGraphicFramePr>
          <p:nvPr/>
        </p:nvGraphicFramePr>
        <p:xfrm>
          <a:off x="2555875" y="4032250"/>
          <a:ext cx="5038725" cy="2736850"/>
        </p:xfrm>
        <a:graphic>
          <a:graphicData uri="http://schemas.openxmlformats.org/presentationml/2006/ole">
            <p:oleObj spid="_x0000_s33905" name="Visio" r:id="rId4" imgW="4426458" imgH="2401443" progId="">
              <p:embed/>
            </p:oleObj>
          </a:graphicData>
        </a:graphic>
      </p:graphicFrame>
      <p:sp>
        <p:nvSpPr>
          <p:cNvPr id="20" name="矩形 19"/>
          <p:cNvSpPr/>
          <p:nvPr/>
        </p:nvSpPr>
        <p:spPr bwMode="auto">
          <a:xfrm>
            <a:off x="2700052" y="4536715"/>
            <a:ext cx="1224136" cy="54006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1100" b="1" dirty="0" smtClean="0"/>
              <a:t>Monitoring systems in farms/stations</a:t>
            </a:r>
            <a:endParaRPr lang="zh-CN" altLang="zh-CN" sz="900" b="1" dirty="0">
              <a:latin typeface="+mj-lt"/>
            </a:endParaRPr>
          </a:p>
        </p:txBody>
      </p:sp>
      <p:sp>
        <p:nvSpPr>
          <p:cNvPr id="21" name="矩形 20"/>
          <p:cNvSpPr/>
          <p:nvPr/>
        </p:nvSpPr>
        <p:spPr bwMode="auto">
          <a:xfrm>
            <a:off x="5040312" y="5004767"/>
            <a:ext cx="2340260" cy="36004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0"/>
              </a:spcAft>
            </a:pPr>
            <a:r>
              <a:rPr lang="en-US" altLang="zh-CN" sz="1100" b="1" dirty="0" smtClean="0"/>
              <a:t>Switch and regulate compensation devices</a:t>
            </a:r>
            <a:endParaRPr lang="zh-CN" altLang="zh-CN" sz="900" b="1" dirty="0">
              <a:latin typeface="+mj-lt"/>
            </a:endParaRPr>
          </a:p>
        </p:txBody>
      </p:sp>
      <p:sp>
        <p:nvSpPr>
          <p:cNvPr id="22" name="矩形 21"/>
          <p:cNvSpPr/>
          <p:nvPr/>
        </p:nvSpPr>
        <p:spPr bwMode="auto">
          <a:xfrm>
            <a:off x="4824288" y="5544827"/>
            <a:ext cx="2664296" cy="468052"/>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0"/>
              </a:spcAft>
            </a:pPr>
            <a:r>
              <a:rPr lang="en-US" altLang="zh-CN" sz="1100" b="1" dirty="0" smtClean="0"/>
              <a:t>Forward control capacity</a:t>
            </a:r>
          </a:p>
          <a:p>
            <a:pPr algn="ctr">
              <a:spcAft>
                <a:spcPts val="0"/>
              </a:spcAft>
            </a:pPr>
            <a:r>
              <a:rPr lang="en-US" altLang="zh-CN" sz="1100" b="1" dirty="0" smtClean="0"/>
              <a:t>Distribute output of PV power generation units</a:t>
            </a:r>
            <a:endParaRPr lang="zh-CN" altLang="zh-CN" sz="900" b="1" dirty="0">
              <a:latin typeface="+mj-lt"/>
            </a:endParaRPr>
          </a:p>
        </p:txBody>
      </p:sp>
      <p:sp>
        <p:nvSpPr>
          <p:cNvPr id="23" name="矩形 22"/>
          <p:cNvSpPr/>
          <p:nvPr/>
        </p:nvSpPr>
        <p:spPr bwMode="auto">
          <a:xfrm>
            <a:off x="4824288" y="6228903"/>
            <a:ext cx="2664296" cy="468052"/>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0"/>
              </a:spcAft>
            </a:pPr>
            <a:r>
              <a:rPr lang="en-US" altLang="zh-CN" sz="1100" b="1" dirty="0" smtClean="0"/>
              <a:t>Cut control on feeder lines in case of emergencies</a:t>
            </a:r>
            <a:endParaRPr lang="zh-CN" altLang="zh-CN" sz="900" b="1" dirty="0">
              <a:latin typeface="+mj-lt"/>
            </a:endParaRPr>
          </a:p>
        </p:txBody>
      </p:sp>
    </p:spTree>
  </p:cSld>
  <p:clrMapOvr>
    <a:masterClrMapping/>
  </p:clrMapOvr>
  <p:transition advTm="1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4821" name="Rectangle 4"/>
          <p:cNvSpPr>
            <a:spLocks noChangeArrowheads="1"/>
          </p:cNvSpPr>
          <p:nvPr/>
        </p:nvSpPr>
        <p:spPr bwMode="auto">
          <a:xfrm>
            <a:off x="36513" y="1286937"/>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rPr>
              <a:t>Active power control </a:t>
            </a:r>
            <a:r>
              <a:rPr lang="en-US" altLang="zh-CN" sz="2000" b="1" dirty="0">
                <a:latin typeface="+mj-lt"/>
              </a:rPr>
              <a:t>of new energy </a:t>
            </a:r>
            <a:r>
              <a:rPr lang="en-US" altLang="zh-CN" sz="2000" b="1" dirty="0" smtClean="0">
                <a:latin typeface="+mj-lt"/>
              </a:rPr>
              <a:t>power plant</a:t>
            </a:r>
            <a:endParaRPr lang="en-US" altLang="zh-CN" sz="2000" b="1" dirty="0">
              <a:latin typeface="+mj-lt"/>
            </a:endParaRPr>
          </a:p>
        </p:txBody>
      </p:sp>
      <p:sp>
        <p:nvSpPr>
          <p:cNvPr id="34822" name="Rectangle 4"/>
          <p:cNvSpPr txBox="1">
            <a:spLocks noChangeArrowheads="1"/>
          </p:cNvSpPr>
          <p:nvPr/>
        </p:nvSpPr>
        <p:spPr bwMode="auto">
          <a:xfrm>
            <a:off x="2520031" y="182563"/>
            <a:ext cx="7543131"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Key technologies on Grid-connected </a:t>
            </a:r>
            <a:endParaRPr lang="en-US" altLang="zh-CN" sz="2400" b="1" dirty="0" smtClean="0">
              <a:latin typeface="+mj-lt"/>
            </a:endParaRPr>
          </a:p>
          <a:p>
            <a:r>
              <a:rPr lang="en-US" altLang="zh-CN" sz="2400" b="1" dirty="0" smtClean="0">
                <a:latin typeface="+mj-lt"/>
              </a:rPr>
              <a:t>Operation </a:t>
            </a:r>
            <a:r>
              <a:rPr lang="en-US" altLang="zh-CN" sz="2400" b="1" dirty="0">
                <a:latin typeface="+mj-lt"/>
              </a:rPr>
              <a:t>Control of New Energy</a:t>
            </a:r>
            <a:endParaRPr lang="zh-CN" altLang="en-US" sz="2400" b="1" dirty="0">
              <a:latin typeface="+mj-lt"/>
              <a:ea typeface="微软雅黑" pitchFamily="34" charset="-122"/>
            </a:endParaRPr>
          </a:p>
        </p:txBody>
      </p:sp>
      <p:sp>
        <p:nvSpPr>
          <p:cNvPr id="10" name="Rectangle 3"/>
          <p:cNvSpPr txBox="1">
            <a:spLocks noChangeArrowheads="1"/>
          </p:cNvSpPr>
          <p:nvPr/>
        </p:nvSpPr>
        <p:spPr>
          <a:xfrm>
            <a:off x="179388" y="1865313"/>
            <a:ext cx="5113337" cy="515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400" kern="0" dirty="0" smtClean="0">
                <a:latin typeface="+mj-lt"/>
                <a:cs typeface="Times New Roman" pitchFamily="18" charset="0"/>
              </a:rPr>
              <a:t>Control principles</a:t>
            </a:r>
            <a:endParaRPr lang="en-US" altLang="zh-CN" sz="1400" kern="0" dirty="0">
              <a:latin typeface="+mj-lt"/>
              <a:cs typeface="Times New Roman" pitchFamily="18" charset="0"/>
            </a:endParaRPr>
          </a:p>
          <a:p>
            <a:pPr marL="774900">
              <a:lnSpc>
                <a:spcPct val="150000"/>
              </a:lnSpc>
              <a:spcBef>
                <a:spcPts val="0"/>
              </a:spcBef>
              <a:defRPr/>
            </a:pPr>
            <a:r>
              <a:rPr lang="en-US" altLang="zh-CN" sz="1400" b="0" dirty="0" smtClean="0">
                <a:solidFill>
                  <a:srgbClr val="FF0000"/>
                </a:solidFill>
                <a:latin typeface="+mj-lt"/>
              </a:rPr>
              <a:t>Satisfy</a:t>
            </a:r>
            <a:r>
              <a:rPr lang="en-US" altLang="zh-CN" sz="1400" b="0" dirty="0" smtClean="0">
                <a:latin typeface="+mj-lt"/>
              </a:rPr>
              <a:t> the requirements for </a:t>
            </a:r>
            <a:r>
              <a:rPr lang="en-US" altLang="zh-CN" sz="1400" b="0" dirty="0" smtClean="0">
                <a:solidFill>
                  <a:srgbClr val="FF0000"/>
                </a:solidFill>
                <a:latin typeface="+mj-lt"/>
              </a:rPr>
              <a:t>active control performance indicators </a:t>
            </a:r>
            <a:r>
              <a:rPr lang="en-US" altLang="zh-CN" sz="1400" b="0" dirty="0" smtClean="0">
                <a:latin typeface="+mj-lt"/>
              </a:rPr>
              <a:t>of </a:t>
            </a:r>
            <a:r>
              <a:rPr lang="en-US" altLang="zh-CN" sz="1400" b="0" dirty="0">
                <a:latin typeface="+mj-lt"/>
              </a:rPr>
              <a:t>new energy </a:t>
            </a:r>
            <a:r>
              <a:rPr lang="en-US" altLang="zh-CN" sz="1400" b="0" dirty="0" smtClean="0">
                <a:latin typeface="+mj-lt"/>
              </a:rPr>
              <a:t>power plants  by grid scheduling divisions</a:t>
            </a:r>
          </a:p>
          <a:p>
            <a:pPr marL="774900">
              <a:lnSpc>
                <a:spcPct val="150000"/>
              </a:lnSpc>
              <a:spcBef>
                <a:spcPts val="0"/>
              </a:spcBef>
              <a:defRPr/>
            </a:pPr>
            <a:r>
              <a:rPr lang="en-US" altLang="zh-CN" sz="1400" b="0" dirty="0" smtClean="0">
                <a:latin typeface="+mj-lt"/>
              </a:rPr>
              <a:t>Based on the actual operation properties and power forecast information of </a:t>
            </a:r>
            <a:r>
              <a:rPr lang="en-US" altLang="zh-CN" sz="1400" b="0" dirty="0">
                <a:latin typeface="+mj-lt"/>
              </a:rPr>
              <a:t>new energy </a:t>
            </a:r>
            <a:r>
              <a:rPr lang="en-US" altLang="zh-CN" sz="1400" b="0" dirty="0" smtClean="0">
                <a:latin typeface="+mj-lt"/>
              </a:rPr>
              <a:t>power plants</a:t>
            </a:r>
          </a:p>
          <a:p>
            <a:pPr marL="774900">
              <a:lnSpc>
                <a:spcPct val="150000"/>
              </a:lnSpc>
              <a:spcBef>
                <a:spcPts val="0"/>
              </a:spcBef>
              <a:defRPr/>
            </a:pPr>
            <a:r>
              <a:rPr lang="en-US" altLang="zh-CN" sz="1400" b="0" dirty="0" smtClean="0">
                <a:latin typeface="+mj-lt"/>
              </a:rPr>
              <a:t>Coordinate generation units with various regulation performances</a:t>
            </a:r>
            <a:endParaRPr lang="en-US" altLang="zh-CN" sz="1400" b="0" dirty="0" smtClean="0">
              <a:solidFill>
                <a:srgbClr val="FF0000"/>
              </a:solidFill>
              <a:latin typeface="+mj-lt"/>
            </a:endParaRPr>
          </a:p>
          <a:p>
            <a:pPr>
              <a:spcBef>
                <a:spcPts val="600"/>
              </a:spcBef>
              <a:spcAft>
                <a:spcPts val="600"/>
              </a:spcAft>
              <a:buFont typeface="Wingdings" pitchFamily="2" charset="2"/>
              <a:buChar char="Ø"/>
              <a:defRPr/>
            </a:pPr>
            <a:r>
              <a:rPr lang="en-US" altLang="zh-CN" sz="1400" kern="0" dirty="0" smtClean="0">
                <a:latin typeface="+mj-lt"/>
                <a:cs typeface="Times New Roman" pitchFamily="18" charset="0"/>
              </a:rPr>
              <a:t>Control objectives</a:t>
            </a:r>
          </a:p>
          <a:p>
            <a:pPr marL="774900">
              <a:lnSpc>
                <a:spcPct val="150000"/>
              </a:lnSpc>
              <a:spcBef>
                <a:spcPts val="0"/>
              </a:spcBef>
              <a:defRPr/>
            </a:pPr>
            <a:r>
              <a:rPr lang="zh-CN" altLang="en-US" sz="1400" b="0" dirty="0" smtClean="0">
                <a:solidFill>
                  <a:srgbClr val="FF0000"/>
                </a:solidFill>
                <a:latin typeface="+mj-lt"/>
              </a:rPr>
              <a:t> </a:t>
            </a:r>
            <a:r>
              <a:rPr lang="en-US" altLang="zh-CN" sz="1400" b="0" dirty="0" smtClean="0">
                <a:solidFill>
                  <a:srgbClr val="FF0000"/>
                </a:solidFill>
                <a:latin typeface="+mj-lt"/>
              </a:rPr>
              <a:t>Track power generation plan commands </a:t>
            </a:r>
            <a:r>
              <a:rPr lang="en-US" altLang="zh-CN" sz="1400" b="0" dirty="0">
                <a:latin typeface="+mj-lt"/>
              </a:rPr>
              <a:t>issued grid </a:t>
            </a:r>
            <a:r>
              <a:rPr lang="en-US" altLang="zh-CN" sz="1400" b="0" dirty="0" smtClean="0">
                <a:latin typeface="+mj-lt"/>
              </a:rPr>
              <a:t>scheduling divisions</a:t>
            </a:r>
            <a:endParaRPr lang="en-US" altLang="zh-CN" sz="1400" b="0" dirty="0">
              <a:solidFill>
                <a:srgbClr val="FF0000"/>
              </a:solidFill>
              <a:latin typeface="+mj-lt"/>
            </a:endParaRPr>
          </a:p>
          <a:p>
            <a:pPr marL="774900">
              <a:lnSpc>
                <a:spcPct val="150000"/>
              </a:lnSpc>
              <a:spcBef>
                <a:spcPts val="0"/>
              </a:spcBef>
              <a:defRPr/>
            </a:pPr>
            <a:r>
              <a:rPr lang="zh-CN" altLang="en-US" sz="1400" b="0" dirty="0" smtClean="0">
                <a:latin typeface="+mj-lt"/>
              </a:rPr>
              <a:t> </a:t>
            </a:r>
            <a:r>
              <a:rPr lang="en-US" altLang="zh-CN" sz="1400" b="0" dirty="0" smtClean="0">
                <a:latin typeface="+mj-lt"/>
              </a:rPr>
              <a:t>power generation benefits </a:t>
            </a:r>
            <a:r>
              <a:rPr lang="en-US" altLang="zh-CN" sz="1400" b="0" dirty="0">
                <a:latin typeface="+mj-lt"/>
              </a:rPr>
              <a:t>of new energy </a:t>
            </a:r>
            <a:r>
              <a:rPr lang="en-US" altLang="zh-CN" sz="1400" b="0" dirty="0" smtClean="0">
                <a:latin typeface="+mj-lt"/>
              </a:rPr>
              <a:t>power plants</a:t>
            </a:r>
            <a:endParaRPr lang="en-US" altLang="zh-CN" sz="1400" b="0" dirty="0">
              <a:solidFill>
                <a:srgbClr val="FF0000"/>
              </a:solidFill>
              <a:latin typeface="+mj-lt"/>
            </a:endParaRPr>
          </a:p>
          <a:p>
            <a:pPr>
              <a:spcBef>
                <a:spcPts val="600"/>
              </a:spcBef>
              <a:spcAft>
                <a:spcPts val="600"/>
              </a:spcAft>
              <a:buFont typeface="Wingdings" pitchFamily="2" charset="2"/>
              <a:buChar char="Ø"/>
              <a:defRPr/>
            </a:pPr>
            <a:r>
              <a:rPr lang="en-US" altLang="zh-CN" sz="1400" kern="0" dirty="0" smtClean="0">
                <a:latin typeface="+mj-lt"/>
                <a:cs typeface="Times New Roman" pitchFamily="18" charset="0"/>
              </a:rPr>
              <a:t>Control objects</a:t>
            </a:r>
          </a:p>
          <a:p>
            <a:pPr marL="774900">
              <a:lnSpc>
                <a:spcPct val="150000"/>
              </a:lnSpc>
              <a:spcBef>
                <a:spcPts val="0"/>
              </a:spcBef>
              <a:defRPr/>
            </a:pPr>
            <a:r>
              <a:rPr lang="en-US" altLang="zh-CN" sz="1400" b="0" dirty="0" smtClean="0">
                <a:latin typeface="+mj-lt"/>
              </a:rPr>
              <a:t>Wind turbine generator units</a:t>
            </a:r>
            <a:endParaRPr lang="en-US" altLang="zh-CN" sz="1400" b="0" dirty="0">
              <a:latin typeface="+mj-lt"/>
            </a:endParaRPr>
          </a:p>
          <a:p>
            <a:pPr marL="774900">
              <a:lnSpc>
                <a:spcPct val="150000"/>
              </a:lnSpc>
              <a:spcBef>
                <a:spcPts val="0"/>
              </a:spcBef>
              <a:defRPr/>
            </a:pPr>
            <a:r>
              <a:rPr lang="en-US" altLang="zh-CN" sz="1400" b="0" dirty="0" smtClean="0">
                <a:latin typeface="+mj-lt"/>
              </a:rPr>
              <a:t>PV inverters</a:t>
            </a:r>
          </a:p>
        </p:txBody>
      </p:sp>
      <p:graphicFrame>
        <p:nvGraphicFramePr>
          <p:cNvPr id="34824" name="对象 1"/>
          <p:cNvGraphicFramePr>
            <a:graphicFrameLocks noChangeAspect="1"/>
          </p:cNvGraphicFramePr>
          <p:nvPr/>
        </p:nvGraphicFramePr>
        <p:xfrm>
          <a:off x="5688013" y="1911350"/>
          <a:ext cx="3844925" cy="3094038"/>
        </p:xfrm>
        <a:graphic>
          <a:graphicData uri="http://schemas.openxmlformats.org/presentationml/2006/ole">
            <p:oleObj spid="_x0000_s34919" name="Visio" r:id="rId4" imgW="3216885" imgH="2588933" progId="">
              <p:embed/>
            </p:oleObj>
          </a:graphicData>
        </a:graphic>
      </p:graphicFrame>
      <p:sp>
        <p:nvSpPr>
          <p:cNvPr id="9" name="矩形 8"/>
          <p:cNvSpPr/>
          <p:nvPr/>
        </p:nvSpPr>
        <p:spPr bwMode="auto">
          <a:xfrm>
            <a:off x="6156436" y="2376475"/>
            <a:ext cx="612068" cy="324036"/>
          </a:xfrm>
          <a:prstGeom prst="rect">
            <a:avLst/>
          </a:prstGeom>
          <a:blipFill>
            <a:blip r:embed="rId5"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Scheduling system</a:t>
            </a:r>
            <a:endParaRPr lang="zh-CN" altLang="zh-CN" sz="500" b="1" dirty="0">
              <a:latin typeface="+mj-lt"/>
            </a:endParaRPr>
          </a:p>
        </p:txBody>
      </p:sp>
      <p:sp>
        <p:nvSpPr>
          <p:cNvPr id="11" name="矩形 10"/>
          <p:cNvSpPr/>
          <p:nvPr/>
        </p:nvSpPr>
        <p:spPr bwMode="auto">
          <a:xfrm>
            <a:off x="7164548" y="2376475"/>
            <a:ext cx="684076" cy="324036"/>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Power plant information</a:t>
            </a:r>
            <a:endParaRPr lang="zh-CN" altLang="zh-CN" sz="500" b="1" dirty="0">
              <a:latin typeface="+mj-lt"/>
            </a:endParaRPr>
          </a:p>
        </p:txBody>
      </p:sp>
      <p:sp>
        <p:nvSpPr>
          <p:cNvPr id="12" name="矩形 11"/>
          <p:cNvSpPr/>
          <p:nvPr/>
        </p:nvSpPr>
        <p:spPr bwMode="auto">
          <a:xfrm>
            <a:off x="8280672" y="2376475"/>
            <a:ext cx="684076" cy="324036"/>
          </a:xfrm>
          <a:prstGeom prst="rect">
            <a:avLst/>
          </a:prstGeom>
          <a:blipFill>
            <a:blip r:embed="rId7"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Prediction system</a:t>
            </a:r>
            <a:endParaRPr lang="zh-CN" altLang="zh-CN" sz="500" b="1" dirty="0">
              <a:latin typeface="+mj-lt"/>
            </a:endParaRPr>
          </a:p>
        </p:txBody>
      </p:sp>
      <p:sp>
        <p:nvSpPr>
          <p:cNvPr id="13" name="矩形 12"/>
          <p:cNvSpPr/>
          <p:nvPr/>
        </p:nvSpPr>
        <p:spPr bwMode="auto">
          <a:xfrm>
            <a:off x="6192440" y="4248683"/>
            <a:ext cx="684076" cy="324036"/>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Generation unit 1</a:t>
            </a:r>
            <a:endParaRPr lang="zh-CN" altLang="zh-CN" sz="500" b="1" dirty="0">
              <a:latin typeface="+mj-lt"/>
            </a:endParaRPr>
          </a:p>
        </p:txBody>
      </p:sp>
      <p:sp>
        <p:nvSpPr>
          <p:cNvPr id="14" name="矩形 13"/>
          <p:cNvSpPr/>
          <p:nvPr/>
        </p:nvSpPr>
        <p:spPr bwMode="auto">
          <a:xfrm>
            <a:off x="8280672" y="4248683"/>
            <a:ext cx="684076" cy="324036"/>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Generation unit n</a:t>
            </a:r>
            <a:endParaRPr lang="zh-CN" altLang="zh-CN" sz="500" b="1" dirty="0">
              <a:latin typeface="+mj-lt"/>
            </a:endParaRPr>
          </a:p>
        </p:txBody>
      </p:sp>
      <p:sp>
        <p:nvSpPr>
          <p:cNvPr id="15" name="矩形 14"/>
          <p:cNvSpPr/>
          <p:nvPr/>
        </p:nvSpPr>
        <p:spPr bwMode="auto">
          <a:xfrm>
            <a:off x="6444468" y="3276575"/>
            <a:ext cx="2376264" cy="324036"/>
          </a:xfrm>
          <a:prstGeom prst="rect">
            <a:avLst/>
          </a:prstGeom>
          <a:blipFill>
            <a:blip r:embed="rId8"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1050" b="1" dirty="0" smtClean="0"/>
              <a:t>New energy generation active control</a:t>
            </a:r>
            <a:endParaRPr lang="zh-CN" altLang="zh-CN" sz="800" b="1" dirty="0">
              <a:latin typeface="+mj-lt"/>
            </a:endParaRPr>
          </a:p>
        </p:txBody>
      </p:sp>
      <p:sp>
        <p:nvSpPr>
          <p:cNvPr id="16" name="矩形 15"/>
          <p:cNvSpPr/>
          <p:nvPr/>
        </p:nvSpPr>
        <p:spPr bwMode="auto">
          <a:xfrm>
            <a:off x="5832400" y="2772519"/>
            <a:ext cx="612068" cy="252028"/>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Scheduling commands </a:t>
            </a:r>
            <a:endParaRPr lang="zh-CN" altLang="zh-CN" sz="400" dirty="0">
              <a:latin typeface="+mj-lt"/>
            </a:endParaRPr>
          </a:p>
        </p:txBody>
      </p:sp>
      <p:sp>
        <p:nvSpPr>
          <p:cNvPr id="17" name="矩形 16"/>
          <p:cNvSpPr/>
          <p:nvPr/>
        </p:nvSpPr>
        <p:spPr bwMode="auto">
          <a:xfrm>
            <a:off x="6840512" y="2772519"/>
            <a:ext cx="612068" cy="324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Information on operating status</a:t>
            </a:r>
            <a:endParaRPr lang="zh-CN" altLang="zh-CN" sz="400" dirty="0">
              <a:latin typeface="+mj-lt"/>
            </a:endParaRPr>
          </a:p>
        </p:txBody>
      </p:sp>
      <p:sp>
        <p:nvSpPr>
          <p:cNvPr id="18" name="矩形 17"/>
          <p:cNvSpPr/>
          <p:nvPr/>
        </p:nvSpPr>
        <p:spPr bwMode="auto">
          <a:xfrm>
            <a:off x="7992640" y="2772519"/>
            <a:ext cx="612068" cy="324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Information on power prediction</a:t>
            </a:r>
            <a:endParaRPr lang="zh-CN" altLang="zh-CN" sz="400" dirty="0">
              <a:latin typeface="+mj-lt"/>
            </a:endParaRPr>
          </a:p>
        </p:txBody>
      </p:sp>
      <p:sp>
        <p:nvSpPr>
          <p:cNvPr id="19" name="矩形 18"/>
          <p:cNvSpPr/>
          <p:nvPr/>
        </p:nvSpPr>
        <p:spPr bwMode="auto">
          <a:xfrm>
            <a:off x="5904408" y="3744627"/>
            <a:ext cx="504056" cy="324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Control commands</a:t>
            </a:r>
            <a:endParaRPr lang="zh-CN" altLang="zh-CN" sz="400" dirty="0">
              <a:latin typeface="+mj-lt"/>
            </a:endParaRPr>
          </a:p>
        </p:txBody>
      </p:sp>
      <p:sp>
        <p:nvSpPr>
          <p:cNvPr id="20" name="矩形 19"/>
          <p:cNvSpPr/>
          <p:nvPr/>
        </p:nvSpPr>
        <p:spPr bwMode="auto">
          <a:xfrm>
            <a:off x="8028644" y="3744627"/>
            <a:ext cx="504056" cy="324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Control commands</a:t>
            </a:r>
            <a:endParaRPr lang="zh-CN" altLang="zh-CN" sz="400" dirty="0">
              <a:latin typeface="+mj-lt"/>
            </a:endParaRPr>
          </a:p>
        </p:txBody>
      </p:sp>
      <p:sp>
        <p:nvSpPr>
          <p:cNvPr id="21" name="矩形 20"/>
          <p:cNvSpPr/>
          <p:nvPr/>
        </p:nvSpPr>
        <p:spPr bwMode="auto">
          <a:xfrm>
            <a:off x="6660492" y="3744627"/>
            <a:ext cx="504056" cy="324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spcAft>
                <a:spcPts val="0"/>
              </a:spcAft>
            </a:pPr>
            <a:r>
              <a:rPr lang="en-US" altLang="zh-CN" sz="700" dirty="0" smtClean="0"/>
              <a:t>Control feedback</a:t>
            </a:r>
          </a:p>
        </p:txBody>
      </p:sp>
      <p:sp>
        <p:nvSpPr>
          <p:cNvPr id="22" name="矩形 21"/>
          <p:cNvSpPr/>
          <p:nvPr/>
        </p:nvSpPr>
        <p:spPr bwMode="auto">
          <a:xfrm>
            <a:off x="8748724" y="3744627"/>
            <a:ext cx="504056" cy="324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spcAft>
                <a:spcPts val="0"/>
              </a:spcAft>
            </a:pPr>
            <a:r>
              <a:rPr lang="en-US" altLang="zh-CN" sz="700" dirty="0" smtClean="0"/>
              <a:t>Control feedback</a:t>
            </a:r>
          </a:p>
        </p:txBody>
      </p:sp>
    </p:spTree>
  </p:cSld>
  <p:clrMapOvr>
    <a:masterClrMapping/>
  </p:clrMapOvr>
  <p:transition advTm="1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pic>
        <p:nvPicPr>
          <p:cNvPr id="77827" name="Picture 3"/>
          <p:cNvPicPr>
            <a:picLocks noChangeAspect="1" noChangeArrowheads="1"/>
          </p:cNvPicPr>
          <p:nvPr/>
        </p:nvPicPr>
        <p:blipFill>
          <a:blip r:embed="rId3" cstate="print"/>
          <a:srcRect/>
          <a:stretch>
            <a:fillRect/>
          </a:stretch>
        </p:blipFill>
        <p:spPr bwMode="auto">
          <a:xfrm>
            <a:off x="622300" y="2465388"/>
            <a:ext cx="4052888" cy="2455862"/>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sp>
        <p:nvSpPr>
          <p:cNvPr id="44041" name="Rectangle 8"/>
          <p:cNvSpPr>
            <a:spLocks noChangeArrowheads="1"/>
          </p:cNvSpPr>
          <p:nvPr/>
        </p:nvSpPr>
        <p:spPr bwMode="auto">
          <a:xfrm>
            <a:off x="92075" y="4968875"/>
            <a:ext cx="5308600" cy="1708138"/>
          </a:xfrm>
          <a:prstGeom prst="rect">
            <a:avLst/>
          </a:prstGeom>
          <a:noFill/>
          <a:ln w="9525">
            <a:noFill/>
            <a:miter lim="800000"/>
            <a:headEnd/>
            <a:tailEnd/>
          </a:ln>
        </p:spPr>
        <p:txBody>
          <a:bodyPr lIns="91418" tIns="45709" rIns="91418" bIns="45709">
            <a:spAutoFit/>
          </a:bodyPr>
          <a:lstStyle/>
          <a:p>
            <a:pPr>
              <a:lnSpc>
                <a:spcPct val="150000"/>
              </a:lnSpc>
            </a:pPr>
            <a:r>
              <a:rPr lang="en-US" altLang="zh-CN" sz="1400" dirty="0"/>
              <a:t>2. Difference mode: there’s power difference between </a:t>
            </a:r>
            <a:r>
              <a:rPr lang="en-US" altLang="zh-CN" sz="1400" dirty="0" smtClean="0"/>
              <a:t>the output </a:t>
            </a:r>
            <a:r>
              <a:rPr lang="en-US" altLang="zh-CN" sz="1400" dirty="0"/>
              <a:t>of new energy power plants and </a:t>
            </a:r>
            <a:r>
              <a:rPr lang="en-US" altLang="zh-CN" sz="1400" dirty="0" smtClean="0"/>
              <a:t>the forecasted </a:t>
            </a:r>
            <a:r>
              <a:rPr lang="en-US" altLang="zh-CN" sz="1400" dirty="0"/>
              <a:t>power of wind farms. Such power difference is pre-set value, or </a:t>
            </a:r>
            <a:r>
              <a:rPr lang="en-US" altLang="zh-CN" sz="1400" dirty="0" smtClean="0"/>
              <a:t>the value </a:t>
            </a:r>
            <a:r>
              <a:rPr lang="en-US" altLang="zh-CN" sz="1400" dirty="0"/>
              <a:t>issued by the </a:t>
            </a:r>
            <a:r>
              <a:rPr lang="en-US" altLang="zh-CN" sz="1400" dirty="0" smtClean="0"/>
              <a:t>dispatching agencies, </a:t>
            </a:r>
            <a:r>
              <a:rPr lang="en-US" altLang="zh-CN" sz="1400" dirty="0"/>
              <a:t>which is equivalent to reserving certain active power regulation margin for the stations.</a:t>
            </a:r>
            <a:endParaRPr lang="en-US" altLang="zh-CN" sz="1400" dirty="0">
              <a:latin typeface="微软雅黑" pitchFamily="34" charset="-122"/>
              <a:ea typeface="微软雅黑" pitchFamily="34" charset="-122"/>
            </a:endParaRPr>
          </a:p>
        </p:txBody>
      </p:sp>
      <p:sp>
        <p:nvSpPr>
          <p:cNvPr id="44042" name="Rectangle 8"/>
          <p:cNvSpPr>
            <a:spLocks noChangeArrowheads="1"/>
          </p:cNvSpPr>
          <p:nvPr/>
        </p:nvSpPr>
        <p:spPr bwMode="auto">
          <a:xfrm>
            <a:off x="5186363" y="2471738"/>
            <a:ext cx="4351337" cy="1708138"/>
          </a:xfrm>
          <a:prstGeom prst="rect">
            <a:avLst/>
          </a:prstGeom>
          <a:noFill/>
          <a:ln w="9525">
            <a:noFill/>
            <a:miter lim="800000"/>
            <a:headEnd/>
            <a:tailEnd/>
          </a:ln>
        </p:spPr>
        <p:txBody>
          <a:bodyPr lIns="91418" tIns="45709" rIns="91418" bIns="45709">
            <a:spAutoFit/>
          </a:bodyPr>
          <a:lstStyle/>
          <a:p>
            <a:pPr>
              <a:lnSpc>
                <a:spcPct val="150000"/>
              </a:lnSpc>
            </a:pPr>
            <a:r>
              <a:rPr lang="en-US" altLang="zh-CN" sz="1400" dirty="0"/>
              <a:t>1. Limit mode: Active control system of new energy power plants </a:t>
            </a:r>
            <a:r>
              <a:rPr lang="en-US" altLang="zh-CN" sz="1400" dirty="0" smtClean="0"/>
              <a:t>shall control the output </a:t>
            </a:r>
            <a:r>
              <a:rPr lang="en-US" altLang="zh-CN" sz="1400" dirty="0"/>
              <a:t>of power plants below preset </a:t>
            </a:r>
            <a:r>
              <a:rPr lang="en-US" altLang="zh-CN" sz="1400" dirty="0" smtClean="0"/>
              <a:t>limit </a:t>
            </a:r>
            <a:r>
              <a:rPr lang="en-US" altLang="zh-CN" sz="1400" dirty="0"/>
              <a:t>or </a:t>
            </a:r>
            <a:r>
              <a:rPr lang="en-US" altLang="zh-CN" sz="1400" dirty="0" smtClean="0"/>
              <a:t>the limit </a:t>
            </a:r>
            <a:r>
              <a:rPr lang="en-US" altLang="zh-CN" sz="1400" dirty="0"/>
              <a:t>issued by </a:t>
            </a:r>
            <a:r>
              <a:rPr lang="en-US" altLang="zh-CN" sz="1400" dirty="0" smtClean="0"/>
              <a:t>dispatching </a:t>
            </a:r>
            <a:r>
              <a:rPr lang="en-US" altLang="zh-CN" sz="1400" dirty="0"/>
              <a:t>agencies; </a:t>
            </a:r>
            <a:r>
              <a:rPr lang="en-US" altLang="zh-CN" sz="1400" dirty="0" smtClean="0"/>
              <a:t>the limit </a:t>
            </a:r>
            <a:r>
              <a:rPr lang="en-US" altLang="zh-CN" sz="1400" dirty="0"/>
              <a:t>values can be given in different time </a:t>
            </a:r>
            <a:r>
              <a:rPr lang="en-US" altLang="zh-CN" sz="1400" dirty="0" smtClean="0"/>
              <a:t>slots.</a:t>
            </a:r>
            <a:endParaRPr lang="en-US" altLang="zh-CN" sz="1400" dirty="0">
              <a:latin typeface="微软雅黑" pitchFamily="34" charset="-122"/>
              <a:ea typeface="微软雅黑" pitchFamily="34" charset="-122"/>
            </a:endParaRPr>
          </a:p>
        </p:txBody>
      </p:sp>
      <p:pic>
        <p:nvPicPr>
          <p:cNvPr id="77828" name="Picture 4"/>
          <p:cNvPicPr>
            <a:picLocks noChangeAspect="1" noChangeArrowheads="1"/>
          </p:cNvPicPr>
          <p:nvPr/>
        </p:nvPicPr>
        <p:blipFill>
          <a:blip r:embed="rId4" cstate="print"/>
          <a:srcRect/>
          <a:stretch>
            <a:fillRect/>
          </a:stretch>
        </p:blipFill>
        <p:spPr bwMode="auto">
          <a:xfrm>
            <a:off x="5551488" y="4767263"/>
            <a:ext cx="4235450" cy="2774950"/>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p>
        </p:txBody>
      </p:sp>
      <p:sp>
        <p:nvSpPr>
          <p:cNvPr id="35853" name="Rectangle 4"/>
          <p:cNvSpPr>
            <a:spLocks noChangeArrowheads="1"/>
          </p:cNvSpPr>
          <p:nvPr/>
        </p:nvSpPr>
        <p:spPr bwMode="auto">
          <a:xfrm>
            <a:off x="36513" y="1285350"/>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t>Active </a:t>
            </a:r>
            <a:r>
              <a:rPr lang="en-US" altLang="zh-CN" sz="2000" b="1" dirty="0" smtClean="0"/>
              <a:t>power control </a:t>
            </a:r>
            <a:r>
              <a:rPr lang="en-US" altLang="zh-CN" sz="2000" b="1" dirty="0"/>
              <a:t>of new energy </a:t>
            </a:r>
            <a:r>
              <a:rPr lang="en-US" altLang="zh-CN" sz="2000" b="1" dirty="0" smtClean="0"/>
              <a:t>power plant</a:t>
            </a:r>
            <a:endParaRPr lang="en-US" altLang="zh-CN" sz="2000" b="1" dirty="0"/>
          </a:p>
        </p:txBody>
      </p:sp>
      <p:sp>
        <p:nvSpPr>
          <p:cNvPr id="35854" name="Rectangle 4"/>
          <p:cNvSpPr txBox="1">
            <a:spLocks noChangeArrowheads="1"/>
          </p:cNvSpPr>
          <p:nvPr/>
        </p:nvSpPr>
        <p:spPr bwMode="auto">
          <a:xfrm>
            <a:off x="2628043" y="182563"/>
            <a:ext cx="7435119" cy="1041400"/>
          </a:xfrm>
          <a:prstGeom prst="rect">
            <a:avLst/>
          </a:prstGeom>
          <a:noFill/>
          <a:ln w="9525">
            <a:noFill/>
            <a:miter lim="800000"/>
            <a:headEnd/>
            <a:tailEnd/>
          </a:ln>
        </p:spPr>
        <p:txBody>
          <a:bodyPr lIns="100758" tIns="50380" rIns="100758" bIns="50380" anchor="ctr"/>
          <a:lstStyle/>
          <a:p>
            <a:r>
              <a:rPr lang="en-US" altLang="zh-CN" sz="2400" b="1" dirty="0"/>
              <a:t>4. Key technologies on Grid-connected </a:t>
            </a:r>
          </a:p>
          <a:p>
            <a:r>
              <a:rPr lang="en-US" altLang="zh-CN" sz="2400" b="1" dirty="0"/>
              <a:t>Operation Control of New Energy</a:t>
            </a:r>
            <a:endParaRPr lang="zh-CN" altLang="en-US" sz="2400" b="1" dirty="0">
              <a:latin typeface="微软雅黑" pitchFamily="34" charset="-122"/>
              <a:ea typeface="微软雅黑" pitchFamily="34" charset="-122"/>
            </a:endParaRPr>
          </a:p>
        </p:txBody>
      </p:sp>
      <p:sp>
        <p:nvSpPr>
          <p:cNvPr id="16" name="Rectangle 3"/>
          <p:cNvSpPr txBox="1">
            <a:spLocks noChangeArrowheads="1"/>
          </p:cNvSpPr>
          <p:nvPr/>
        </p:nvSpPr>
        <p:spPr>
          <a:xfrm>
            <a:off x="179388" y="1865313"/>
            <a:ext cx="3600450" cy="600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2000" kern="0" dirty="0" smtClean="0">
                <a:latin typeface="+mj-lt"/>
                <a:cs typeface="Times New Roman" pitchFamily="18" charset="0"/>
              </a:rPr>
              <a:t>Control architecture</a:t>
            </a:r>
            <a:endParaRPr lang="en-US" altLang="zh-CN" sz="2000" kern="0" dirty="0">
              <a:latin typeface="+mj-lt"/>
              <a:cs typeface="Times New Roman" pitchFamily="18" charset="0"/>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7827"/>
                                        </p:tgtEl>
                                        <p:attrNameLst>
                                          <p:attrName>style.visibility</p:attrName>
                                        </p:attrNameLst>
                                      </p:cBhvr>
                                      <p:to>
                                        <p:strVal val="visible"/>
                                      </p:to>
                                    </p:set>
                                    <p:anim calcmode="lin" valueType="num">
                                      <p:cBhvr additive="base">
                                        <p:cTn id="7" dur="500" fill="hold"/>
                                        <p:tgtEl>
                                          <p:spTgt spid="77827"/>
                                        </p:tgtEl>
                                        <p:attrNameLst>
                                          <p:attrName>ppt_x</p:attrName>
                                        </p:attrNameLst>
                                      </p:cBhvr>
                                      <p:tavLst>
                                        <p:tav tm="0">
                                          <p:val>
                                            <p:strVal val="#ppt_x"/>
                                          </p:val>
                                        </p:tav>
                                        <p:tav tm="100000">
                                          <p:val>
                                            <p:strVal val="#ppt_x"/>
                                          </p:val>
                                        </p:tav>
                                      </p:tavLst>
                                    </p:anim>
                                    <p:anim calcmode="lin" valueType="num">
                                      <p:cBhvr additive="base">
                                        <p:cTn id="8" dur="500" fill="hold"/>
                                        <p:tgtEl>
                                          <p:spTgt spid="778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042"/>
                                        </p:tgtEl>
                                        <p:attrNameLst>
                                          <p:attrName>style.visibility</p:attrName>
                                        </p:attrNameLst>
                                      </p:cBhvr>
                                      <p:to>
                                        <p:strVal val="visible"/>
                                      </p:to>
                                    </p:set>
                                    <p:anim calcmode="lin" valueType="num">
                                      <p:cBhvr additive="base">
                                        <p:cTn id="11" dur="500" fill="hold"/>
                                        <p:tgtEl>
                                          <p:spTgt spid="44042"/>
                                        </p:tgtEl>
                                        <p:attrNameLst>
                                          <p:attrName>ppt_x</p:attrName>
                                        </p:attrNameLst>
                                      </p:cBhvr>
                                      <p:tavLst>
                                        <p:tav tm="0">
                                          <p:val>
                                            <p:strVal val="#ppt_x"/>
                                          </p:val>
                                        </p:tav>
                                        <p:tav tm="100000">
                                          <p:val>
                                            <p:strVal val="#ppt_x"/>
                                          </p:val>
                                        </p:tav>
                                      </p:tavLst>
                                    </p:anim>
                                    <p:anim calcmode="lin" valueType="num">
                                      <p:cBhvr additive="base">
                                        <p:cTn id="12" dur="500" fill="hold"/>
                                        <p:tgtEl>
                                          <p:spTgt spid="4404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4041"/>
                                        </p:tgtEl>
                                        <p:attrNameLst>
                                          <p:attrName>style.visibility</p:attrName>
                                        </p:attrNameLst>
                                      </p:cBhvr>
                                      <p:to>
                                        <p:strVal val="visible"/>
                                      </p:to>
                                    </p:set>
                                    <p:anim calcmode="lin" valueType="num">
                                      <p:cBhvr additive="base">
                                        <p:cTn id="17" dur="500" fill="hold"/>
                                        <p:tgtEl>
                                          <p:spTgt spid="44041"/>
                                        </p:tgtEl>
                                        <p:attrNameLst>
                                          <p:attrName>ppt_x</p:attrName>
                                        </p:attrNameLst>
                                      </p:cBhvr>
                                      <p:tavLst>
                                        <p:tav tm="0">
                                          <p:val>
                                            <p:strVal val="#ppt_x"/>
                                          </p:val>
                                        </p:tav>
                                        <p:tav tm="100000">
                                          <p:val>
                                            <p:strVal val="#ppt_x"/>
                                          </p:val>
                                        </p:tav>
                                      </p:tavLst>
                                    </p:anim>
                                    <p:anim calcmode="lin" valueType="num">
                                      <p:cBhvr additive="base">
                                        <p:cTn id="18" dur="500" fill="hold"/>
                                        <p:tgtEl>
                                          <p:spTgt spid="4404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7828"/>
                                        </p:tgtEl>
                                        <p:attrNameLst>
                                          <p:attrName>style.visibility</p:attrName>
                                        </p:attrNameLst>
                                      </p:cBhvr>
                                      <p:to>
                                        <p:strVal val="visible"/>
                                      </p:to>
                                    </p:set>
                                    <p:anim calcmode="lin" valueType="num">
                                      <p:cBhvr additive="base">
                                        <p:cTn id="21" dur="500" fill="hold"/>
                                        <p:tgtEl>
                                          <p:spTgt spid="77828"/>
                                        </p:tgtEl>
                                        <p:attrNameLst>
                                          <p:attrName>ppt_x</p:attrName>
                                        </p:attrNameLst>
                                      </p:cBhvr>
                                      <p:tavLst>
                                        <p:tav tm="0">
                                          <p:val>
                                            <p:strVal val="#ppt_x"/>
                                          </p:val>
                                        </p:tav>
                                        <p:tav tm="100000">
                                          <p:val>
                                            <p:strVal val="#ppt_x"/>
                                          </p:val>
                                        </p:tav>
                                      </p:tavLst>
                                    </p:anim>
                                    <p:anim calcmode="lin" valueType="num">
                                      <p:cBhvr additive="base">
                                        <p:cTn id="22" dur="500" fill="hold"/>
                                        <p:tgtEl>
                                          <p:spTgt spid="778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1" grpId="0"/>
      <p:bldP spid="440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45064" name="Rectangle 8"/>
          <p:cNvSpPr>
            <a:spLocks noChangeArrowheads="1"/>
          </p:cNvSpPr>
          <p:nvPr/>
        </p:nvSpPr>
        <p:spPr bwMode="auto">
          <a:xfrm>
            <a:off x="287338" y="5148263"/>
            <a:ext cx="5184775" cy="2031303"/>
          </a:xfrm>
          <a:prstGeom prst="rect">
            <a:avLst/>
          </a:prstGeom>
          <a:noFill/>
          <a:ln w="9525">
            <a:noFill/>
            <a:miter lim="800000"/>
            <a:headEnd/>
            <a:tailEnd/>
          </a:ln>
        </p:spPr>
        <p:txBody>
          <a:bodyPr lIns="91418" tIns="45709" rIns="91418" bIns="45709">
            <a:spAutoFit/>
          </a:bodyPr>
          <a:lstStyle/>
          <a:p>
            <a:pPr>
              <a:lnSpc>
                <a:spcPct val="150000"/>
              </a:lnSpc>
            </a:pPr>
            <a:r>
              <a:rPr lang="en-US" altLang="zh-CN" sz="1400" dirty="0">
                <a:latin typeface="+mj-lt"/>
              </a:rPr>
              <a:t>4. Balance mode: under conditions of limited </a:t>
            </a:r>
            <a:r>
              <a:rPr lang="en-US" altLang="zh-CN" sz="1400" dirty="0" smtClean="0">
                <a:latin typeface="+mj-lt"/>
              </a:rPr>
              <a:t>power change rate, the active power control system </a:t>
            </a:r>
            <a:r>
              <a:rPr lang="en-US" altLang="zh-CN" sz="1400" dirty="0">
                <a:latin typeface="+mj-lt"/>
              </a:rPr>
              <a:t>of new energy </a:t>
            </a:r>
            <a:r>
              <a:rPr lang="en-US" altLang="zh-CN" sz="1400" dirty="0" smtClean="0">
                <a:latin typeface="+mj-lt"/>
              </a:rPr>
              <a:t>plant should </a:t>
            </a:r>
            <a:r>
              <a:rPr lang="en-US" altLang="zh-CN" sz="1400" dirty="0">
                <a:latin typeface="+mj-lt"/>
              </a:rPr>
              <a:t>immediately adjust </a:t>
            </a:r>
            <a:r>
              <a:rPr lang="en-US" altLang="zh-CN" sz="1400" dirty="0" smtClean="0">
                <a:latin typeface="+mj-lt"/>
              </a:rPr>
              <a:t>its output to the power limit given </a:t>
            </a:r>
            <a:r>
              <a:rPr lang="en-US" altLang="zh-CN" sz="1400" dirty="0">
                <a:latin typeface="+mj-lt"/>
              </a:rPr>
              <a:t>by grid </a:t>
            </a:r>
            <a:r>
              <a:rPr lang="en-US" altLang="zh-CN" sz="1400" dirty="0" smtClean="0">
                <a:latin typeface="+mj-lt"/>
              </a:rPr>
              <a:t>dispatching </a:t>
            </a:r>
            <a:r>
              <a:rPr lang="en-US" altLang="zh-CN" sz="1400" dirty="0">
                <a:latin typeface="+mj-lt"/>
              </a:rPr>
              <a:t>agencies (if the given value is greater than the maximum power, it can be adjusted to </a:t>
            </a:r>
            <a:r>
              <a:rPr lang="en-US" altLang="zh-CN" sz="1400" dirty="0" smtClean="0">
                <a:latin typeface="+mj-lt"/>
              </a:rPr>
              <a:t>the maximum </a:t>
            </a:r>
            <a:r>
              <a:rPr lang="en-US" altLang="zh-CN" sz="1400" dirty="0" err="1" smtClean="0">
                <a:latin typeface="+mj-lt"/>
              </a:rPr>
              <a:t>generatable</a:t>
            </a:r>
            <a:r>
              <a:rPr lang="en-US" altLang="zh-CN" sz="1400" dirty="0" smtClean="0">
                <a:latin typeface="+mj-lt"/>
              </a:rPr>
              <a:t> power</a:t>
            </a:r>
            <a:r>
              <a:rPr lang="en-US" altLang="zh-CN" sz="1400" dirty="0">
                <a:latin typeface="+mj-lt"/>
              </a:rPr>
              <a:t>) </a:t>
            </a:r>
            <a:r>
              <a:rPr lang="en-US" altLang="zh-CN" sz="1400" dirty="0" smtClean="0">
                <a:latin typeface="+mj-lt"/>
                <a:ea typeface="微软雅黑" pitchFamily="34" charset="-122"/>
              </a:rPr>
              <a:t>.</a:t>
            </a:r>
            <a:endParaRPr lang="en-US" altLang="zh-CN" sz="1400" dirty="0">
              <a:latin typeface="+mj-lt"/>
              <a:ea typeface="微软雅黑" pitchFamily="34" charset="-122"/>
            </a:endParaRPr>
          </a:p>
        </p:txBody>
      </p:sp>
      <p:sp>
        <p:nvSpPr>
          <p:cNvPr id="45065" name="Rectangle 8"/>
          <p:cNvSpPr>
            <a:spLocks noChangeArrowheads="1"/>
          </p:cNvSpPr>
          <p:nvPr/>
        </p:nvSpPr>
        <p:spPr bwMode="auto">
          <a:xfrm>
            <a:off x="4930775" y="2268538"/>
            <a:ext cx="4892675" cy="1708138"/>
          </a:xfrm>
          <a:prstGeom prst="rect">
            <a:avLst/>
          </a:prstGeom>
          <a:noFill/>
          <a:ln w="9525">
            <a:noFill/>
            <a:miter lim="800000"/>
            <a:headEnd/>
            <a:tailEnd/>
          </a:ln>
        </p:spPr>
        <p:txBody>
          <a:bodyPr lIns="91418" tIns="45709" rIns="91418" bIns="45709">
            <a:spAutoFit/>
          </a:bodyPr>
          <a:lstStyle/>
          <a:p>
            <a:pPr>
              <a:lnSpc>
                <a:spcPct val="150000"/>
              </a:lnSpc>
            </a:pPr>
            <a:r>
              <a:rPr lang="en-US" altLang="zh-CN" sz="1400" dirty="0">
                <a:latin typeface="+mj-lt"/>
              </a:rPr>
              <a:t>3. Slope mode: </a:t>
            </a:r>
            <a:r>
              <a:rPr lang="en-US" altLang="zh-CN" sz="1400" dirty="0" smtClean="0">
                <a:latin typeface="+mj-lt"/>
              </a:rPr>
              <a:t>the changes of the </a:t>
            </a:r>
            <a:r>
              <a:rPr lang="en-US" altLang="zh-CN" sz="1400" dirty="0">
                <a:latin typeface="+mj-lt"/>
              </a:rPr>
              <a:t>output of new energy power plants must be within </a:t>
            </a:r>
            <a:r>
              <a:rPr lang="en-US" altLang="zh-CN" sz="1400" dirty="0" smtClean="0">
                <a:latin typeface="+mj-lt"/>
              </a:rPr>
              <a:t>the given </a:t>
            </a:r>
            <a:r>
              <a:rPr lang="en-US" altLang="zh-CN" sz="1400" dirty="0">
                <a:latin typeface="+mj-lt"/>
              </a:rPr>
              <a:t>slope in each control cycle. The overall output power of </a:t>
            </a:r>
            <a:r>
              <a:rPr lang="en-US" altLang="zh-CN" sz="1400" dirty="0" smtClean="0">
                <a:latin typeface="+mj-lt"/>
              </a:rPr>
              <a:t>the wind </a:t>
            </a:r>
            <a:r>
              <a:rPr lang="en-US" altLang="zh-CN" sz="1400" dirty="0">
                <a:latin typeface="+mj-lt"/>
              </a:rPr>
              <a:t>farms should follow </a:t>
            </a:r>
            <a:r>
              <a:rPr lang="en-US" altLang="zh-CN" sz="1400" dirty="0" smtClean="0">
                <a:latin typeface="+mj-lt"/>
              </a:rPr>
              <a:t>the given </a:t>
            </a:r>
            <a:r>
              <a:rPr lang="en-US" altLang="zh-CN" sz="1400" dirty="0">
                <a:latin typeface="+mj-lt"/>
              </a:rPr>
              <a:t>power of </a:t>
            </a:r>
            <a:r>
              <a:rPr lang="en-US" altLang="zh-CN" sz="1400" dirty="0" smtClean="0">
                <a:latin typeface="+mj-lt"/>
              </a:rPr>
              <a:t>the power </a:t>
            </a:r>
            <a:r>
              <a:rPr lang="en-US" altLang="zh-CN" sz="1400" dirty="0">
                <a:latin typeface="+mj-lt"/>
              </a:rPr>
              <a:t>plants on condition that </a:t>
            </a:r>
            <a:r>
              <a:rPr lang="en-US" altLang="zh-CN" sz="1400" dirty="0" smtClean="0">
                <a:latin typeface="+mj-lt"/>
              </a:rPr>
              <a:t>the slope </a:t>
            </a:r>
            <a:r>
              <a:rPr lang="en-US" altLang="zh-CN" sz="1400" dirty="0">
                <a:latin typeface="+mj-lt"/>
              </a:rPr>
              <a:t>is </a:t>
            </a:r>
            <a:r>
              <a:rPr lang="en-US" altLang="zh-CN" sz="1400" dirty="0" smtClean="0">
                <a:latin typeface="+mj-lt"/>
              </a:rPr>
              <a:t>sat</a:t>
            </a:r>
            <a:r>
              <a:rPr lang="en-US" altLang="zh-CN" sz="1400" dirty="0" smtClean="0">
                <a:latin typeface="+mj-lt"/>
                <a:ea typeface="微软雅黑" pitchFamily="34" charset="-122"/>
              </a:rPr>
              <a:t>isfied.</a:t>
            </a:r>
            <a:endParaRPr lang="en-US" altLang="zh-CN" sz="1400" dirty="0">
              <a:latin typeface="+mj-lt"/>
              <a:ea typeface="微软雅黑" pitchFamily="34" charset="-122"/>
            </a:endParaRPr>
          </a:p>
        </p:txBody>
      </p:sp>
      <p:pic>
        <p:nvPicPr>
          <p:cNvPr id="78850" name="Picture 2"/>
          <p:cNvPicPr>
            <a:picLocks noChangeAspect="1" noChangeArrowheads="1"/>
          </p:cNvPicPr>
          <p:nvPr/>
        </p:nvPicPr>
        <p:blipFill>
          <a:blip r:embed="rId3" cstate="print"/>
          <a:srcRect/>
          <a:stretch>
            <a:fillRect/>
          </a:stretch>
        </p:blipFill>
        <p:spPr bwMode="auto">
          <a:xfrm>
            <a:off x="476250" y="2438400"/>
            <a:ext cx="4089400" cy="2674938"/>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pic>
        <p:nvPicPr>
          <p:cNvPr id="78851" name="Picture 3"/>
          <p:cNvPicPr>
            <a:picLocks noChangeAspect="1" noChangeArrowheads="1"/>
          </p:cNvPicPr>
          <p:nvPr/>
        </p:nvPicPr>
        <p:blipFill>
          <a:blip r:embed="rId4" cstate="print"/>
          <a:srcRect/>
          <a:stretch>
            <a:fillRect/>
          </a:stretch>
        </p:blipFill>
        <p:spPr bwMode="auto">
          <a:xfrm>
            <a:off x="5588000" y="4548188"/>
            <a:ext cx="4052888" cy="2960687"/>
          </a:xfrm>
          <a:prstGeom prst="rect">
            <a:avLst/>
          </a:prstGeom>
          <a:noFill/>
          <a:ln w="9525">
            <a:solidFill>
              <a:schemeClr val="tx1"/>
            </a:solidFill>
            <a:miter lim="800000"/>
            <a:headEnd/>
            <a:tailEnd/>
          </a:ln>
          <a:effectLst>
            <a:prstShdw prst="shdw17" dist="17961" dir="2700000">
              <a:schemeClr val="accent1">
                <a:gamma/>
                <a:shade val="60000"/>
                <a:invGamma/>
              </a:schemeClr>
            </a:prstShdw>
          </a:effectLst>
        </p:spPr>
      </p:pic>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6877" name="Rectangle 4"/>
          <p:cNvSpPr>
            <a:spLocks noChangeArrowheads="1"/>
          </p:cNvSpPr>
          <p:nvPr/>
        </p:nvSpPr>
        <p:spPr bwMode="auto">
          <a:xfrm>
            <a:off x="0" y="1285350"/>
            <a:ext cx="8243888"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latin typeface="+mj-lt"/>
              </a:rPr>
              <a:t>Active power control of new energy </a:t>
            </a:r>
            <a:r>
              <a:rPr lang="en-US" altLang="zh-CN" sz="2000" b="1" dirty="0" smtClean="0">
                <a:latin typeface="+mj-lt"/>
              </a:rPr>
              <a:t>power plant</a:t>
            </a:r>
            <a:endParaRPr lang="en-US" altLang="zh-CN" sz="2000" b="1" dirty="0">
              <a:latin typeface="+mj-lt"/>
            </a:endParaRPr>
          </a:p>
        </p:txBody>
      </p:sp>
      <p:sp>
        <p:nvSpPr>
          <p:cNvPr id="36878" name="Rectangle 4"/>
          <p:cNvSpPr txBox="1">
            <a:spLocks noChangeArrowheads="1"/>
          </p:cNvSpPr>
          <p:nvPr/>
        </p:nvSpPr>
        <p:spPr bwMode="auto">
          <a:xfrm>
            <a:off x="2772059" y="182563"/>
            <a:ext cx="7291103"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Key technologies on Grid-connected </a:t>
            </a:r>
          </a:p>
          <a:p>
            <a:r>
              <a:rPr lang="en-US" altLang="zh-CN" sz="2400" b="1" dirty="0">
                <a:latin typeface="+mj-lt"/>
              </a:rPr>
              <a:t>Operation Control of New Energy</a:t>
            </a:r>
            <a:endParaRPr lang="zh-CN" altLang="en-US" sz="2400" b="1" dirty="0">
              <a:latin typeface="+mj-lt"/>
              <a:ea typeface="微软雅黑" pitchFamily="34" charset="-122"/>
            </a:endParaRPr>
          </a:p>
        </p:txBody>
      </p:sp>
      <p:sp>
        <p:nvSpPr>
          <p:cNvPr id="16" name="Rectangle 3"/>
          <p:cNvSpPr txBox="1">
            <a:spLocks noChangeArrowheads="1"/>
          </p:cNvSpPr>
          <p:nvPr/>
        </p:nvSpPr>
        <p:spPr>
          <a:xfrm>
            <a:off x="179388" y="1865313"/>
            <a:ext cx="3600450" cy="600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2000" kern="0" dirty="0">
                <a:latin typeface="+mj-lt"/>
                <a:cs typeface="Times New Roman" pitchFamily="18" charset="0"/>
              </a:rPr>
              <a:t>Control architecture</a:t>
            </a: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65"/>
                                        </p:tgtEl>
                                        <p:attrNameLst>
                                          <p:attrName>style.visibility</p:attrName>
                                        </p:attrNameLst>
                                      </p:cBhvr>
                                      <p:to>
                                        <p:strVal val="visible"/>
                                      </p:to>
                                    </p:set>
                                    <p:anim calcmode="lin" valueType="num">
                                      <p:cBhvr additive="base">
                                        <p:cTn id="7" dur="500" fill="hold"/>
                                        <p:tgtEl>
                                          <p:spTgt spid="45065"/>
                                        </p:tgtEl>
                                        <p:attrNameLst>
                                          <p:attrName>ppt_x</p:attrName>
                                        </p:attrNameLst>
                                      </p:cBhvr>
                                      <p:tavLst>
                                        <p:tav tm="0">
                                          <p:val>
                                            <p:strVal val="#ppt_x"/>
                                          </p:val>
                                        </p:tav>
                                        <p:tav tm="100000">
                                          <p:val>
                                            <p:strVal val="#ppt_x"/>
                                          </p:val>
                                        </p:tav>
                                      </p:tavLst>
                                    </p:anim>
                                    <p:anim calcmode="lin" valueType="num">
                                      <p:cBhvr additive="base">
                                        <p:cTn id="8" dur="500" fill="hold"/>
                                        <p:tgtEl>
                                          <p:spTgt spid="4506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8850"/>
                                        </p:tgtEl>
                                        <p:attrNameLst>
                                          <p:attrName>style.visibility</p:attrName>
                                        </p:attrNameLst>
                                      </p:cBhvr>
                                      <p:to>
                                        <p:strVal val="visible"/>
                                      </p:to>
                                    </p:set>
                                    <p:anim calcmode="lin" valueType="num">
                                      <p:cBhvr additive="base">
                                        <p:cTn id="11" dur="500" fill="hold"/>
                                        <p:tgtEl>
                                          <p:spTgt spid="78850"/>
                                        </p:tgtEl>
                                        <p:attrNameLst>
                                          <p:attrName>ppt_x</p:attrName>
                                        </p:attrNameLst>
                                      </p:cBhvr>
                                      <p:tavLst>
                                        <p:tav tm="0">
                                          <p:val>
                                            <p:strVal val="#ppt_x"/>
                                          </p:val>
                                        </p:tav>
                                        <p:tav tm="100000">
                                          <p:val>
                                            <p:strVal val="#ppt_x"/>
                                          </p:val>
                                        </p:tav>
                                      </p:tavLst>
                                    </p:anim>
                                    <p:anim calcmode="lin" valueType="num">
                                      <p:cBhvr additive="base">
                                        <p:cTn id="12" dur="500" fill="hold"/>
                                        <p:tgtEl>
                                          <p:spTgt spid="78850"/>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5064"/>
                                        </p:tgtEl>
                                        <p:attrNameLst>
                                          <p:attrName>style.visibility</p:attrName>
                                        </p:attrNameLst>
                                      </p:cBhvr>
                                      <p:to>
                                        <p:strVal val="visible"/>
                                      </p:to>
                                    </p:set>
                                    <p:anim calcmode="lin" valueType="num">
                                      <p:cBhvr additive="base">
                                        <p:cTn id="17" dur="500" fill="hold"/>
                                        <p:tgtEl>
                                          <p:spTgt spid="45064"/>
                                        </p:tgtEl>
                                        <p:attrNameLst>
                                          <p:attrName>ppt_x</p:attrName>
                                        </p:attrNameLst>
                                      </p:cBhvr>
                                      <p:tavLst>
                                        <p:tav tm="0">
                                          <p:val>
                                            <p:strVal val="#ppt_x"/>
                                          </p:val>
                                        </p:tav>
                                        <p:tav tm="100000">
                                          <p:val>
                                            <p:strVal val="#ppt_x"/>
                                          </p:val>
                                        </p:tav>
                                      </p:tavLst>
                                    </p:anim>
                                    <p:anim calcmode="lin" valueType="num">
                                      <p:cBhvr additive="base">
                                        <p:cTn id="18" dur="500" fill="hold"/>
                                        <p:tgtEl>
                                          <p:spTgt spid="4506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8851"/>
                                        </p:tgtEl>
                                        <p:attrNameLst>
                                          <p:attrName>style.visibility</p:attrName>
                                        </p:attrNameLst>
                                      </p:cBhvr>
                                      <p:to>
                                        <p:strVal val="visible"/>
                                      </p:to>
                                    </p:set>
                                    <p:anim calcmode="lin" valueType="num">
                                      <p:cBhvr additive="base">
                                        <p:cTn id="21" dur="500" fill="hold"/>
                                        <p:tgtEl>
                                          <p:spTgt spid="78851"/>
                                        </p:tgtEl>
                                        <p:attrNameLst>
                                          <p:attrName>ppt_x</p:attrName>
                                        </p:attrNameLst>
                                      </p:cBhvr>
                                      <p:tavLst>
                                        <p:tav tm="0">
                                          <p:val>
                                            <p:strVal val="#ppt_x"/>
                                          </p:val>
                                        </p:tav>
                                        <p:tav tm="100000">
                                          <p:val>
                                            <p:strVal val="#ppt_x"/>
                                          </p:val>
                                        </p:tav>
                                      </p:tavLst>
                                    </p:anim>
                                    <p:anim calcmode="lin" valueType="num">
                                      <p:cBhvr additive="base">
                                        <p:cTn id="22" dur="500" fill="hold"/>
                                        <p:tgtEl>
                                          <p:spTgt spid="788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4" grpId="0"/>
      <p:bldP spid="4506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7897" name="Rectangle 4"/>
          <p:cNvSpPr>
            <a:spLocks noChangeArrowheads="1"/>
          </p:cNvSpPr>
          <p:nvPr/>
        </p:nvSpPr>
        <p:spPr bwMode="auto">
          <a:xfrm>
            <a:off x="36513" y="1285350"/>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rPr>
              <a:t>Reactive </a:t>
            </a:r>
            <a:r>
              <a:rPr lang="en-US" altLang="zh-CN" sz="2000" b="1" dirty="0">
                <a:latin typeface="+mj-lt"/>
              </a:rPr>
              <a:t>power control of new energy </a:t>
            </a:r>
            <a:r>
              <a:rPr lang="en-US" altLang="zh-CN" sz="2000" b="1" dirty="0" smtClean="0">
                <a:latin typeface="+mj-lt"/>
              </a:rPr>
              <a:t>power plant</a:t>
            </a:r>
            <a:endParaRPr lang="en-US" altLang="zh-CN" sz="2000" b="1" dirty="0">
              <a:latin typeface="+mj-lt"/>
            </a:endParaRPr>
          </a:p>
        </p:txBody>
      </p:sp>
      <p:sp>
        <p:nvSpPr>
          <p:cNvPr id="37898" name="Rectangle 4"/>
          <p:cNvSpPr txBox="1">
            <a:spLocks noChangeArrowheads="1"/>
          </p:cNvSpPr>
          <p:nvPr/>
        </p:nvSpPr>
        <p:spPr bwMode="auto">
          <a:xfrm>
            <a:off x="2592039" y="108223"/>
            <a:ext cx="7488585"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Key technologies on Grid-connected </a:t>
            </a:r>
          </a:p>
          <a:p>
            <a:r>
              <a:rPr lang="en-US" altLang="zh-CN" sz="2400" b="1" dirty="0">
                <a:latin typeface="+mj-lt"/>
              </a:rPr>
              <a:t>Operation Control of New Energy</a:t>
            </a:r>
            <a:endParaRPr lang="zh-CN" altLang="en-US" sz="2400" b="1" dirty="0">
              <a:latin typeface="+mj-lt"/>
              <a:ea typeface="微软雅黑" pitchFamily="34" charset="-122"/>
            </a:endParaRPr>
          </a:p>
        </p:txBody>
      </p:sp>
      <p:sp>
        <p:nvSpPr>
          <p:cNvPr id="14" name="Rectangle 3"/>
          <p:cNvSpPr txBox="1">
            <a:spLocks noChangeArrowheads="1"/>
          </p:cNvSpPr>
          <p:nvPr/>
        </p:nvSpPr>
        <p:spPr>
          <a:xfrm>
            <a:off x="184150" y="1665813"/>
            <a:ext cx="5180198" cy="5607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600" kern="0" dirty="0" smtClean="0">
                <a:latin typeface="+mj-lt"/>
                <a:cs typeface="Times New Roman" pitchFamily="18" charset="0"/>
              </a:rPr>
              <a:t>Control principles</a:t>
            </a:r>
            <a:endParaRPr lang="en-US" altLang="zh-CN" sz="1600" kern="0" dirty="0">
              <a:latin typeface="+mj-lt"/>
              <a:cs typeface="Times New Roman" pitchFamily="18" charset="0"/>
            </a:endParaRPr>
          </a:p>
          <a:p>
            <a:pPr marL="774900">
              <a:lnSpc>
                <a:spcPct val="150000"/>
              </a:lnSpc>
              <a:spcBef>
                <a:spcPts val="0"/>
              </a:spcBef>
              <a:defRPr/>
            </a:pPr>
            <a:r>
              <a:rPr lang="en-US" altLang="zh-CN" sz="1400" dirty="0" smtClean="0">
                <a:solidFill>
                  <a:srgbClr val="FF0000"/>
                </a:solidFill>
                <a:latin typeface="+mj-lt"/>
              </a:rPr>
              <a:t>Satisfy</a:t>
            </a:r>
            <a:r>
              <a:rPr lang="en-US" altLang="zh-CN" sz="1400" dirty="0" smtClean="0">
                <a:latin typeface="+mj-lt"/>
              </a:rPr>
              <a:t> </a:t>
            </a:r>
            <a:r>
              <a:rPr lang="en-US" altLang="zh-CN" sz="1400" dirty="0">
                <a:latin typeface="+mj-lt"/>
              </a:rPr>
              <a:t>the requirements for </a:t>
            </a:r>
            <a:r>
              <a:rPr lang="en-US" altLang="zh-CN" sz="1400" dirty="0" smtClean="0">
                <a:solidFill>
                  <a:srgbClr val="FF0000"/>
                </a:solidFill>
                <a:latin typeface="+mj-lt"/>
              </a:rPr>
              <a:t>reactive </a:t>
            </a:r>
            <a:r>
              <a:rPr lang="en-US" altLang="zh-CN" sz="1400" dirty="0">
                <a:solidFill>
                  <a:srgbClr val="FF0000"/>
                </a:solidFill>
                <a:latin typeface="+mj-lt"/>
              </a:rPr>
              <a:t>control performance indicators </a:t>
            </a:r>
            <a:r>
              <a:rPr lang="en-US" altLang="zh-CN" sz="1400" dirty="0">
                <a:latin typeface="+mj-lt"/>
              </a:rPr>
              <a:t>of new energy </a:t>
            </a:r>
            <a:r>
              <a:rPr lang="en-US" altLang="zh-CN" sz="1400" dirty="0" smtClean="0">
                <a:latin typeface="+mj-lt"/>
              </a:rPr>
              <a:t>power plants </a:t>
            </a:r>
            <a:r>
              <a:rPr lang="en-US" altLang="zh-CN" sz="1400" dirty="0">
                <a:latin typeface="+mj-lt"/>
              </a:rPr>
              <a:t>raised by grid </a:t>
            </a:r>
            <a:r>
              <a:rPr lang="en-US" altLang="zh-CN" sz="1400" dirty="0" smtClean="0">
                <a:latin typeface="+mj-lt"/>
              </a:rPr>
              <a:t>dispatching divisions</a:t>
            </a:r>
          </a:p>
          <a:p>
            <a:pPr marL="774900">
              <a:lnSpc>
                <a:spcPct val="150000"/>
              </a:lnSpc>
              <a:spcBef>
                <a:spcPts val="0"/>
              </a:spcBef>
              <a:defRPr/>
            </a:pPr>
            <a:r>
              <a:rPr lang="en-US" altLang="zh-CN" sz="1400" dirty="0">
                <a:latin typeface="+mj-lt"/>
              </a:rPr>
              <a:t> Based on </a:t>
            </a:r>
            <a:r>
              <a:rPr lang="en-US" altLang="zh-CN" sz="1400" dirty="0">
                <a:solidFill>
                  <a:srgbClr val="FF0000"/>
                </a:solidFill>
                <a:latin typeface="+mj-lt"/>
              </a:rPr>
              <a:t>actual operation properties and power forecast information</a:t>
            </a:r>
            <a:r>
              <a:rPr lang="en-US" altLang="zh-CN" sz="1400" dirty="0">
                <a:latin typeface="+mj-lt"/>
              </a:rPr>
              <a:t> of new energy </a:t>
            </a:r>
            <a:r>
              <a:rPr lang="en-US" altLang="zh-CN" sz="1400" dirty="0" smtClean="0">
                <a:latin typeface="+mj-lt"/>
              </a:rPr>
              <a:t>power plants</a:t>
            </a:r>
          </a:p>
          <a:p>
            <a:pPr marL="774900">
              <a:lnSpc>
                <a:spcPct val="150000"/>
              </a:lnSpc>
              <a:spcBef>
                <a:spcPts val="0"/>
              </a:spcBef>
              <a:defRPr/>
            </a:pPr>
            <a:r>
              <a:rPr lang="en-US" altLang="zh-CN" sz="1400" dirty="0" smtClean="0">
                <a:latin typeface="+mj-lt"/>
              </a:rPr>
              <a:t>Comprehensive utilization of </a:t>
            </a:r>
            <a:r>
              <a:rPr lang="en-US" altLang="zh-CN" sz="1400" dirty="0" smtClean="0">
                <a:solidFill>
                  <a:srgbClr val="FF0000"/>
                </a:solidFill>
                <a:latin typeface="+mj-lt"/>
              </a:rPr>
              <a:t>inverters, dynamic reactive compensation and other reactive sources</a:t>
            </a:r>
            <a:r>
              <a:rPr lang="zh-CN" altLang="en-US" sz="1400" dirty="0" smtClean="0">
                <a:solidFill>
                  <a:srgbClr val="FF0000"/>
                </a:solidFill>
                <a:latin typeface="+mj-lt"/>
              </a:rPr>
              <a:t> </a:t>
            </a:r>
            <a:endParaRPr lang="en-US" altLang="zh-CN" sz="1400" dirty="0" smtClean="0">
              <a:solidFill>
                <a:srgbClr val="FF0000"/>
              </a:solidFill>
              <a:latin typeface="+mj-lt"/>
            </a:endParaRPr>
          </a:p>
          <a:p>
            <a:pPr marL="774900">
              <a:lnSpc>
                <a:spcPct val="150000"/>
              </a:lnSpc>
              <a:spcBef>
                <a:spcPts val="0"/>
              </a:spcBef>
              <a:defRPr/>
            </a:pPr>
            <a:r>
              <a:rPr lang="en-US" altLang="zh-CN" sz="1400" dirty="0">
                <a:latin typeface="+mj-lt"/>
              </a:rPr>
              <a:t> </a:t>
            </a:r>
            <a:r>
              <a:rPr lang="en-US" altLang="zh-CN" sz="1400" dirty="0" smtClean="0">
                <a:latin typeface="+mj-lt"/>
              </a:rPr>
              <a:t>Consider </a:t>
            </a:r>
            <a:r>
              <a:rPr lang="en-US" altLang="zh-CN" sz="1400" dirty="0" smtClean="0">
                <a:solidFill>
                  <a:srgbClr val="FF0000"/>
                </a:solidFill>
                <a:latin typeface="+mj-lt"/>
              </a:rPr>
              <a:t>coordination between static and dynamic reactive controls </a:t>
            </a:r>
            <a:endParaRPr lang="en-US" altLang="zh-CN" sz="1400" dirty="0">
              <a:solidFill>
                <a:srgbClr val="FF0000"/>
              </a:solidFill>
              <a:latin typeface="+mj-lt"/>
            </a:endParaRPr>
          </a:p>
          <a:p>
            <a:pPr>
              <a:spcBef>
                <a:spcPts val="600"/>
              </a:spcBef>
              <a:spcAft>
                <a:spcPts val="600"/>
              </a:spcAft>
              <a:buFont typeface="Wingdings" pitchFamily="2" charset="2"/>
              <a:buChar char="Ø"/>
              <a:defRPr/>
            </a:pPr>
            <a:r>
              <a:rPr lang="en-US" altLang="zh-CN" sz="1600" kern="0" dirty="0" smtClean="0">
                <a:latin typeface="+mj-lt"/>
                <a:cs typeface="Times New Roman" pitchFamily="18" charset="0"/>
              </a:rPr>
              <a:t>Control objectives</a:t>
            </a:r>
            <a:endParaRPr lang="en-US" altLang="zh-CN" sz="1600" kern="0" dirty="0">
              <a:latin typeface="+mj-lt"/>
              <a:cs typeface="Times New Roman" pitchFamily="18" charset="0"/>
            </a:endParaRPr>
          </a:p>
          <a:p>
            <a:pPr marL="774900">
              <a:lnSpc>
                <a:spcPct val="150000"/>
              </a:lnSpc>
              <a:spcBef>
                <a:spcPts val="0"/>
              </a:spcBef>
              <a:defRPr/>
            </a:pPr>
            <a:r>
              <a:rPr lang="en-US" altLang="zh-CN" sz="1400" dirty="0" smtClean="0">
                <a:solidFill>
                  <a:srgbClr val="FF0000"/>
                </a:solidFill>
                <a:latin typeface="+mj-lt"/>
              </a:rPr>
              <a:t>Track voltage curves or reactive commands issued </a:t>
            </a:r>
            <a:r>
              <a:rPr lang="en-US" altLang="zh-CN" sz="1400" dirty="0" smtClean="0">
                <a:latin typeface="+mj-lt"/>
              </a:rPr>
              <a:t>by grid dispatching divisions</a:t>
            </a:r>
            <a:endParaRPr lang="en-US" altLang="zh-CN" sz="1400" kern="0" dirty="0" smtClean="0">
              <a:solidFill>
                <a:srgbClr val="FF0000"/>
              </a:solidFill>
              <a:latin typeface="+mj-lt"/>
              <a:cs typeface="Times New Roman" pitchFamily="18" charset="0"/>
            </a:endParaRPr>
          </a:p>
          <a:p>
            <a:pPr marL="774900">
              <a:lnSpc>
                <a:spcPct val="150000"/>
              </a:lnSpc>
              <a:spcBef>
                <a:spcPts val="0"/>
              </a:spcBef>
              <a:defRPr/>
            </a:pPr>
            <a:r>
              <a:rPr lang="zh-CN" altLang="en-US" sz="1400" kern="0" dirty="0" smtClean="0">
                <a:latin typeface="+mj-lt"/>
                <a:cs typeface="Times New Roman" pitchFamily="18" charset="0"/>
              </a:rPr>
              <a:t> </a:t>
            </a:r>
            <a:r>
              <a:rPr lang="en-US" altLang="zh-CN" sz="1400" kern="0" dirty="0" smtClean="0">
                <a:latin typeface="+mj-lt"/>
                <a:cs typeface="Times New Roman" pitchFamily="18" charset="0"/>
              </a:rPr>
              <a:t>Improve energy quality of </a:t>
            </a:r>
            <a:r>
              <a:rPr lang="en-US" altLang="zh-CN" sz="1400" dirty="0">
                <a:latin typeface="+mj-lt"/>
              </a:rPr>
              <a:t>new energy </a:t>
            </a:r>
            <a:r>
              <a:rPr lang="en-US" altLang="zh-CN" sz="1400" dirty="0" smtClean="0">
                <a:latin typeface="+mj-lt"/>
              </a:rPr>
              <a:t>power plants</a:t>
            </a:r>
            <a:endParaRPr lang="en-US" altLang="zh-CN" sz="1400" dirty="0">
              <a:latin typeface="+mj-lt"/>
            </a:endParaRPr>
          </a:p>
          <a:p>
            <a:pPr marL="432000" indent="0">
              <a:lnSpc>
                <a:spcPct val="150000"/>
              </a:lnSpc>
              <a:spcBef>
                <a:spcPts val="0"/>
              </a:spcBef>
              <a:buNone/>
              <a:defRPr/>
            </a:pPr>
            <a:endParaRPr lang="en-US" altLang="zh-CN" sz="1800" dirty="0">
              <a:solidFill>
                <a:srgbClr val="FF0000"/>
              </a:solidFill>
              <a:latin typeface="+mj-lt"/>
            </a:endParaRPr>
          </a:p>
        </p:txBody>
      </p:sp>
      <p:graphicFrame>
        <p:nvGraphicFramePr>
          <p:cNvPr id="37900" name="对象 14"/>
          <p:cNvGraphicFramePr>
            <a:graphicFrameLocks noChangeAspect="1"/>
          </p:cNvGraphicFramePr>
          <p:nvPr/>
        </p:nvGraphicFramePr>
        <p:xfrm>
          <a:off x="5067300" y="2771775"/>
          <a:ext cx="3937000" cy="3168650"/>
        </p:xfrm>
        <a:graphic>
          <a:graphicData uri="http://schemas.openxmlformats.org/presentationml/2006/ole">
            <p:oleObj spid="_x0000_s37995" name="Visio" r:id="rId4" imgW="3216885" imgH="2588933" progId="">
              <p:embed/>
            </p:oleObj>
          </a:graphicData>
        </a:graphic>
      </p:graphicFrame>
      <p:sp>
        <p:nvSpPr>
          <p:cNvPr id="15" name="矩形 14"/>
          <p:cNvSpPr/>
          <p:nvPr/>
        </p:nvSpPr>
        <p:spPr bwMode="auto">
          <a:xfrm>
            <a:off x="5472360" y="3240571"/>
            <a:ext cx="612068" cy="324036"/>
          </a:xfrm>
          <a:prstGeom prst="rect">
            <a:avLst/>
          </a:prstGeom>
          <a:blipFill>
            <a:blip r:embed="rId5"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Dispatching system</a:t>
            </a:r>
            <a:endParaRPr lang="zh-CN" altLang="zh-CN" sz="500" b="1" dirty="0">
              <a:latin typeface="+mj-lt"/>
            </a:endParaRPr>
          </a:p>
        </p:txBody>
      </p:sp>
      <p:sp>
        <p:nvSpPr>
          <p:cNvPr id="16" name="矩形 15"/>
          <p:cNvSpPr/>
          <p:nvPr/>
        </p:nvSpPr>
        <p:spPr bwMode="auto">
          <a:xfrm>
            <a:off x="6336456" y="3204567"/>
            <a:ext cx="576064" cy="360040"/>
          </a:xfrm>
          <a:prstGeom prst="rect">
            <a:avLst/>
          </a:prstGeom>
          <a:blipFill>
            <a:blip r:embed="rId6"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Booster station information</a:t>
            </a:r>
            <a:endParaRPr lang="zh-CN" altLang="zh-CN" sz="500" b="1" dirty="0">
              <a:latin typeface="+mj-lt"/>
            </a:endParaRPr>
          </a:p>
        </p:txBody>
      </p:sp>
      <p:sp>
        <p:nvSpPr>
          <p:cNvPr id="17" name="矩形 16"/>
          <p:cNvSpPr/>
          <p:nvPr/>
        </p:nvSpPr>
        <p:spPr bwMode="auto">
          <a:xfrm>
            <a:off x="7992640" y="3240571"/>
            <a:ext cx="612068" cy="288032"/>
          </a:xfrm>
          <a:prstGeom prst="rect">
            <a:avLst/>
          </a:prstGeom>
          <a:blipFill>
            <a:blip r:embed="rId7"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prediction system</a:t>
            </a:r>
            <a:endParaRPr lang="zh-CN" altLang="zh-CN" sz="500" b="1" dirty="0">
              <a:latin typeface="+mj-lt"/>
            </a:endParaRPr>
          </a:p>
        </p:txBody>
      </p:sp>
      <p:sp>
        <p:nvSpPr>
          <p:cNvPr id="18" name="矩形 17"/>
          <p:cNvSpPr/>
          <p:nvPr/>
        </p:nvSpPr>
        <p:spPr bwMode="auto">
          <a:xfrm>
            <a:off x="5544368" y="5004767"/>
            <a:ext cx="792088" cy="324036"/>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Current transformer 1…n</a:t>
            </a:r>
          </a:p>
        </p:txBody>
      </p:sp>
      <p:sp>
        <p:nvSpPr>
          <p:cNvPr id="19" name="矩形 18"/>
          <p:cNvSpPr/>
          <p:nvPr/>
        </p:nvSpPr>
        <p:spPr bwMode="auto">
          <a:xfrm>
            <a:off x="5256336" y="3618000"/>
            <a:ext cx="504056"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Scheduling commands </a:t>
            </a:r>
            <a:endParaRPr lang="zh-CN" altLang="zh-CN" sz="400" dirty="0">
              <a:latin typeface="+mj-lt"/>
            </a:endParaRPr>
          </a:p>
        </p:txBody>
      </p:sp>
      <p:sp>
        <p:nvSpPr>
          <p:cNvPr id="20" name="矩形 19"/>
          <p:cNvSpPr/>
          <p:nvPr/>
        </p:nvSpPr>
        <p:spPr bwMode="auto">
          <a:xfrm>
            <a:off x="7164548" y="3240571"/>
            <a:ext cx="612068" cy="324036"/>
          </a:xfrm>
          <a:prstGeom prst="rect">
            <a:avLst/>
          </a:prstGeom>
          <a:blipFill>
            <a:blip r:embed="rId8"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Power plant information</a:t>
            </a:r>
            <a:endParaRPr lang="zh-CN" altLang="zh-CN" sz="500" b="1" dirty="0">
              <a:latin typeface="+mj-lt"/>
            </a:endParaRPr>
          </a:p>
        </p:txBody>
      </p:sp>
      <p:sp>
        <p:nvSpPr>
          <p:cNvPr id="21" name="矩形 20"/>
          <p:cNvSpPr/>
          <p:nvPr/>
        </p:nvSpPr>
        <p:spPr bwMode="auto">
          <a:xfrm>
            <a:off x="5544368" y="4104667"/>
            <a:ext cx="2952328" cy="324036"/>
          </a:xfrm>
          <a:prstGeom prst="rect">
            <a:avLst/>
          </a:prstGeom>
          <a:blipFill>
            <a:blip r:embed="rId9"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1050" b="1" dirty="0" smtClean="0"/>
              <a:t>New energy generation reactive control</a:t>
            </a:r>
            <a:endParaRPr lang="zh-CN" altLang="zh-CN" sz="800" b="1" dirty="0">
              <a:latin typeface="+mj-lt"/>
            </a:endParaRPr>
          </a:p>
        </p:txBody>
      </p:sp>
      <p:sp>
        <p:nvSpPr>
          <p:cNvPr id="22" name="矩形 21"/>
          <p:cNvSpPr/>
          <p:nvPr/>
        </p:nvSpPr>
        <p:spPr bwMode="auto">
          <a:xfrm>
            <a:off x="7776616" y="4968763"/>
            <a:ext cx="792088" cy="396044"/>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800" b="1" dirty="0" smtClean="0"/>
              <a:t>Switchable capacitance and reactance</a:t>
            </a:r>
            <a:endParaRPr lang="zh-CN" altLang="zh-CN" sz="500" b="1" dirty="0">
              <a:latin typeface="+mj-lt"/>
            </a:endParaRPr>
          </a:p>
        </p:txBody>
      </p:sp>
      <p:sp>
        <p:nvSpPr>
          <p:cNvPr id="23" name="矩形 22"/>
          <p:cNvSpPr/>
          <p:nvPr/>
        </p:nvSpPr>
        <p:spPr bwMode="auto">
          <a:xfrm>
            <a:off x="6660492" y="4968763"/>
            <a:ext cx="792088" cy="396044"/>
          </a:xfrm>
          <a:prstGeom prst="rect">
            <a:avLst/>
          </a:prstGeom>
          <a:blipFill>
            <a:blip r:embed="rId10" cstate="print"/>
            <a:stretch>
              <a:fillRect/>
            </a:stretch>
          </a:blip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spcAft>
                <a:spcPts val="600"/>
              </a:spcAft>
            </a:pPr>
            <a:r>
              <a:rPr lang="en-US" altLang="zh-CN" sz="700" b="1" dirty="0" smtClean="0"/>
              <a:t>Dynamic reactive compensation devices</a:t>
            </a:r>
            <a:endParaRPr lang="zh-CN" altLang="zh-CN" sz="400" b="1" dirty="0">
              <a:latin typeface="+mj-lt"/>
            </a:endParaRPr>
          </a:p>
        </p:txBody>
      </p:sp>
      <p:sp>
        <p:nvSpPr>
          <p:cNvPr id="24" name="矩形 23"/>
          <p:cNvSpPr/>
          <p:nvPr/>
        </p:nvSpPr>
        <p:spPr bwMode="auto">
          <a:xfrm>
            <a:off x="6120432" y="3617999"/>
            <a:ext cx="504056" cy="288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Operating information</a:t>
            </a:r>
            <a:endParaRPr lang="zh-CN" altLang="zh-CN" sz="400" dirty="0">
              <a:latin typeface="+mj-lt"/>
            </a:endParaRPr>
          </a:p>
        </p:txBody>
      </p:sp>
      <p:sp>
        <p:nvSpPr>
          <p:cNvPr id="25" name="矩形 24"/>
          <p:cNvSpPr/>
          <p:nvPr/>
        </p:nvSpPr>
        <p:spPr bwMode="auto">
          <a:xfrm>
            <a:off x="6948524" y="3618000"/>
            <a:ext cx="504056" cy="288032"/>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Operating information</a:t>
            </a:r>
            <a:endParaRPr lang="zh-CN" altLang="zh-CN" sz="400" dirty="0">
              <a:latin typeface="+mj-lt"/>
            </a:endParaRPr>
          </a:p>
        </p:txBody>
      </p:sp>
      <p:sp>
        <p:nvSpPr>
          <p:cNvPr id="26" name="矩形 25"/>
          <p:cNvSpPr/>
          <p:nvPr/>
        </p:nvSpPr>
        <p:spPr bwMode="auto">
          <a:xfrm>
            <a:off x="7776616" y="3636615"/>
            <a:ext cx="504056" cy="288032"/>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Information on power prediction</a:t>
            </a:r>
            <a:endParaRPr lang="zh-CN" altLang="zh-CN" sz="400" dirty="0">
              <a:latin typeface="+mj-lt"/>
            </a:endParaRPr>
          </a:p>
        </p:txBody>
      </p:sp>
      <p:sp>
        <p:nvSpPr>
          <p:cNvPr id="27" name="矩形 26"/>
          <p:cNvSpPr/>
          <p:nvPr/>
        </p:nvSpPr>
        <p:spPr bwMode="auto">
          <a:xfrm>
            <a:off x="5328344" y="4500711"/>
            <a:ext cx="504056"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Control commands</a:t>
            </a:r>
            <a:endParaRPr lang="zh-CN" altLang="zh-CN" sz="400" dirty="0">
              <a:latin typeface="+mj-lt"/>
            </a:endParaRPr>
          </a:p>
        </p:txBody>
      </p:sp>
      <p:sp>
        <p:nvSpPr>
          <p:cNvPr id="28" name="矩形 27"/>
          <p:cNvSpPr/>
          <p:nvPr/>
        </p:nvSpPr>
        <p:spPr bwMode="auto">
          <a:xfrm>
            <a:off x="6444468" y="4500711"/>
            <a:ext cx="504056"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Control commands</a:t>
            </a:r>
            <a:endParaRPr lang="zh-CN" altLang="zh-CN" sz="400" dirty="0">
              <a:latin typeface="+mj-lt"/>
            </a:endParaRPr>
          </a:p>
        </p:txBody>
      </p:sp>
      <p:sp>
        <p:nvSpPr>
          <p:cNvPr id="29" name="矩形 28"/>
          <p:cNvSpPr/>
          <p:nvPr/>
        </p:nvSpPr>
        <p:spPr bwMode="auto">
          <a:xfrm>
            <a:off x="7560592" y="4500711"/>
            <a:ext cx="504056"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r">
              <a:spcAft>
                <a:spcPts val="0"/>
              </a:spcAft>
            </a:pPr>
            <a:r>
              <a:rPr lang="en-US" altLang="zh-CN" sz="700" dirty="0" smtClean="0"/>
              <a:t>Control commands</a:t>
            </a:r>
            <a:endParaRPr lang="zh-CN" altLang="zh-CN" sz="400" dirty="0">
              <a:latin typeface="+mj-lt"/>
            </a:endParaRPr>
          </a:p>
        </p:txBody>
      </p:sp>
      <p:sp>
        <p:nvSpPr>
          <p:cNvPr id="30" name="矩形 29"/>
          <p:cNvSpPr/>
          <p:nvPr/>
        </p:nvSpPr>
        <p:spPr bwMode="auto">
          <a:xfrm>
            <a:off x="6048424" y="4500711"/>
            <a:ext cx="396044"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spcAft>
                <a:spcPts val="0"/>
              </a:spcAft>
            </a:pPr>
            <a:r>
              <a:rPr lang="en-US" altLang="zh-CN" sz="700" dirty="0" smtClean="0"/>
              <a:t>Control feedback</a:t>
            </a:r>
          </a:p>
        </p:txBody>
      </p:sp>
      <p:sp>
        <p:nvSpPr>
          <p:cNvPr id="31" name="矩形 30"/>
          <p:cNvSpPr/>
          <p:nvPr/>
        </p:nvSpPr>
        <p:spPr bwMode="auto">
          <a:xfrm>
            <a:off x="7164548" y="4500711"/>
            <a:ext cx="396044"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spcAft>
                <a:spcPts val="0"/>
              </a:spcAft>
            </a:pPr>
            <a:r>
              <a:rPr lang="en-US" altLang="zh-CN" sz="700" dirty="0" smtClean="0"/>
              <a:t>Control feedback</a:t>
            </a:r>
          </a:p>
        </p:txBody>
      </p:sp>
      <p:sp>
        <p:nvSpPr>
          <p:cNvPr id="32" name="矩形 31"/>
          <p:cNvSpPr/>
          <p:nvPr/>
        </p:nvSpPr>
        <p:spPr bwMode="auto">
          <a:xfrm>
            <a:off x="8280672" y="4500711"/>
            <a:ext cx="396044" cy="324036"/>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spcAft>
                <a:spcPts val="0"/>
              </a:spcAft>
            </a:pPr>
            <a:r>
              <a:rPr lang="en-US" altLang="zh-CN" sz="700" dirty="0" smtClean="0"/>
              <a:t>Control feedback</a:t>
            </a:r>
          </a:p>
        </p:txBody>
      </p:sp>
    </p:spTree>
  </p:cSld>
  <p:clrMapOvr>
    <a:masterClrMapping/>
  </p:clrMapOvr>
  <p:transition advTm="1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8921" name="Rectangle 4"/>
          <p:cNvSpPr>
            <a:spLocks noChangeArrowheads="1"/>
          </p:cNvSpPr>
          <p:nvPr/>
        </p:nvSpPr>
        <p:spPr bwMode="auto">
          <a:xfrm>
            <a:off x="36513" y="1285350"/>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latin typeface="+mj-lt"/>
              </a:rPr>
              <a:t>Reactive power control of new energy </a:t>
            </a:r>
            <a:r>
              <a:rPr lang="en-US" altLang="zh-CN" sz="2000" b="1" dirty="0" smtClean="0">
                <a:latin typeface="+mj-lt"/>
              </a:rPr>
              <a:t>power plant</a:t>
            </a:r>
            <a:endParaRPr lang="en-US" altLang="zh-CN" sz="2000" b="1" dirty="0">
              <a:latin typeface="+mj-lt"/>
            </a:endParaRPr>
          </a:p>
        </p:txBody>
      </p:sp>
      <p:sp>
        <p:nvSpPr>
          <p:cNvPr id="38922" name="Rectangle 4"/>
          <p:cNvSpPr txBox="1">
            <a:spLocks noChangeArrowheads="1"/>
          </p:cNvSpPr>
          <p:nvPr/>
        </p:nvSpPr>
        <p:spPr bwMode="auto">
          <a:xfrm>
            <a:off x="2592039" y="74935"/>
            <a:ext cx="7488585"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Key technologies on Grid-connected </a:t>
            </a:r>
          </a:p>
          <a:p>
            <a:r>
              <a:rPr lang="en-US" altLang="zh-CN" sz="2400" b="1" dirty="0">
                <a:latin typeface="+mj-lt"/>
              </a:rPr>
              <a:t>Operation Control of New Energy</a:t>
            </a:r>
            <a:endParaRPr lang="zh-CN" altLang="en-US" sz="2400" b="1" dirty="0">
              <a:latin typeface="+mj-lt"/>
              <a:ea typeface="微软雅黑" pitchFamily="34" charset="-122"/>
            </a:endParaRPr>
          </a:p>
        </p:txBody>
      </p:sp>
      <p:sp>
        <p:nvSpPr>
          <p:cNvPr id="14" name="Rectangle 3"/>
          <p:cNvSpPr txBox="1">
            <a:spLocks noChangeArrowheads="1"/>
          </p:cNvSpPr>
          <p:nvPr/>
        </p:nvSpPr>
        <p:spPr>
          <a:xfrm>
            <a:off x="393700" y="1865313"/>
            <a:ext cx="8750300" cy="43995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800" kern="0" dirty="0" smtClean="0">
                <a:latin typeface="+mj-lt"/>
                <a:cs typeface="Times New Roman" pitchFamily="18" charset="0"/>
              </a:rPr>
              <a:t>Control targets</a:t>
            </a:r>
            <a:endParaRPr lang="en-US" altLang="zh-CN" sz="1800" kern="0" dirty="0">
              <a:latin typeface="+mj-lt"/>
              <a:cs typeface="Times New Roman" pitchFamily="18" charset="0"/>
            </a:endParaRPr>
          </a:p>
          <a:p>
            <a:pPr marL="774900">
              <a:lnSpc>
                <a:spcPct val="150000"/>
              </a:lnSpc>
              <a:spcBef>
                <a:spcPts val="0"/>
              </a:spcBef>
              <a:defRPr/>
            </a:pPr>
            <a:r>
              <a:rPr lang="en-US" altLang="zh-CN" sz="1600" dirty="0" smtClean="0">
                <a:latin typeface="+mj-lt"/>
              </a:rPr>
              <a:t>Power generation unit AC devices</a:t>
            </a:r>
          </a:p>
          <a:p>
            <a:pPr marL="774900">
              <a:lnSpc>
                <a:spcPct val="150000"/>
              </a:lnSpc>
              <a:spcBef>
                <a:spcPts val="0"/>
              </a:spcBef>
              <a:buNone/>
              <a:defRPr/>
            </a:pPr>
            <a:r>
              <a:rPr lang="en-US" altLang="zh-CN" sz="1400" b="0" dirty="0" smtClean="0">
                <a:latin typeface="+mj-lt"/>
              </a:rPr>
              <a:t>       For </a:t>
            </a:r>
            <a:r>
              <a:rPr lang="en-US" altLang="zh-CN" sz="1400" b="0" dirty="0">
                <a:latin typeface="+mj-lt"/>
              </a:rPr>
              <a:t>new energy </a:t>
            </a:r>
            <a:r>
              <a:rPr lang="en-US" altLang="zh-CN" sz="1400" b="0" dirty="0" smtClean="0">
                <a:latin typeface="+mj-lt"/>
              </a:rPr>
              <a:t>power generation </a:t>
            </a:r>
            <a:r>
              <a:rPr lang="en-US" altLang="zh-CN" sz="1400" b="0" dirty="0">
                <a:latin typeface="+mj-lt"/>
              </a:rPr>
              <a:t>units (such as double-fed wind turbine units, direct-drive wind turbine units, PV inverters) that are connected with the grid through current transformers , in theory, as long as </a:t>
            </a:r>
            <a:r>
              <a:rPr lang="en-US" altLang="zh-CN" sz="1400" b="0" dirty="0" smtClean="0">
                <a:latin typeface="+mj-lt"/>
              </a:rPr>
              <a:t>the capacity </a:t>
            </a:r>
            <a:r>
              <a:rPr lang="en-US" altLang="zh-CN" sz="1400" b="0" dirty="0">
                <a:latin typeface="+mj-lt"/>
              </a:rPr>
              <a:t>of current transformers allows, </a:t>
            </a:r>
            <a:r>
              <a:rPr lang="en-US" altLang="zh-CN" sz="1400" b="0" dirty="0" smtClean="0">
                <a:latin typeface="+mj-lt"/>
              </a:rPr>
              <a:t>the generation </a:t>
            </a:r>
            <a:r>
              <a:rPr lang="en-US" altLang="zh-CN" sz="1400" b="0" dirty="0">
                <a:latin typeface="+mj-lt"/>
              </a:rPr>
              <a:t>units themselves are capable of providing reactive power; however, early asynchronous wind power generation units have no such capability</a:t>
            </a:r>
            <a:r>
              <a:rPr lang="en-US" altLang="zh-CN" sz="1400" b="0" dirty="0" smtClean="0">
                <a:latin typeface="+mj-lt"/>
              </a:rPr>
              <a:t>.</a:t>
            </a:r>
          </a:p>
          <a:p>
            <a:pPr marL="774900">
              <a:lnSpc>
                <a:spcPct val="150000"/>
              </a:lnSpc>
              <a:spcBef>
                <a:spcPts val="0"/>
              </a:spcBef>
              <a:defRPr/>
            </a:pPr>
            <a:r>
              <a:rPr lang="en-US" altLang="zh-CN" sz="1800" dirty="0">
                <a:latin typeface="+mj-lt"/>
              </a:rPr>
              <a:t> </a:t>
            </a:r>
            <a:r>
              <a:rPr lang="en-US" altLang="zh-CN" sz="1600" dirty="0">
                <a:latin typeface="+mj-lt"/>
              </a:rPr>
              <a:t>Reactive </a:t>
            </a:r>
            <a:r>
              <a:rPr lang="en-US" altLang="zh-CN" sz="1600" dirty="0" smtClean="0">
                <a:latin typeface="+mj-lt"/>
              </a:rPr>
              <a:t>compensation devices</a:t>
            </a:r>
          </a:p>
          <a:p>
            <a:pPr marL="828000" indent="-828000">
              <a:lnSpc>
                <a:spcPct val="150000"/>
              </a:lnSpc>
              <a:spcBef>
                <a:spcPts val="0"/>
              </a:spcBef>
              <a:buNone/>
              <a:defRPr/>
            </a:pPr>
            <a:r>
              <a:rPr lang="en-US" altLang="zh-CN" sz="1800" dirty="0" smtClean="0">
                <a:latin typeface="+mj-lt"/>
              </a:rPr>
              <a:t>	</a:t>
            </a:r>
            <a:r>
              <a:rPr lang="en-US" altLang="zh-CN" sz="1400" b="0" dirty="0">
                <a:latin typeface="+mj-lt"/>
              </a:rPr>
              <a:t> In accordance with national standards, to meet reactive demand of new energy power plants, all </a:t>
            </a:r>
            <a:r>
              <a:rPr lang="en-US" altLang="zh-CN" sz="1400" b="0" dirty="0" smtClean="0">
                <a:latin typeface="+mj-lt"/>
              </a:rPr>
              <a:t>the power </a:t>
            </a:r>
            <a:r>
              <a:rPr lang="en-US" altLang="zh-CN" sz="1400" b="0" dirty="0">
                <a:latin typeface="+mj-lt"/>
              </a:rPr>
              <a:t>plants should be equipped with corresponding reactive compensation devices. The reactive compensation devices in use now are mainly two types, namely, SVCs (Static </a:t>
            </a:r>
            <a:r>
              <a:rPr lang="en-US" altLang="zh-CN" sz="1400" b="0" dirty="0" err="1">
                <a:latin typeface="+mj-lt"/>
              </a:rPr>
              <a:t>Var</a:t>
            </a:r>
            <a:r>
              <a:rPr lang="en-US" altLang="zh-CN" sz="1400" b="0" dirty="0">
                <a:latin typeface="+mj-lt"/>
              </a:rPr>
              <a:t> Compensators) and SVGs (static synchronous compensators) .</a:t>
            </a:r>
            <a:endParaRPr lang="zh-CN" altLang="zh-CN" sz="1400" b="0" dirty="0">
              <a:latin typeface="+mj-lt"/>
            </a:endParaRPr>
          </a:p>
        </p:txBody>
      </p:sp>
    </p:spTree>
  </p:cSld>
  <p:clrMapOvr>
    <a:masterClrMapping/>
  </p:clrMapOvr>
  <p:transition advTm="1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4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5851"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39945" name="Rectangle 4"/>
          <p:cNvSpPr>
            <a:spLocks noChangeArrowheads="1"/>
          </p:cNvSpPr>
          <p:nvPr/>
        </p:nvSpPr>
        <p:spPr bwMode="auto">
          <a:xfrm>
            <a:off x="36513" y="1285350"/>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a:latin typeface="+mj-lt"/>
              </a:rPr>
              <a:t>Reactive power control of new energy </a:t>
            </a:r>
            <a:r>
              <a:rPr lang="en-US" altLang="zh-CN" sz="2000" b="1" dirty="0" smtClean="0">
                <a:latin typeface="+mj-lt"/>
              </a:rPr>
              <a:t>power plant</a:t>
            </a:r>
            <a:endParaRPr lang="en-US" altLang="zh-CN" sz="2000" b="1" dirty="0">
              <a:latin typeface="+mj-lt"/>
            </a:endParaRPr>
          </a:p>
        </p:txBody>
      </p:sp>
      <p:sp>
        <p:nvSpPr>
          <p:cNvPr id="39946" name="Rectangle 4"/>
          <p:cNvSpPr txBox="1">
            <a:spLocks noChangeArrowheads="1"/>
          </p:cNvSpPr>
          <p:nvPr/>
        </p:nvSpPr>
        <p:spPr bwMode="auto">
          <a:xfrm>
            <a:off x="2592039" y="182563"/>
            <a:ext cx="7471123" cy="1041400"/>
          </a:xfrm>
          <a:prstGeom prst="rect">
            <a:avLst/>
          </a:prstGeom>
          <a:noFill/>
          <a:ln w="9525">
            <a:noFill/>
            <a:miter lim="800000"/>
            <a:headEnd/>
            <a:tailEnd/>
          </a:ln>
        </p:spPr>
        <p:txBody>
          <a:bodyPr lIns="100758" tIns="50380" rIns="100758" bIns="50380" anchor="ctr"/>
          <a:lstStyle/>
          <a:p>
            <a:r>
              <a:rPr lang="en-US" altLang="zh-CN" sz="2400" b="1" dirty="0">
                <a:latin typeface="+mj-lt"/>
              </a:rPr>
              <a:t>4. Key technologies on Grid-connected </a:t>
            </a:r>
          </a:p>
          <a:p>
            <a:r>
              <a:rPr lang="en-US" altLang="zh-CN" sz="2400" b="1" dirty="0">
                <a:latin typeface="+mj-lt"/>
              </a:rPr>
              <a:t>Operation Control of New Energy</a:t>
            </a:r>
            <a:endParaRPr lang="zh-CN" altLang="en-US" sz="2400" b="1" dirty="0">
              <a:latin typeface="+mj-lt"/>
              <a:ea typeface="微软雅黑" pitchFamily="34" charset="-122"/>
            </a:endParaRPr>
          </a:p>
        </p:txBody>
      </p:sp>
      <p:sp>
        <p:nvSpPr>
          <p:cNvPr id="14" name="Rectangle 3"/>
          <p:cNvSpPr txBox="1">
            <a:spLocks noChangeArrowheads="1"/>
          </p:cNvSpPr>
          <p:nvPr/>
        </p:nvSpPr>
        <p:spPr>
          <a:xfrm>
            <a:off x="393700" y="1865313"/>
            <a:ext cx="8750300" cy="44716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lgn="ctr">
                <a:solidFill>
                  <a:srgbClr val="000000"/>
                </a:solidFill>
                <a:prstDash val="solid"/>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2900" indent="-342900" algn="l" rtl="0" eaLnBrk="0" fontAlgn="base" hangingPunct="0">
              <a:spcBef>
                <a:spcPct val="20000"/>
              </a:spcBef>
              <a:spcAft>
                <a:spcPct val="0"/>
              </a:spcAft>
              <a:buSzPct val="90000"/>
              <a:buFont typeface="Wingdings" pitchFamily="2" charset="2"/>
              <a:buChar char="n"/>
              <a:defRPr sz="2800" b="1">
                <a:solidFill>
                  <a:schemeClr val="tx1"/>
                </a:solidFill>
                <a:latin typeface="微软雅黑" pitchFamily="34" charset="-122"/>
                <a:ea typeface="微软雅黑" pitchFamily="34" charset="-122"/>
                <a:cs typeface="+mn-cs"/>
              </a:defRPr>
            </a:lvl1pPr>
            <a:lvl2pPr marL="742950" indent="-377825" algn="l" rtl="0" eaLnBrk="0" fontAlgn="base" hangingPunct="0">
              <a:spcBef>
                <a:spcPct val="20000"/>
              </a:spcBef>
              <a:spcAft>
                <a:spcPct val="0"/>
              </a:spcAft>
              <a:buSzPct val="90000"/>
              <a:buFont typeface="Wingdings" pitchFamily="2" charset="2"/>
              <a:buChar char="u"/>
              <a:defRPr sz="2400" b="1">
                <a:solidFill>
                  <a:schemeClr val="tx1"/>
                </a:solidFill>
                <a:latin typeface="微软雅黑" pitchFamily="34" charset="-122"/>
                <a:ea typeface="微软雅黑" pitchFamily="34" charset="-122"/>
              </a:defRPr>
            </a:lvl2pPr>
            <a:lvl3pPr marL="1082675" indent="-365125" algn="l" rtl="0" eaLnBrk="0" fontAlgn="base" hangingPunct="0">
              <a:spcBef>
                <a:spcPct val="20000"/>
              </a:spcBef>
              <a:spcAft>
                <a:spcPct val="0"/>
              </a:spcAft>
              <a:buFont typeface="Wingdings" pitchFamily="2" charset="2"/>
              <a:buChar char="l"/>
              <a:defRPr sz="2000" b="1">
                <a:solidFill>
                  <a:schemeClr val="tx1"/>
                </a:solidFill>
                <a:latin typeface="微软雅黑" pitchFamily="34" charset="-122"/>
                <a:ea typeface="微软雅黑" pitchFamily="34" charset="-122"/>
              </a:defRPr>
            </a:lvl3pPr>
            <a:lvl4pPr marL="1435100" indent="-352425" algn="l" rtl="0" eaLnBrk="0" fontAlgn="base" hangingPunct="0">
              <a:spcBef>
                <a:spcPct val="20000"/>
              </a:spcBef>
              <a:spcAft>
                <a:spcPct val="0"/>
              </a:spcAft>
              <a:buFont typeface="Wingdings" pitchFamily="2" charset="2"/>
              <a:buChar char="Ø"/>
              <a:defRPr sz="1800">
                <a:solidFill>
                  <a:schemeClr val="tx1"/>
                </a:solidFill>
                <a:latin typeface="微软雅黑" pitchFamily="34" charset="-122"/>
                <a:ea typeface="微软雅黑" pitchFamily="34" charset="-122"/>
              </a:defRPr>
            </a:lvl4pPr>
            <a:lvl5pPr marL="1701800" indent="-266700" algn="l" rtl="0" eaLnBrk="0" fontAlgn="base" hangingPunct="0">
              <a:spcBef>
                <a:spcPct val="20000"/>
              </a:spcBef>
              <a:spcAft>
                <a:spcPct val="0"/>
              </a:spcAft>
              <a:buFont typeface="Wingdings" pitchFamily="2" charset="2"/>
              <a:buChar char="ü"/>
              <a:defRPr sz="1600">
                <a:solidFill>
                  <a:schemeClr val="tx1"/>
                </a:solidFill>
                <a:latin typeface="微软雅黑" pitchFamily="34" charset="-122"/>
                <a:ea typeface="微软雅黑" pitchFamily="34" charset="-122"/>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a:lstStyle>
          <a:p>
            <a:pPr>
              <a:spcBef>
                <a:spcPts val="600"/>
              </a:spcBef>
              <a:spcAft>
                <a:spcPts val="600"/>
              </a:spcAft>
              <a:buFont typeface="Wingdings" pitchFamily="2" charset="2"/>
              <a:buChar char="Ø"/>
              <a:defRPr/>
            </a:pPr>
            <a:r>
              <a:rPr lang="en-US" altLang="zh-CN" sz="1800" kern="0" dirty="0" smtClean="0">
                <a:latin typeface="+mj-lt"/>
                <a:cs typeface="Times New Roman" pitchFamily="18" charset="0"/>
              </a:rPr>
              <a:t>Control pattern</a:t>
            </a:r>
            <a:endParaRPr lang="en-US" altLang="zh-CN" sz="1800" kern="0" dirty="0">
              <a:latin typeface="+mj-lt"/>
              <a:cs typeface="Times New Roman" pitchFamily="18" charset="0"/>
            </a:endParaRPr>
          </a:p>
          <a:p>
            <a:pPr marL="774900">
              <a:lnSpc>
                <a:spcPct val="150000"/>
              </a:lnSpc>
              <a:spcBef>
                <a:spcPts val="0"/>
              </a:spcBef>
              <a:defRPr/>
            </a:pPr>
            <a:r>
              <a:rPr lang="en-US" altLang="zh-CN" sz="1800" dirty="0" smtClean="0">
                <a:latin typeface="+mj-lt"/>
              </a:rPr>
              <a:t>Real-time voltage control pattern</a:t>
            </a:r>
          </a:p>
          <a:p>
            <a:pPr marL="828000" indent="-828000">
              <a:lnSpc>
                <a:spcPct val="150000"/>
              </a:lnSpc>
              <a:spcBef>
                <a:spcPts val="0"/>
              </a:spcBef>
              <a:buNone/>
              <a:defRPr/>
            </a:pPr>
            <a:r>
              <a:rPr lang="en-US" altLang="zh-CN" sz="1800" dirty="0" smtClean="0">
                <a:latin typeface="+mj-lt"/>
              </a:rPr>
              <a:t>	</a:t>
            </a:r>
            <a:r>
              <a:rPr lang="en-US" altLang="zh-CN" sz="1400" b="0" dirty="0" smtClean="0">
                <a:latin typeface="+mj-lt"/>
              </a:rPr>
              <a:t>Take </a:t>
            </a:r>
            <a:r>
              <a:rPr lang="en-US" altLang="zh-CN" sz="1400" b="0" dirty="0">
                <a:latin typeface="+mj-lt"/>
              </a:rPr>
              <a:t>voltage </a:t>
            </a:r>
            <a:r>
              <a:rPr lang="en-US" altLang="zh-CN" sz="1400" b="0" dirty="0" smtClean="0">
                <a:latin typeface="+mj-lt"/>
              </a:rPr>
              <a:t>dispatching commands in real time from </a:t>
            </a:r>
            <a:r>
              <a:rPr lang="en-US" altLang="zh-CN" sz="1400" b="0" dirty="0">
                <a:latin typeface="+mj-lt"/>
              </a:rPr>
              <a:t>higher-level and </a:t>
            </a:r>
            <a:r>
              <a:rPr lang="en-US" altLang="zh-CN" sz="1400" b="0" dirty="0" smtClean="0">
                <a:latin typeface="+mj-lt"/>
              </a:rPr>
              <a:t>control and maintain the voltage </a:t>
            </a:r>
            <a:r>
              <a:rPr lang="en-US" altLang="zh-CN" sz="1400" b="0" dirty="0">
                <a:latin typeface="+mj-lt"/>
              </a:rPr>
              <a:t>of grid-connection points of new energy </a:t>
            </a:r>
            <a:r>
              <a:rPr lang="en-US" altLang="zh-CN" sz="1400" b="0" dirty="0" smtClean="0">
                <a:latin typeface="+mj-lt"/>
              </a:rPr>
              <a:t>power plants around the command value.</a:t>
            </a:r>
          </a:p>
          <a:p>
            <a:pPr marL="774900">
              <a:lnSpc>
                <a:spcPct val="150000"/>
              </a:lnSpc>
              <a:spcBef>
                <a:spcPts val="0"/>
              </a:spcBef>
              <a:defRPr/>
            </a:pPr>
            <a:r>
              <a:rPr lang="en-US" altLang="zh-CN" sz="1800" dirty="0">
                <a:latin typeface="+mj-lt"/>
              </a:rPr>
              <a:t> </a:t>
            </a:r>
            <a:r>
              <a:rPr lang="en-US" altLang="zh-CN" sz="1800" dirty="0" smtClean="0">
                <a:latin typeface="+mj-lt"/>
              </a:rPr>
              <a:t>Reactive power control pattern</a:t>
            </a:r>
          </a:p>
          <a:p>
            <a:pPr marL="828000" indent="-828000">
              <a:lnSpc>
                <a:spcPct val="150000"/>
              </a:lnSpc>
              <a:spcBef>
                <a:spcPts val="0"/>
              </a:spcBef>
              <a:buNone/>
              <a:defRPr/>
            </a:pPr>
            <a:r>
              <a:rPr lang="en-US" altLang="zh-CN" sz="1800" dirty="0" smtClean="0">
                <a:latin typeface="+mj-lt"/>
              </a:rPr>
              <a:t>	</a:t>
            </a:r>
            <a:r>
              <a:rPr lang="en-US" altLang="zh-CN" sz="1400" b="0" dirty="0" smtClean="0">
                <a:latin typeface="+mj-lt"/>
              </a:rPr>
              <a:t>It controls the power </a:t>
            </a:r>
            <a:r>
              <a:rPr lang="en-US" altLang="zh-CN" sz="1400" b="0" dirty="0">
                <a:latin typeface="+mj-lt"/>
              </a:rPr>
              <a:t>output of wind farms or PV power plants </a:t>
            </a:r>
            <a:r>
              <a:rPr lang="en-US" altLang="zh-CN" sz="1400" b="0" dirty="0" smtClean="0">
                <a:latin typeface="+mj-lt"/>
              </a:rPr>
              <a:t>no </a:t>
            </a:r>
            <a:r>
              <a:rPr lang="en-US" altLang="zh-CN" sz="1400" b="0" dirty="0">
                <a:latin typeface="+mj-lt"/>
              </a:rPr>
              <a:t>more than the specified </a:t>
            </a:r>
            <a:r>
              <a:rPr lang="en-US" altLang="zh-CN" sz="1400" b="0" dirty="0" smtClean="0">
                <a:latin typeface="+mj-lt"/>
              </a:rPr>
              <a:t>limit. The </a:t>
            </a:r>
            <a:r>
              <a:rPr lang="en-US" altLang="zh-CN" sz="1400" b="0" dirty="0">
                <a:latin typeface="+mj-lt"/>
              </a:rPr>
              <a:t>limit value can be set</a:t>
            </a:r>
            <a:r>
              <a:rPr lang="en-US" altLang="zh-CN" sz="1400" b="0" dirty="0" smtClean="0">
                <a:latin typeface="+mj-lt"/>
              </a:rPr>
              <a:t>.</a:t>
            </a:r>
          </a:p>
          <a:p>
            <a:pPr marL="774900">
              <a:lnSpc>
                <a:spcPct val="150000"/>
              </a:lnSpc>
              <a:spcBef>
                <a:spcPts val="0"/>
              </a:spcBef>
              <a:defRPr/>
            </a:pPr>
            <a:r>
              <a:rPr lang="en-US" altLang="zh-CN" sz="1800" dirty="0" smtClean="0">
                <a:latin typeface="+mj-lt"/>
              </a:rPr>
              <a:t>Power factor control pattern</a:t>
            </a:r>
            <a:endParaRPr lang="en-US" altLang="zh-CN" sz="1800" dirty="0">
              <a:latin typeface="+mj-lt"/>
            </a:endParaRPr>
          </a:p>
          <a:p>
            <a:pPr marL="828000" indent="-828000">
              <a:lnSpc>
                <a:spcPct val="150000"/>
              </a:lnSpc>
              <a:spcBef>
                <a:spcPts val="0"/>
              </a:spcBef>
              <a:buNone/>
              <a:defRPr/>
            </a:pPr>
            <a:r>
              <a:rPr lang="en-US" altLang="zh-CN" sz="1800" dirty="0">
                <a:latin typeface="+mj-lt"/>
              </a:rPr>
              <a:t>	</a:t>
            </a:r>
            <a:r>
              <a:rPr lang="en-US" altLang="zh-CN" sz="1400" b="0" dirty="0" smtClean="0">
                <a:latin typeface="+mj-lt"/>
              </a:rPr>
              <a:t>Fixed </a:t>
            </a:r>
            <a:r>
              <a:rPr lang="en-US" altLang="zh-CN" sz="1400" b="0" dirty="0">
                <a:latin typeface="+mj-lt"/>
              </a:rPr>
              <a:t>deviation (limit) are always kept between PV output power and </a:t>
            </a:r>
            <a:r>
              <a:rPr lang="en-US" altLang="zh-CN" sz="1400" b="0" dirty="0" smtClean="0">
                <a:latin typeface="+mj-lt"/>
              </a:rPr>
              <a:t>the maximum </a:t>
            </a:r>
            <a:r>
              <a:rPr lang="en-US" altLang="zh-CN" sz="1400" b="0" dirty="0">
                <a:latin typeface="+mj-lt"/>
              </a:rPr>
              <a:t>adjustable output, which can be regarded as a means for PV power plants to participate in active reserve of the </a:t>
            </a:r>
            <a:r>
              <a:rPr lang="en-US" altLang="zh-CN" sz="1400" b="0" dirty="0" smtClean="0">
                <a:latin typeface="+mj-lt"/>
              </a:rPr>
              <a:t>system.</a:t>
            </a:r>
            <a:endParaRPr lang="en-US" altLang="zh-CN" sz="1400" b="0" dirty="0">
              <a:latin typeface="+mj-lt"/>
            </a:endParaRPr>
          </a:p>
        </p:txBody>
      </p:sp>
    </p:spTree>
  </p:cSld>
  <p:clrMapOvr>
    <a:masterClrMapping/>
  </p:clrMapOvr>
  <p:transition advTm="1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idx="4294967295"/>
          </p:nvPr>
        </p:nvSpPr>
        <p:spPr>
          <a:xfrm>
            <a:off x="2116138" y="106363"/>
            <a:ext cx="6048375" cy="1065212"/>
          </a:xfrm>
        </p:spPr>
        <p:txBody>
          <a:bodyPr/>
          <a:lstStyle/>
          <a:p>
            <a:pPr algn="ctr"/>
            <a:r>
              <a:rPr lang="en-US" altLang="zh-CN" sz="4400" dirty="0" smtClean="0">
                <a:solidFill>
                  <a:schemeClr val="tx1"/>
                </a:solidFill>
                <a:ea typeface="华文新魏" pitchFamily="2" charset="-122"/>
              </a:rPr>
              <a:t>Contents</a:t>
            </a:r>
            <a:endParaRPr lang="zh-CN" altLang="en-US" sz="4400" dirty="0" smtClean="0">
              <a:solidFill>
                <a:schemeClr val="tx1"/>
              </a:solidFill>
              <a:ea typeface="华文新魏" pitchFamily="2" charset="-122"/>
            </a:endParaRPr>
          </a:p>
        </p:txBody>
      </p:sp>
      <p:pic>
        <p:nvPicPr>
          <p:cNvPr id="7171"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520032" y="5111000"/>
            <a:ext cx="6984776" cy="505835"/>
          </a:xfrm>
          <a:prstGeom prst="rect">
            <a:avLst/>
          </a:prstGeom>
          <a:noFill/>
          <a:ln w="9525">
            <a:noFill/>
            <a:miter lim="800000"/>
            <a:headEnd/>
            <a:tailEnd/>
          </a:ln>
        </p:spPr>
      </p:pic>
      <p:pic>
        <p:nvPicPr>
          <p:cNvPr id="7172"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0509" y="4010443"/>
            <a:ext cx="6926287" cy="505835"/>
          </a:xfrm>
          <a:prstGeom prst="rect">
            <a:avLst/>
          </a:prstGeom>
          <a:noFill/>
          <a:ln w="9525">
            <a:noFill/>
            <a:miter lim="800000"/>
            <a:headEnd/>
            <a:tailEnd/>
          </a:ln>
        </p:spPr>
      </p:pic>
      <p:pic>
        <p:nvPicPr>
          <p:cNvPr id="7173" name="组合 4"/>
          <p:cNvPicPr preferRelativeResize="0">
            <a:picLocks noChangeArrowheads="1"/>
          </p:cNvPicPr>
          <p:nvPr/>
        </p:nvPicPr>
        <p:blipFill>
          <a:blip r:embed="rId4" cstate="email">
            <a:duotone>
              <a:schemeClr val="accent1">
                <a:shade val="45000"/>
                <a:satMod val="135000"/>
              </a:schemeClr>
              <a:prstClr val="white"/>
            </a:duotone>
          </a:blip>
          <a:srcRect/>
          <a:stretch>
            <a:fillRect/>
          </a:stretch>
        </p:blipFill>
        <p:spPr bwMode="auto">
          <a:xfrm>
            <a:off x="2470509" y="2877926"/>
            <a:ext cx="6854279" cy="498834"/>
          </a:xfrm>
          <a:prstGeom prst="rect">
            <a:avLst/>
          </a:prstGeom>
          <a:noFill/>
          <a:ln w="9525">
            <a:noFill/>
            <a:miter lim="800000"/>
            <a:headEnd/>
            <a:tailEnd/>
          </a:ln>
        </p:spPr>
      </p:pic>
      <p:sp>
        <p:nvSpPr>
          <p:cNvPr id="7174" name="Rectangle 2"/>
          <p:cNvSpPr>
            <a:spLocks noChangeArrowheads="1"/>
          </p:cNvSpPr>
          <p:nvPr/>
        </p:nvSpPr>
        <p:spPr bwMode="auto">
          <a:xfrm>
            <a:off x="1712203" y="1695923"/>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1</a:t>
            </a:r>
          </a:p>
        </p:txBody>
      </p:sp>
      <p:pic>
        <p:nvPicPr>
          <p:cNvPr id="7175"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48024" y="1695923"/>
            <a:ext cx="6804756" cy="505834"/>
          </a:xfrm>
          <a:prstGeom prst="rect">
            <a:avLst/>
          </a:prstGeom>
          <a:noFill/>
          <a:ln w="9525">
            <a:noFill/>
            <a:miter lim="800000"/>
            <a:headEnd/>
            <a:tailEnd/>
          </a:ln>
        </p:spPr>
      </p:pic>
      <p:sp>
        <p:nvSpPr>
          <p:cNvPr id="40970" name="矩形 8"/>
          <p:cNvSpPr>
            <a:spLocks noChangeArrowheads="1"/>
          </p:cNvSpPr>
          <p:nvPr/>
        </p:nvSpPr>
        <p:spPr bwMode="auto">
          <a:xfrm>
            <a:off x="2448024" y="1720205"/>
            <a:ext cx="6936237" cy="476250"/>
          </a:xfrm>
          <a:prstGeom prst="rect">
            <a:avLst/>
          </a:prstGeom>
          <a:noFill/>
          <a:ln w="9525">
            <a:noFill/>
            <a:miter lim="800000"/>
            <a:headEnd/>
            <a:tailEnd/>
          </a:ln>
        </p:spPr>
        <p:txBody>
          <a:bodyPr lIns="100790" tIns="50396" rIns="100790" bIns="50396" anchor="ctr"/>
          <a:lstStyle/>
          <a:p>
            <a:r>
              <a:rPr lang="en-US" altLang="zh-CN" sz="1600" b="1" dirty="0">
                <a:latin typeface="+mj-lt"/>
              </a:rPr>
              <a:t>Introduction to New Energy Power Generation Development</a:t>
            </a:r>
            <a:endParaRPr lang="zh-CN" altLang="en-US" sz="1600" b="1" dirty="0">
              <a:latin typeface="+mj-lt"/>
            </a:endParaRPr>
          </a:p>
        </p:txBody>
      </p:sp>
      <p:sp>
        <p:nvSpPr>
          <p:cNvPr id="40971" name="矩形 8"/>
          <p:cNvSpPr>
            <a:spLocks noChangeArrowheads="1"/>
          </p:cNvSpPr>
          <p:nvPr/>
        </p:nvSpPr>
        <p:spPr bwMode="auto">
          <a:xfrm>
            <a:off x="2484028" y="2875508"/>
            <a:ext cx="6480721" cy="473075"/>
          </a:xfrm>
          <a:prstGeom prst="rect">
            <a:avLst/>
          </a:prstGeom>
          <a:noFill/>
          <a:ln w="9525">
            <a:noFill/>
            <a:miter lim="800000"/>
            <a:headEnd/>
            <a:tailEnd/>
          </a:ln>
        </p:spPr>
        <p:txBody>
          <a:bodyPr lIns="100790" tIns="50396" rIns="100790" bIns="50396" anchor="ctr"/>
          <a:lstStyle/>
          <a:p>
            <a:r>
              <a:rPr lang="en-US" altLang="zh-CN" sz="1600" b="1" dirty="0">
                <a:latin typeface="+mj-lt"/>
              </a:rPr>
              <a:t>Challenges on Grid Operation Generated by New Energy Access</a:t>
            </a:r>
            <a:endParaRPr lang="zh-CN" altLang="en-US" sz="1600" b="1" dirty="0">
              <a:latin typeface="+mj-lt"/>
            </a:endParaRPr>
          </a:p>
        </p:txBody>
      </p:sp>
      <p:sp>
        <p:nvSpPr>
          <p:cNvPr id="40972" name="矩形 8"/>
          <p:cNvSpPr>
            <a:spLocks noChangeArrowheads="1"/>
          </p:cNvSpPr>
          <p:nvPr/>
        </p:nvSpPr>
        <p:spPr bwMode="auto">
          <a:xfrm>
            <a:off x="2484028" y="4006850"/>
            <a:ext cx="6185835" cy="476250"/>
          </a:xfrm>
          <a:prstGeom prst="rect">
            <a:avLst/>
          </a:prstGeom>
          <a:noFill/>
          <a:ln w="9525">
            <a:noFill/>
            <a:miter lim="800000"/>
            <a:headEnd/>
            <a:tailEnd/>
          </a:ln>
        </p:spPr>
        <p:txBody>
          <a:bodyPr lIns="100790" tIns="50396" rIns="100790" bIns="50396" anchor="ctr"/>
          <a:lstStyle/>
          <a:p>
            <a:r>
              <a:rPr lang="en-US" altLang="zh-CN" sz="1600" b="1" dirty="0" smtClean="0">
                <a:latin typeface="+mj-lt"/>
              </a:rPr>
              <a:t>Adaptive Requirement of the Grid  to New Energy Integration </a:t>
            </a:r>
            <a:endParaRPr lang="zh-CN" altLang="en-US" sz="1600" b="1" dirty="0">
              <a:latin typeface="+mj-lt"/>
              <a:sym typeface="Arial" charset="0"/>
            </a:endParaRPr>
          </a:p>
        </p:txBody>
      </p:sp>
      <p:sp>
        <p:nvSpPr>
          <p:cNvPr id="40973" name="矩形 8"/>
          <p:cNvSpPr>
            <a:spLocks noChangeArrowheads="1"/>
          </p:cNvSpPr>
          <p:nvPr/>
        </p:nvSpPr>
        <p:spPr bwMode="auto">
          <a:xfrm>
            <a:off x="2471738" y="5040771"/>
            <a:ext cx="7177086" cy="614176"/>
          </a:xfrm>
          <a:prstGeom prst="rect">
            <a:avLst/>
          </a:prstGeom>
          <a:noFill/>
          <a:ln w="9525">
            <a:noFill/>
            <a:miter lim="800000"/>
            <a:headEnd/>
            <a:tailEnd/>
          </a:ln>
        </p:spPr>
        <p:txBody>
          <a:bodyPr lIns="100790" tIns="50396" rIns="100790" bIns="50396" anchor="ctr"/>
          <a:lstStyle/>
          <a:p>
            <a:r>
              <a:rPr lang="en-US" altLang="zh-CN" sz="1600" b="1" dirty="0" smtClean="0">
                <a:latin typeface="+mj-lt"/>
              </a:rPr>
              <a:t>Key Operation &amp; Control Technologies for  New Energy Grid Integration</a:t>
            </a:r>
            <a:endParaRPr lang="zh-CN" altLang="zh-CN" sz="1600" dirty="0">
              <a:latin typeface="+mj-lt"/>
            </a:endParaRPr>
          </a:p>
        </p:txBody>
      </p:sp>
      <p:sp>
        <p:nvSpPr>
          <p:cNvPr id="7181" name="Rectangle 2"/>
          <p:cNvSpPr>
            <a:spLocks noChangeArrowheads="1"/>
          </p:cNvSpPr>
          <p:nvPr/>
        </p:nvSpPr>
        <p:spPr bwMode="auto">
          <a:xfrm>
            <a:off x="1720953" y="2887918"/>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2</a:t>
            </a:r>
          </a:p>
        </p:txBody>
      </p:sp>
      <p:sp>
        <p:nvSpPr>
          <p:cNvPr id="7182" name="Rectangle 2"/>
          <p:cNvSpPr>
            <a:spLocks noChangeArrowheads="1"/>
          </p:cNvSpPr>
          <p:nvPr/>
        </p:nvSpPr>
        <p:spPr bwMode="auto">
          <a:xfrm>
            <a:off x="1722703" y="4014674"/>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3</a:t>
            </a:r>
          </a:p>
        </p:txBody>
      </p:sp>
      <p:sp>
        <p:nvSpPr>
          <p:cNvPr id="7183" name="Rectangle 2"/>
          <p:cNvSpPr>
            <a:spLocks noChangeArrowheads="1"/>
          </p:cNvSpPr>
          <p:nvPr/>
        </p:nvSpPr>
        <p:spPr bwMode="auto">
          <a:xfrm>
            <a:off x="1722703" y="5141430"/>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4</a:t>
            </a:r>
          </a:p>
        </p:txBody>
      </p:sp>
      <p:pic>
        <p:nvPicPr>
          <p:cNvPr id="16" name="组合 4"/>
          <p:cNvPicPr preferRelativeResize="0">
            <a:picLocks noChangeArrowheads="1"/>
          </p:cNvPicPr>
          <p:nvPr/>
        </p:nvPicPr>
        <p:blipFill>
          <a:blip r:embed="rId3" cstate="email">
            <a:duotone>
              <a:schemeClr val="accent1">
                <a:shade val="45000"/>
                <a:satMod val="135000"/>
              </a:schemeClr>
              <a:prstClr val="white"/>
            </a:duotone>
          </a:blip>
          <a:srcRect/>
          <a:stretch>
            <a:fillRect/>
          </a:stretch>
        </p:blipFill>
        <p:spPr bwMode="auto">
          <a:xfrm>
            <a:off x="2477501" y="6227124"/>
            <a:ext cx="7027307" cy="505835"/>
          </a:xfrm>
          <a:prstGeom prst="rect">
            <a:avLst/>
          </a:prstGeom>
          <a:noFill/>
          <a:ln w="9525">
            <a:noFill/>
            <a:miter lim="800000"/>
            <a:headEnd/>
            <a:tailEnd/>
          </a:ln>
        </p:spPr>
      </p:pic>
      <p:sp>
        <p:nvSpPr>
          <p:cNvPr id="40984" name="矩形 8"/>
          <p:cNvSpPr>
            <a:spLocks noChangeArrowheads="1"/>
          </p:cNvSpPr>
          <p:nvPr/>
        </p:nvSpPr>
        <p:spPr bwMode="auto">
          <a:xfrm>
            <a:off x="2448024" y="6256709"/>
            <a:ext cx="6510338" cy="476250"/>
          </a:xfrm>
          <a:prstGeom prst="rect">
            <a:avLst/>
          </a:prstGeom>
          <a:noFill/>
          <a:ln w="9525">
            <a:noFill/>
            <a:miter lim="800000"/>
            <a:headEnd/>
            <a:tailEnd/>
          </a:ln>
        </p:spPr>
        <p:txBody>
          <a:bodyPr lIns="100790" tIns="50396" rIns="100790" bIns="50396" anchor="ctr"/>
          <a:lstStyle/>
          <a:p>
            <a:r>
              <a:rPr lang="en-US" altLang="zh-CN" sz="1600" b="1" dirty="0" smtClean="0">
                <a:solidFill>
                  <a:srgbClr val="FF0000"/>
                </a:solidFill>
                <a:latin typeface="+mj-lt"/>
              </a:rPr>
              <a:t>Conclusion </a:t>
            </a:r>
            <a:r>
              <a:rPr lang="en-US" altLang="zh-CN" sz="1600" b="1" dirty="0">
                <a:solidFill>
                  <a:srgbClr val="FF0000"/>
                </a:solidFill>
                <a:latin typeface="+mj-lt"/>
              </a:rPr>
              <a:t>and Outlook</a:t>
            </a:r>
            <a:endParaRPr lang="zh-CN" altLang="zh-CN" sz="1600" dirty="0">
              <a:solidFill>
                <a:srgbClr val="FF0000"/>
              </a:solidFill>
              <a:latin typeface="+mj-lt"/>
            </a:endParaRPr>
          </a:p>
        </p:txBody>
      </p:sp>
      <p:sp>
        <p:nvSpPr>
          <p:cNvPr id="18" name="Rectangle 2"/>
          <p:cNvSpPr>
            <a:spLocks noChangeArrowheads="1"/>
          </p:cNvSpPr>
          <p:nvPr/>
        </p:nvSpPr>
        <p:spPr bwMode="auto">
          <a:xfrm>
            <a:off x="1727944" y="6231355"/>
            <a:ext cx="784360" cy="476080"/>
          </a:xfrm>
          <a:prstGeom prst="rect">
            <a:avLst/>
          </a:prstGeom>
          <a:gradFill flip="none" rotWithShape="1">
            <a:gsLst>
              <a:gs pos="0">
                <a:schemeClr val="accent5">
                  <a:tint val="50000"/>
                  <a:satMod val="300000"/>
                </a:schemeClr>
              </a:gs>
              <a:gs pos="35000">
                <a:schemeClr val="accent5">
                  <a:tint val="37000"/>
                  <a:satMod val="300000"/>
                </a:schemeClr>
              </a:gs>
              <a:gs pos="100000">
                <a:schemeClr val="accent5">
                  <a:tint val="15000"/>
                  <a:satMod val="350000"/>
                </a:schemeClr>
              </a:gs>
            </a:gsLst>
            <a:path path="circle">
              <a:fillToRect l="50000" t="50000" r="50000" b="50000"/>
            </a:path>
            <a:tileRect/>
          </a:gradFill>
          <a:ln>
            <a:noFill/>
            <a:headEnd/>
            <a:tailEnd/>
          </a:ln>
        </p:spPr>
        <p:style>
          <a:lnRef idx="1">
            <a:schemeClr val="accent5"/>
          </a:lnRef>
          <a:fillRef idx="2">
            <a:schemeClr val="accent5"/>
          </a:fillRef>
          <a:effectRef idx="1">
            <a:schemeClr val="accent5"/>
          </a:effectRef>
          <a:fontRef idx="minor">
            <a:schemeClr val="dk1"/>
          </a:fontRef>
        </p:style>
        <p:txBody>
          <a:bodyPr wrap="none" lIns="100790" tIns="50396" rIns="100790" bIns="50396" anchor="ctr"/>
          <a:lstStyle/>
          <a:p>
            <a:pPr algn="ctr" eaLnBrk="0" hangingPunct="0"/>
            <a:r>
              <a:rPr lang="en-US" altLang="zh-CN" sz="2200" b="1">
                <a:solidFill>
                  <a:srgbClr val="0033CC"/>
                </a:solidFill>
                <a:latin typeface="+mj-lt"/>
              </a:rPr>
              <a:t>5</a:t>
            </a:r>
          </a:p>
        </p:txBody>
      </p:sp>
      <p:pic>
        <p:nvPicPr>
          <p:cNvPr id="12" name="Picture 1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92163" y="6300788"/>
            <a:ext cx="1216025" cy="368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0.088958 -0.002222 L -0.006319 -0.002222 " pathEditMode="relative" rAng="0" ptsTypes="">
                                      <p:cBhvr>
                                        <p:cTn id="6" dur="1000" fill="hold"/>
                                        <p:tgtEl>
                                          <p:spTgt spid="12"/>
                                        </p:tgtEl>
                                        <p:attrNameLst>
                                          <p:attrName>ppt_x,ppt_y</p:attrName>
                                        </p:attrNameLst>
                                      </p:cBhvr>
                                      <p:rCtr x="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7"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8"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0"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41998" name="Rectangle 4"/>
          <p:cNvSpPr>
            <a:spLocks noChangeArrowheads="1"/>
          </p:cNvSpPr>
          <p:nvPr/>
        </p:nvSpPr>
        <p:spPr bwMode="auto">
          <a:xfrm>
            <a:off x="36513" y="1285350"/>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ea typeface="微软雅黑" pitchFamily="34" charset="-122"/>
              </a:rPr>
              <a:t>Conclusion</a:t>
            </a:r>
            <a:endParaRPr lang="zh-CN" altLang="en-US" sz="2000" b="1" dirty="0">
              <a:latin typeface="+mj-lt"/>
              <a:ea typeface="微软雅黑" pitchFamily="34" charset="-122"/>
            </a:endParaRPr>
          </a:p>
        </p:txBody>
      </p:sp>
      <p:sp>
        <p:nvSpPr>
          <p:cNvPr id="41999" name="Rectangle 4"/>
          <p:cNvSpPr txBox="1">
            <a:spLocks noChangeArrowheads="1"/>
          </p:cNvSpPr>
          <p:nvPr/>
        </p:nvSpPr>
        <p:spPr bwMode="auto">
          <a:xfrm>
            <a:off x="2592039" y="182563"/>
            <a:ext cx="7471123" cy="1041400"/>
          </a:xfrm>
          <a:prstGeom prst="rect">
            <a:avLst/>
          </a:prstGeom>
          <a:noFill/>
          <a:ln w="9525">
            <a:noFill/>
            <a:miter lim="800000"/>
            <a:headEnd/>
            <a:tailEnd/>
          </a:ln>
        </p:spPr>
        <p:txBody>
          <a:bodyPr lIns="100758" tIns="50380" rIns="100758" bIns="50380" anchor="ctr"/>
          <a:lstStyle/>
          <a:p>
            <a:r>
              <a:rPr lang="en-US" altLang="zh-CN" sz="2400" b="1" dirty="0" smtClean="0">
                <a:latin typeface="+mj-lt"/>
                <a:ea typeface="微软雅黑" pitchFamily="34" charset="-122"/>
              </a:rPr>
              <a:t>5</a:t>
            </a:r>
            <a:r>
              <a:rPr lang="zh-CN" altLang="en-US" sz="2400" b="1" dirty="0" smtClean="0">
                <a:latin typeface="+mj-lt"/>
                <a:ea typeface="微软雅黑" pitchFamily="34" charset="-122"/>
              </a:rPr>
              <a:t> </a:t>
            </a:r>
            <a:r>
              <a:rPr lang="en-US" altLang="zh-CN" sz="2400" b="1" dirty="0" smtClean="0">
                <a:latin typeface="+mj-lt"/>
                <a:ea typeface="微软雅黑" pitchFamily="34" charset="-122"/>
              </a:rPr>
              <a:t>Conclusion and Outlook </a:t>
            </a:r>
            <a:endParaRPr lang="zh-CN" altLang="en-US" sz="2400" b="1" dirty="0">
              <a:latin typeface="+mj-lt"/>
              <a:ea typeface="微软雅黑" pitchFamily="34" charset="-122"/>
            </a:endParaRPr>
          </a:p>
        </p:txBody>
      </p:sp>
      <p:sp>
        <p:nvSpPr>
          <p:cNvPr id="24" name="Rectangle 3"/>
          <p:cNvSpPr txBox="1">
            <a:spLocks noChangeArrowheads="1"/>
          </p:cNvSpPr>
          <p:nvPr/>
        </p:nvSpPr>
        <p:spPr>
          <a:xfrm>
            <a:off x="503238" y="1800225"/>
            <a:ext cx="9109075" cy="4392674"/>
          </a:xfrm>
          <a:prstGeom prst="rect">
            <a:avLst/>
          </a:prstGeom>
        </p:spPr>
        <p:txBody>
          <a:bodyPr lIns="91418" tIns="45709" rIns="91418" bIns="45709"/>
          <a:lstStyle/>
          <a:p>
            <a:pPr marL="342900" indent="-342900" eaLnBrk="0" hangingPunct="0">
              <a:lnSpc>
                <a:spcPct val="145000"/>
              </a:lnSpc>
              <a:spcBef>
                <a:spcPts val="600"/>
              </a:spcBef>
              <a:spcAft>
                <a:spcPts val="600"/>
              </a:spcAft>
              <a:buSzPct val="90000"/>
              <a:buFont typeface="Wingdings" pitchFamily="2" charset="2"/>
              <a:buChar char="Ø"/>
              <a:defRPr/>
            </a:pPr>
            <a:r>
              <a:rPr lang="en-US" altLang="zh-CN" sz="2000" b="1" dirty="0" smtClean="0">
                <a:latin typeface="+mj-lt"/>
              </a:rPr>
              <a:t>Active </a:t>
            </a:r>
            <a:r>
              <a:rPr lang="en-US" altLang="zh-CN" sz="2000" b="1" dirty="0">
                <a:latin typeface="+mj-lt"/>
              </a:rPr>
              <a:t>power control of new energy </a:t>
            </a:r>
            <a:r>
              <a:rPr lang="en-US" altLang="zh-CN" sz="2000" b="1" dirty="0" smtClean="0">
                <a:latin typeface="+mj-lt"/>
              </a:rPr>
              <a:t>power plant</a:t>
            </a:r>
            <a:endParaRPr lang="en-US" altLang="zh-CN" sz="2000" b="1" kern="0" dirty="0">
              <a:latin typeface="+mj-lt"/>
              <a:ea typeface="微软雅黑" pitchFamily="34" charset="-122"/>
              <a:cs typeface="Times New Roman" pitchFamily="18" charset="0"/>
            </a:endParaRPr>
          </a:p>
          <a:p>
            <a:pPr marL="360000" indent="-360000" algn="just" eaLnBrk="0" hangingPunct="0">
              <a:lnSpc>
                <a:spcPct val="150000"/>
              </a:lnSpc>
              <a:spcBef>
                <a:spcPts val="0"/>
              </a:spcBef>
              <a:buSzPct val="90000"/>
              <a:defRPr/>
            </a:pPr>
            <a:r>
              <a:rPr lang="en-US" altLang="zh-CN" sz="2000" b="1" dirty="0">
                <a:latin typeface="+mj-lt"/>
                <a:ea typeface="微软雅黑" pitchFamily="34" charset="-122"/>
              </a:rPr>
              <a:t>	</a:t>
            </a:r>
            <a:r>
              <a:rPr lang="en-US" altLang="zh-CN" sz="1400" dirty="0">
                <a:latin typeface="+mj-lt"/>
              </a:rPr>
              <a:t>In a long-term viewpoint, </a:t>
            </a:r>
            <a:r>
              <a:rPr lang="en-US" altLang="zh-CN" sz="1400" dirty="0" smtClean="0">
                <a:latin typeface="+mj-lt"/>
              </a:rPr>
              <a:t>controllable operation of </a:t>
            </a:r>
            <a:r>
              <a:rPr lang="en-US" altLang="zh-CN" sz="1400" dirty="0">
                <a:latin typeface="+mj-lt"/>
              </a:rPr>
              <a:t>new energy </a:t>
            </a:r>
            <a:r>
              <a:rPr lang="en-US" altLang="zh-CN" sz="1400" dirty="0" smtClean="0">
                <a:latin typeface="+mj-lt"/>
              </a:rPr>
              <a:t>power plants and integrate it into the dispatching system of the grid is the development trend of safe grid-integrated development. Therefore</a:t>
            </a:r>
            <a:r>
              <a:rPr lang="en-US" altLang="zh-CN" sz="1400" dirty="0">
                <a:latin typeface="+mj-lt"/>
              </a:rPr>
              <a:t>, </a:t>
            </a:r>
            <a:r>
              <a:rPr lang="en-US" altLang="zh-CN" sz="1400" dirty="0" smtClean="0">
                <a:latin typeface="+mj-lt"/>
              </a:rPr>
              <a:t>the generation </a:t>
            </a:r>
            <a:r>
              <a:rPr lang="en-US" altLang="zh-CN" sz="1400" dirty="0">
                <a:latin typeface="+mj-lt"/>
              </a:rPr>
              <a:t>management of new energy power plants will become an important research direction in the field of new energy grid-connection control. With improved technologies of active control related to new energy generation, it will lead to enhanced </a:t>
            </a:r>
            <a:r>
              <a:rPr lang="en-US" altLang="zh-CN" sz="1400" dirty="0" smtClean="0">
                <a:latin typeface="+mj-lt"/>
              </a:rPr>
              <a:t>new energy grid-connection capacity, better grid damping characteristics, </a:t>
            </a:r>
            <a:r>
              <a:rPr lang="en-US" altLang="zh-CN" sz="1400" dirty="0">
                <a:latin typeface="+mj-lt"/>
              </a:rPr>
              <a:t>as well as </a:t>
            </a:r>
            <a:r>
              <a:rPr lang="en-US" altLang="zh-CN" sz="1400" dirty="0" smtClean="0">
                <a:latin typeface="+mj-lt"/>
              </a:rPr>
              <a:t>continuously </a:t>
            </a:r>
            <a:r>
              <a:rPr lang="en-US" altLang="zh-CN" sz="1400" dirty="0">
                <a:latin typeface="+mj-lt"/>
              </a:rPr>
              <a:t>improved ability of new energy power plants to actively participate in grid regulation. </a:t>
            </a:r>
            <a:r>
              <a:rPr lang="en-US" altLang="zh-CN" sz="1400" dirty="0" smtClean="0">
                <a:latin typeface="+mj-lt"/>
              </a:rPr>
              <a:t>To improve the dispatching ability </a:t>
            </a:r>
            <a:r>
              <a:rPr lang="en-US" altLang="zh-CN" sz="1400" dirty="0">
                <a:latin typeface="+mj-lt"/>
              </a:rPr>
              <a:t>of new energy power generation and </a:t>
            </a:r>
            <a:r>
              <a:rPr lang="en-US" altLang="zh-CN" sz="1400" dirty="0" smtClean="0">
                <a:latin typeface="+mj-lt"/>
              </a:rPr>
              <a:t>promote the </a:t>
            </a:r>
            <a:r>
              <a:rPr lang="en-US" altLang="zh-CN" sz="1400" dirty="0">
                <a:latin typeface="+mj-lt"/>
              </a:rPr>
              <a:t>operating mode of new energy power plants </a:t>
            </a:r>
            <a:r>
              <a:rPr lang="en-US" altLang="zh-CN" sz="1400" dirty="0" smtClean="0">
                <a:latin typeface="+mj-lt"/>
              </a:rPr>
              <a:t>to develop towards the way the conventional </a:t>
            </a:r>
            <a:r>
              <a:rPr lang="en-US" altLang="zh-CN" sz="1400" dirty="0">
                <a:latin typeface="+mj-lt"/>
              </a:rPr>
              <a:t>power </a:t>
            </a:r>
            <a:r>
              <a:rPr lang="en-US" altLang="zh-CN" sz="1400" dirty="0" smtClean="0">
                <a:latin typeface="+mj-lt"/>
              </a:rPr>
              <a:t>plants does, </a:t>
            </a:r>
            <a:r>
              <a:rPr lang="en-US" altLang="zh-CN" sz="1400" dirty="0">
                <a:latin typeface="+mj-lt"/>
              </a:rPr>
              <a:t>will significantly improve operating mode, power generation plans as well as security and stability of the power system of the grids that </a:t>
            </a:r>
            <a:r>
              <a:rPr lang="en-US" altLang="zh-CN" sz="1400" dirty="0" err="1" smtClean="0">
                <a:latin typeface="+mj-lt"/>
              </a:rPr>
              <a:t>accomodate</a:t>
            </a:r>
            <a:r>
              <a:rPr lang="en-US" altLang="zh-CN" sz="1400" dirty="0" smtClean="0">
                <a:latin typeface="+mj-lt"/>
              </a:rPr>
              <a:t> </a:t>
            </a:r>
            <a:r>
              <a:rPr lang="en-US" altLang="zh-CN" sz="1400" dirty="0">
                <a:latin typeface="+mj-lt"/>
              </a:rPr>
              <a:t>large numbers of new energy power plants</a:t>
            </a:r>
            <a:r>
              <a:rPr lang="en-US" altLang="zh-CN" sz="1400" dirty="0" smtClean="0">
                <a:latin typeface="+mj-lt"/>
              </a:rPr>
              <a:t>.</a:t>
            </a:r>
            <a:endParaRPr lang="zh-CN" altLang="en-US" sz="1400" b="1" dirty="0">
              <a:latin typeface="+mj-lt"/>
              <a:ea typeface="微软雅黑" pitchFamily="34" charset="-122"/>
            </a:endParaRPr>
          </a:p>
          <a:p>
            <a:pPr>
              <a:defRPr/>
            </a:pPr>
            <a:endParaRPr lang="zh-CN" altLang="en-US" sz="2000" dirty="0">
              <a:latin typeface="+mj-lt"/>
            </a:endParaRPr>
          </a:p>
        </p:txBody>
      </p:sp>
    </p:spTree>
  </p:cSld>
  <p:clrMapOvr>
    <a:masterClrMapping/>
  </p:clrMapOvr>
  <p:transition advTm="1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4"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5"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6" name="Rectangle 2"/>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7" name="Rectangle 4"/>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8"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19"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0"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1" name="Rectangle 6"/>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2" name="Rectangle 9"/>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23" name="Rectangle 11"/>
          <p:cNvSpPr>
            <a:spLocks noChangeArrowheads="1"/>
          </p:cNvSpPr>
          <p:nvPr/>
        </p:nvSpPr>
        <p:spPr bwMode="auto">
          <a:xfrm>
            <a:off x="0" y="-184150"/>
            <a:ext cx="184150" cy="3683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lIns="91418" tIns="45709" rIns="91418" bIns="45709" anchor="ctr">
            <a:spAutoFit/>
          </a:bodyPr>
          <a:lstStyle/>
          <a:p>
            <a:pPr>
              <a:defRPr/>
            </a:pPr>
            <a:endParaRPr lang="zh-CN" altLang="en-US">
              <a:latin typeface="+mj-lt"/>
            </a:endParaRPr>
          </a:p>
        </p:txBody>
      </p:sp>
      <p:sp>
        <p:nvSpPr>
          <p:cNvPr id="43022" name="Rectangle 4"/>
          <p:cNvSpPr>
            <a:spLocks noChangeArrowheads="1"/>
          </p:cNvSpPr>
          <p:nvPr/>
        </p:nvSpPr>
        <p:spPr bwMode="auto">
          <a:xfrm>
            <a:off x="36513" y="1286937"/>
            <a:ext cx="8243887" cy="380462"/>
          </a:xfrm>
          <a:prstGeom prst="rect">
            <a:avLst/>
          </a:prstGeom>
          <a:solidFill>
            <a:srgbClr val="E0FFFF"/>
          </a:solidFill>
          <a:ln w="9525">
            <a:noFill/>
            <a:miter lim="800000"/>
            <a:headEnd/>
            <a:tailEnd/>
          </a:ln>
          <a:effectLst>
            <a:outerShdw dist="35921" dir="2700000" algn="ctr" rotWithShape="0">
              <a:srgbClr val="808080">
                <a:alpha val="50000"/>
              </a:srgbClr>
            </a:outerShdw>
          </a:effectLst>
        </p:spPr>
        <p:txBody>
          <a:bodyPr lIns="91418" tIns="35991" rIns="91418" bIns="35991" anchor="ctr">
            <a:spAutoFit/>
          </a:bodyPr>
          <a:lstStyle/>
          <a:p>
            <a:pPr marL="533400" indent="-533400">
              <a:spcBef>
                <a:spcPct val="20000"/>
              </a:spcBef>
              <a:buClr>
                <a:srgbClr val="0000A0"/>
              </a:buClr>
              <a:buFont typeface="Wingdings" pitchFamily="2" charset="2"/>
              <a:buChar char="u"/>
            </a:pPr>
            <a:r>
              <a:rPr lang="en-US" altLang="zh-CN" sz="2000" b="1" dirty="0" smtClean="0">
                <a:latin typeface="+mj-lt"/>
                <a:ea typeface="微软雅黑" pitchFamily="34" charset="-122"/>
              </a:rPr>
              <a:t>Outlook</a:t>
            </a:r>
            <a:endParaRPr lang="zh-CN" altLang="en-US" sz="2000" b="1" dirty="0">
              <a:latin typeface="+mj-lt"/>
              <a:ea typeface="微软雅黑" pitchFamily="34" charset="-122"/>
            </a:endParaRPr>
          </a:p>
        </p:txBody>
      </p:sp>
      <p:sp>
        <p:nvSpPr>
          <p:cNvPr id="43023" name="Rectangle 4"/>
          <p:cNvSpPr txBox="1">
            <a:spLocks noChangeArrowheads="1"/>
          </p:cNvSpPr>
          <p:nvPr/>
        </p:nvSpPr>
        <p:spPr bwMode="auto">
          <a:xfrm>
            <a:off x="2736056" y="182563"/>
            <a:ext cx="7327106" cy="1041400"/>
          </a:xfrm>
          <a:prstGeom prst="rect">
            <a:avLst/>
          </a:prstGeom>
          <a:noFill/>
          <a:ln w="9525">
            <a:noFill/>
            <a:miter lim="800000"/>
            <a:headEnd/>
            <a:tailEnd/>
          </a:ln>
        </p:spPr>
        <p:txBody>
          <a:bodyPr lIns="100758" tIns="50380" rIns="100758" bIns="50380" anchor="ctr"/>
          <a:lstStyle/>
          <a:p>
            <a:r>
              <a:rPr lang="en-US" altLang="zh-CN" sz="2400" b="1" dirty="0">
                <a:latin typeface="+mj-lt"/>
                <a:ea typeface="微软雅黑" pitchFamily="34" charset="-122"/>
              </a:rPr>
              <a:t>5</a:t>
            </a:r>
            <a:r>
              <a:rPr lang="zh-CN" altLang="en-US" sz="2400" b="1" dirty="0">
                <a:latin typeface="+mj-lt"/>
                <a:ea typeface="微软雅黑" pitchFamily="34" charset="-122"/>
              </a:rPr>
              <a:t> </a:t>
            </a:r>
            <a:r>
              <a:rPr lang="en-US" altLang="zh-CN" sz="2400" b="1" dirty="0" smtClean="0">
                <a:latin typeface="+mj-lt"/>
                <a:ea typeface="微软雅黑" pitchFamily="34" charset="-122"/>
              </a:rPr>
              <a:t>Conclusion </a:t>
            </a:r>
            <a:r>
              <a:rPr lang="en-US" altLang="zh-CN" sz="2400" b="1" dirty="0">
                <a:latin typeface="+mj-lt"/>
                <a:ea typeface="微软雅黑" pitchFamily="34" charset="-122"/>
              </a:rPr>
              <a:t>and Outlook </a:t>
            </a:r>
            <a:endParaRPr lang="zh-CN" altLang="en-US" sz="2400" b="1" dirty="0">
              <a:latin typeface="+mj-lt"/>
              <a:ea typeface="微软雅黑" pitchFamily="34" charset="-122"/>
            </a:endParaRPr>
          </a:p>
        </p:txBody>
      </p:sp>
      <p:sp>
        <p:nvSpPr>
          <p:cNvPr id="26" name="Rectangle 3"/>
          <p:cNvSpPr txBox="1">
            <a:spLocks noChangeArrowheads="1"/>
          </p:cNvSpPr>
          <p:nvPr/>
        </p:nvSpPr>
        <p:spPr>
          <a:xfrm>
            <a:off x="503238" y="1800225"/>
            <a:ext cx="9109075" cy="4428678"/>
          </a:xfrm>
          <a:prstGeom prst="rect">
            <a:avLst/>
          </a:prstGeom>
        </p:spPr>
        <p:txBody>
          <a:bodyPr lIns="91418" tIns="45709" rIns="91418" bIns="45709"/>
          <a:lstStyle/>
          <a:p>
            <a:pPr marL="342900" indent="-342900" eaLnBrk="0" hangingPunct="0">
              <a:lnSpc>
                <a:spcPct val="145000"/>
              </a:lnSpc>
              <a:spcBef>
                <a:spcPts val="600"/>
              </a:spcBef>
              <a:spcAft>
                <a:spcPts val="600"/>
              </a:spcAft>
              <a:buSzPct val="90000"/>
              <a:buFont typeface="Wingdings" pitchFamily="2" charset="2"/>
              <a:buChar char="Ø"/>
              <a:defRPr/>
            </a:pPr>
            <a:r>
              <a:rPr lang="en-US" altLang="zh-CN" sz="2000" b="1" dirty="0">
                <a:latin typeface="+mj-lt"/>
              </a:rPr>
              <a:t>Reactive power control of new energy </a:t>
            </a:r>
            <a:r>
              <a:rPr lang="en-US" altLang="zh-CN" sz="2000" b="1" dirty="0" smtClean="0">
                <a:latin typeface="+mj-lt"/>
              </a:rPr>
              <a:t>power plant</a:t>
            </a:r>
            <a:endParaRPr lang="en-US" altLang="zh-CN" sz="2000" b="1" kern="0" dirty="0">
              <a:latin typeface="+mj-lt"/>
              <a:ea typeface="微软雅黑" pitchFamily="34" charset="-122"/>
              <a:cs typeface="Times New Roman" pitchFamily="18" charset="0"/>
            </a:endParaRPr>
          </a:p>
          <a:p>
            <a:pPr marL="360000" indent="-360000" algn="just" eaLnBrk="0" hangingPunct="0">
              <a:lnSpc>
                <a:spcPct val="150000"/>
              </a:lnSpc>
              <a:spcBef>
                <a:spcPts val="0"/>
              </a:spcBef>
              <a:buSzPct val="90000"/>
              <a:defRPr/>
            </a:pPr>
            <a:r>
              <a:rPr lang="en-US" altLang="zh-CN" sz="2000" b="1" dirty="0">
                <a:latin typeface="+mj-lt"/>
                <a:ea typeface="微软雅黑" pitchFamily="34" charset="-122"/>
              </a:rPr>
              <a:t>	</a:t>
            </a:r>
            <a:r>
              <a:rPr lang="en-US" altLang="zh-CN" sz="1600" dirty="0">
                <a:latin typeface="+mj-lt"/>
              </a:rPr>
              <a:t>Since new energy power plants are located at the end of the grid, substantial changes to </a:t>
            </a:r>
            <a:r>
              <a:rPr lang="en-US" altLang="zh-CN" sz="1600" dirty="0" smtClean="0">
                <a:latin typeface="+mj-lt"/>
              </a:rPr>
              <a:t>the output </a:t>
            </a:r>
            <a:r>
              <a:rPr lang="en-US" altLang="zh-CN" sz="1600" dirty="0">
                <a:latin typeface="+mj-lt"/>
              </a:rPr>
              <a:t>is bound to cause larger fluctuations in the grid voltage and </a:t>
            </a:r>
            <a:r>
              <a:rPr lang="en-US" altLang="zh-CN" sz="1600" dirty="0" smtClean="0">
                <a:latin typeface="+mj-lt"/>
              </a:rPr>
              <a:t>thus affect the stabilization </a:t>
            </a:r>
            <a:r>
              <a:rPr lang="en-US" altLang="zh-CN" sz="1600" dirty="0">
                <a:latin typeface="+mj-lt"/>
              </a:rPr>
              <a:t>of grid voltage; it will impose greater threats on secure and stable operation of the new energy power plants themselves. Therefore, it’s </a:t>
            </a:r>
            <a:r>
              <a:rPr lang="en-US" altLang="zh-CN" sz="1600" dirty="0" smtClean="0">
                <a:latin typeface="+mj-lt"/>
              </a:rPr>
              <a:t>a must to require new energy power </a:t>
            </a:r>
            <a:r>
              <a:rPr lang="en-US" altLang="zh-CN" sz="1600" dirty="0">
                <a:latin typeface="+mj-lt"/>
              </a:rPr>
              <a:t>plants to carry out reactive voltage </a:t>
            </a:r>
            <a:r>
              <a:rPr lang="en-US" altLang="zh-CN" sz="1600" dirty="0" smtClean="0">
                <a:latin typeface="+mj-lt"/>
              </a:rPr>
              <a:t>control which is </a:t>
            </a:r>
            <a:r>
              <a:rPr lang="en-US" altLang="zh-CN" sz="1600" dirty="0">
                <a:latin typeface="+mj-lt"/>
              </a:rPr>
              <a:t>also urgently needed </a:t>
            </a:r>
            <a:r>
              <a:rPr lang="en-US" altLang="zh-CN" sz="1600" dirty="0" smtClean="0">
                <a:latin typeface="+mj-lt"/>
              </a:rPr>
              <a:t>for the </a:t>
            </a:r>
            <a:r>
              <a:rPr lang="en-US" altLang="zh-CN" sz="1600" dirty="0">
                <a:latin typeface="+mj-lt"/>
              </a:rPr>
              <a:t>development of new energy </a:t>
            </a:r>
            <a:r>
              <a:rPr lang="en-US" altLang="zh-CN" sz="1600" dirty="0" smtClean="0">
                <a:latin typeface="+mj-lt"/>
              </a:rPr>
              <a:t>plants </a:t>
            </a:r>
            <a:r>
              <a:rPr lang="en-US" altLang="zh-CN" sz="1600" dirty="0">
                <a:latin typeface="+mj-lt"/>
              </a:rPr>
              <a:t>themselves. </a:t>
            </a:r>
            <a:r>
              <a:rPr lang="en-US" altLang="zh-CN" sz="1600" dirty="0" smtClean="0">
                <a:latin typeface="+mj-lt"/>
              </a:rPr>
              <a:t>One of the major pattern to develop </a:t>
            </a:r>
            <a:r>
              <a:rPr lang="en-US" altLang="zh-CN" sz="1600" dirty="0">
                <a:latin typeface="+mj-lt"/>
              </a:rPr>
              <a:t>new energy power generation in </a:t>
            </a:r>
            <a:r>
              <a:rPr lang="en-US" altLang="zh-CN" sz="1600" dirty="0" smtClean="0">
                <a:latin typeface="+mj-lt"/>
              </a:rPr>
              <a:t>China is to build up </a:t>
            </a:r>
            <a:r>
              <a:rPr lang="en-US" altLang="zh-CN" sz="1600" dirty="0">
                <a:latin typeface="+mj-lt"/>
              </a:rPr>
              <a:t>large new </a:t>
            </a:r>
            <a:r>
              <a:rPr lang="en-US" altLang="zh-CN" sz="1600" dirty="0" smtClean="0">
                <a:latin typeface="+mj-lt"/>
              </a:rPr>
              <a:t>energy </a:t>
            </a:r>
            <a:r>
              <a:rPr lang="en-US" altLang="zh-CN" sz="1600" dirty="0">
                <a:latin typeface="+mj-lt"/>
              </a:rPr>
              <a:t>generation bases </a:t>
            </a:r>
            <a:r>
              <a:rPr lang="en-US" altLang="zh-CN" sz="1600" dirty="0" smtClean="0">
                <a:latin typeface="+mj-lt"/>
              </a:rPr>
              <a:t>with centralized </a:t>
            </a:r>
            <a:r>
              <a:rPr lang="en-US" altLang="zh-CN" sz="1600" dirty="0">
                <a:latin typeface="+mj-lt"/>
              </a:rPr>
              <a:t>long- distance </a:t>
            </a:r>
            <a:r>
              <a:rPr lang="en-US" altLang="zh-CN" sz="1600" dirty="0" smtClean="0">
                <a:latin typeface="+mj-lt"/>
              </a:rPr>
              <a:t>transmission. </a:t>
            </a:r>
            <a:r>
              <a:rPr lang="en-US" altLang="zh-CN" sz="1600" dirty="0">
                <a:latin typeface="+mj-lt"/>
              </a:rPr>
              <a:t>Adopting </a:t>
            </a:r>
            <a:r>
              <a:rPr lang="en-US" altLang="zh-CN" sz="1600" dirty="0" smtClean="0">
                <a:latin typeface="+mj-lt"/>
              </a:rPr>
              <a:t>a master </a:t>
            </a:r>
            <a:r>
              <a:rPr lang="en-US" altLang="zh-CN" sz="1600" dirty="0">
                <a:latin typeface="+mj-lt"/>
              </a:rPr>
              <a:t>and coordinated reactive voltage control strategy for new energy power generation bases </a:t>
            </a:r>
            <a:r>
              <a:rPr lang="en-US" altLang="zh-CN" sz="1600" dirty="0" smtClean="0">
                <a:latin typeface="+mj-lt"/>
              </a:rPr>
              <a:t>is a necessary way out for China’s  new </a:t>
            </a:r>
            <a:r>
              <a:rPr lang="en-US" altLang="zh-CN" sz="1600" dirty="0">
                <a:latin typeface="+mj-lt"/>
              </a:rPr>
              <a:t>energy </a:t>
            </a:r>
            <a:r>
              <a:rPr lang="en-US" altLang="zh-CN" sz="1600">
                <a:latin typeface="+mj-lt"/>
              </a:rPr>
              <a:t>power </a:t>
            </a:r>
            <a:r>
              <a:rPr lang="en-US" altLang="zh-CN" sz="1600" smtClean="0">
                <a:latin typeface="+mj-lt"/>
              </a:rPr>
              <a:t>generation.</a:t>
            </a:r>
            <a:endParaRPr lang="zh-CN" altLang="en-US" sz="1600" b="1" dirty="0">
              <a:latin typeface="+mj-lt"/>
              <a:ea typeface="微软雅黑" pitchFamily="34" charset="-122"/>
            </a:endParaRPr>
          </a:p>
          <a:p>
            <a:pPr>
              <a:defRPr/>
            </a:pPr>
            <a:endParaRPr lang="zh-CN" altLang="en-US" sz="2000" dirty="0">
              <a:latin typeface="+mj-lt"/>
            </a:endParaRPr>
          </a:p>
        </p:txBody>
      </p:sp>
    </p:spTree>
  </p:cSld>
  <p:clrMapOvr>
    <a:masterClrMapping/>
  </p:clrMapOvr>
  <p:transition advTm="1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C:\Documents and Settings\think\My Documents\My Pictures\植物\1038893_210158976519_2.jpg"/>
          <p:cNvPicPr>
            <a:picLocks noChangeAspect="1" noChangeArrowheads="1"/>
          </p:cNvPicPr>
          <p:nvPr/>
        </p:nvPicPr>
        <p:blipFill>
          <a:blip r:embed="rId3" cstate="print"/>
          <a:srcRect/>
          <a:stretch>
            <a:fillRect/>
          </a:stretch>
        </p:blipFill>
        <p:spPr bwMode="auto">
          <a:xfrm>
            <a:off x="0" y="0"/>
            <a:ext cx="10106025" cy="7561263"/>
          </a:xfrm>
          <a:prstGeom prst="rect">
            <a:avLst/>
          </a:prstGeom>
          <a:noFill/>
          <a:ln w="9525">
            <a:noFill/>
            <a:miter lim="800000"/>
            <a:headEnd/>
            <a:tailEnd/>
          </a:ln>
        </p:spPr>
      </p:pic>
      <p:sp>
        <p:nvSpPr>
          <p:cNvPr id="3" name="Rectangle 2"/>
          <p:cNvSpPr>
            <a:spLocks noChangeArrowheads="1"/>
          </p:cNvSpPr>
          <p:nvPr/>
        </p:nvSpPr>
        <p:spPr bwMode="auto">
          <a:xfrm>
            <a:off x="0" y="0"/>
            <a:ext cx="10080625" cy="379413"/>
          </a:xfrm>
          <a:prstGeom prst="rect">
            <a:avLst/>
          </a:prstGeom>
          <a:noFill/>
          <a:ln>
            <a:noFill/>
          </a:ln>
          <a:effectLst>
            <a:outerShdw dist="17961" dir="2700000" algn="ctr" rotWithShape="0">
              <a:schemeClr val="accent1">
                <a:gamma/>
                <a:shade val="60000"/>
                <a:invGamma/>
                <a:alpha val="50000"/>
              </a:schemeClr>
            </a:outerShdw>
          </a:effectLst>
          <a:extLst/>
        </p:spPr>
        <p:txBody>
          <a:bodyPr lIns="100778" tIns="50390" rIns="100778" bIns="50390" anchor="ctr">
            <a:spAutoFit/>
          </a:bodyPr>
          <a:lstStyle/>
          <a:p>
            <a:pPr>
              <a:defRPr/>
            </a:pPr>
            <a:endParaRPr lang="zh-CN" altLang="en-US">
              <a:latin typeface="+mj-lt"/>
            </a:endParaRPr>
          </a:p>
        </p:txBody>
      </p:sp>
      <p:sp>
        <p:nvSpPr>
          <p:cNvPr id="12" name="Rectangle 4"/>
          <p:cNvSpPr>
            <a:spLocks noChangeArrowheads="1"/>
          </p:cNvSpPr>
          <p:nvPr/>
        </p:nvSpPr>
        <p:spPr bwMode="auto">
          <a:xfrm>
            <a:off x="0" y="0"/>
            <a:ext cx="203200" cy="379413"/>
          </a:xfrm>
          <a:prstGeom prst="rect">
            <a:avLst/>
          </a:prstGeom>
          <a:noFill/>
          <a:ln>
            <a:noFill/>
          </a:ln>
          <a:effectLst>
            <a:outerShdw dist="17961" dir="2700000" algn="ctr" rotWithShape="0">
              <a:schemeClr val="accent1">
                <a:gamma/>
                <a:shade val="60000"/>
                <a:invGamma/>
                <a:alpha val="50000"/>
              </a:schemeClr>
            </a:outerShdw>
          </a:effectLst>
          <a:extLst/>
        </p:spPr>
        <p:txBody>
          <a:bodyPr wrap="none" lIns="100778" tIns="50390" rIns="100778" bIns="50390" anchor="ctr">
            <a:spAutoFit/>
          </a:bodyPr>
          <a:lstStyle/>
          <a:p>
            <a:pPr>
              <a:defRPr/>
            </a:pPr>
            <a:endParaRPr lang="zh-CN" altLang="en-US">
              <a:latin typeface="+mj-lt"/>
            </a:endParaRPr>
          </a:p>
        </p:txBody>
      </p:sp>
      <p:sp>
        <p:nvSpPr>
          <p:cNvPr id="2" name="Rectangle 2"/>
          <p:cNvSpPr>
            <a:spLocks noChangeArrowheads="1"/>
          </p:cNvSpPr>
          <p:nvPr/>
        </p:nvSpPr>
        <p:spPr bwMode="auto">
          <a:xfrm>
            <a:off x="0" y="0"/>
            <a:ext cx="203200" cy="379413"/>
          </a:xfrm>
          <a:prstGeom prst="rect">
            <a:avLst/>
          </a:prstGeom>
          <a:noFill/>
          <a:ln>
            <a:noFill/>
          </a:ln>
          <a:effectLst>
            <a:outerShdw dist="17961" dir="2700000" algn="ctr" rotWithShape="0">
              <a:schemeClr val="accent1">
                <a:gamma/>
                <a:shade val="60000"/>
                <a:invGamma/>
                <a:alpha val="50000"/>
              </a:schemeClr>
            </a:outerShdw>
          </a:effectLst>
          <a:extLst/>
        </p:spPr>
        <p:txBody>
          <a:bodyPr wrap="none" lIns="100778" tIns="50390" rIns="100778" bIns="50390" anchor="ctr">
            <a:spAutoFit/>
          </a:bodyPr>
          <a:lstStyle/>
          <a:p>
            <a:pPr>
              <a:defRPr/>
            </a:pPr>
            <a:endParaRPr lang="zh-CN" altLang="en-US">
              <a:latin typeface="+mj-lt"/>
            </a:endParaRPr>
          </a:p>
        </p:txBody>
      </p:sp>
      <p:sp>
        <p:nvSpPr>
          <p:cNvPr id="4" name="Rectangle 2"/>
          <p:cNvSpPr>
            <a:spLocks noChangeArrowheads="1"/>
          </p:cNvSpPr>
          <p:nvPr/>
        </p:nvSpPr>
        <p:spPr bwMode="auto">
          <a:xfrm>
            <a:off x="0" y="0"/>
            <a:ext cx="203200" cy="379413"/>
          </a:xfrm>
          <a:prstGeom prst="rect">
            <a:avLst/>
          </a:prstGeom>
          <a:noFill/>
          <a:ln>
            <a:noFill/>
          </a:ln>
          <a:effectLst>
            <a:outerShdw dist="17961" dir="2700000" algn="ctr" rotWithShape="0">
              <a:schemeClr val="accent1">
                <a:gamma/>
                <a:shade val="60000"/>
                <a:invGamma/>
                <a:alpha val="50000"/>
              </a:schemeClr>
            </a:outerShdw>
          </a:effectLst>
          <a:extLst/>
        </p:spPr>
        <p:txBody>
          <a:bodyPr wrap="none" lIns="100778" tIns="50390" rIns="100778" bIns="50390" anchor="ctr">
            <a:spAutoFit/>
          </a:bodyPr>
          <a:lstStyle/>
          <a:p>
            <a:pPr>
              <a:defRPr/>
            </a:pPr>
            <a:endParaRPr lang="zh-CN" altLang="en-US">
              <a:latin typeface="+mj-lt"/>
            </a:endParaRPr>
          </a:p>
        </p:txBody>
      </p:sp>
      <p:sp>
        <p:nvSpPr>
          <p:cNvPr id="10" name="Rectangle 127"/>
          <p:cNvSpPr>
            <a:spLocks noChangeArrowheads="1"/>
          </p:cNvSpPr>
          <p:nvPr/>
        </p:nvSpPr>
        <p:spPr bwMode="auto">
          <a:xfrm>
            <a:off x="-769938" y="755650"/>
            <a:ext cx="7002463" cy="2395538"/>
          </a:xfrm>
          <a:prstGeom prst="rect">
            <a:avLst/>
          </a:prstGeom>
          <a:noFill/>
          <a:ln w="9525">
            <a:noFill/>
            <a:miter lim="800000"/>
            <a:headEnd/>
            <a:tailEnd/>
          </a:ln>
          <a:effectLst/>
        </p:spPr>
        <p:txBody>
          <a:bodyPr lIns="100778" tIns="50390" rIns="100778" bIns="50390" anchor="b">
            <a:spAutoFit/>
          </a:bodyPr>
          <a:lstStyle/>
          <a:p>
            <a:pPr algn="ctr" fontAlgn="auto">
              <a:spcBef>
                <a:spcPts val="0"/>
              </a:spcBef>
              <a:spcAft>
                <a:spcPts val="0"/>
              </a:spcAft>
              <a:defRPr/>
            </a:pPr>
            <a:r>
              <a:rPr lang="en-US" altLang="zh-CN" sz="5300" b="1" dirty="0" smtClean="0">
                <a:solidFill>
                  <a:schemeClr val="tx2">
                    <a:lumMod val="75000"/>
                  </a:schemeClr>
                </a:solidFill>
                <a:effectLst>
                  <a:outerShdw blurRad="38100" dist="38100" dir="2700000" algn="tl">
                    <a:srgbClr val="C0C0C0"/>
                  </a:outerShdw>
                </a:effectLst>
                <a:latin typeface="+mj-lt"/>
                <a:ea typeface="华文行楷" pitchFamily="2" charset="-122"/>
                <a:cs typeface="Times New Roman" pitchFamily="18" charset="0"/>
              </a:rPr>
              <a:t>End </a:t>
            </a:r>
            <a:endParaRPr lang="en-US" altLang="zh-CN" sz="5300" b="1" dirty="0">
              <a:solidFill>
                <a:schemeClr val="tx2">
                  <a:lumMod val="75000"/>
                </a:schemeClr>
              </a:solidFill>
              <a:effectLst>
                <a:outerShdw blurRad="38100" dist="38100" dir="2700000" algn="tl">
                  <a:srgbClr val="C0C0C0"/>
                </a:outerShdw>
              </a:effectLst>
              <a:latin typeface="+mj-lt"/>
              <a:ea typeface="华文行楷" pitchFamily="2" charset="-122"/>
              <a:cs typeface="Times New Roman" pitchFamily="18" charset="0"/>
            </a:endParaRPr>
          </a:p>
          <a:p>
            <a:pPr algn="ctr" fontAlgn="auto">
              <a:spcBef>
                <a:spcPts val="0"/>
              </a:spcBef>
              <a:spcAft>
                <a:spcPts val="0"/>
              </a:spcAft>
              <a:defRPr/>
            </a:pPr>
            <a:r>
              <a:rPr lang="en-US" altLang="zh-CN" sz="9600" b="1" dirty="0" smtClean="0">
                <a:solidFill>
                  <a:schemeClr val="tx2">
                    <a:lumMod val="75000"/>
                  </a:schemeClr>
                </a:solidFill>
                <a:effectLst>
                  <a:outerShdw blurRad="38100" dist="38100" dir="2700000" algn="tl">
                    <a:srgbClr val="C0C0C0"/>
                  </a:outerShdw>
                </a:effectLst>
                <a:latin typeface="+mj-lt"/>
                <a:ea typeface="华文行楷" pitchFamily="2" charset="-122"/>
                <a:cs typeface="Times New Roman" pitchFamily="18" charset="0"/>
              </a:rPr>
              <a:t>Thanks</a:t>
            </a:r>
            <a:endParaRPr lang="zh-CN" altLang="en-US" sz="9600" b="1" dirty="0">
              <a:solidFill>
                <a:schemeClr val="tx2">
                  <a:lumMod val="75000"/>
                </a:schemeClr>
              </a:solidFill>
              <a:effectLst>
                <a:outerShdw blurRad="38100" dist="38100" dir="2700000" algn="tl">
                  <a:srgbClr val="C0C0C0"/>
                </a:outerShdw>
              </a:effectLst>
              <a:latin typeface="+mj-lt"/>
              <a:ea typeface="华文行楷" pitchFamily="2" charset="-122"/>
              <a:cs typeface="Times New Roman" pitchFamily="18" charset="0"/>
            </a:endParaRPr>
          </a:p>
        </p:txBody>
      </p:sp>
      <p:sp>
        <p:nvSpPr>
          <p:cNvPr id="44040" name="灯片编号占位符 7"/>
          <p:cNvSpPr>
            <a:spLocks noGrp="1"/>
          </p:cNvSpPr>
          <p:nvPr>
            <p:ph type="sldNum" sz="quarter" idx="4294967295"/>
          </p:nvPr>
        </p:nvSpPr>
        <p:spPr bwMode="auto">
          <a:xfrm>
            <a:off x="7729538" y="7008813"/>
            <a:ext cx="2351087" cy="401637"/>
          </a:xfrm>
          <a:prstGeom prst="rect">
            <a:avLst/>
          </a:prstGeom>
          <a:noFill/>
          <a:ln>
            <a:miter lim="800000"/>
            <a:headEnd/>
            <a:tailEnd/>
          </a:ln>
        </p:spPr>
        <p:txBody>
          <a:bodyPr lIns="100778" tIns="50390" rIns="100778" bIns="50390"/>
          <a:lstStyle/>
          <a:p>
            <a:fld id="{908BD361-DF83-40F8-A104-F9320784BEC1}" type="slidenum">
              <a:rPr lang="zh-CN" altLang="en-US">
                <a:latin typeface="+mj-lt"/>
              </a:rPr>
              <a:pPr/>
              <a:t>35</a:t>
            </a:fld>
            <a:endParaRPr lang="zh-CN" altLang="en-US">
              <a:latin typeface="+mj-lt"/>
            </a:endParaRPr>
          </a:p>
        </p:txBody>
      </p:sp>
    </p:spTree>
  </p:cSld>
  <p:clrMapOvr>
    <a:masterClrMapping/>
  </p:clrMapOvr>
  <p:transition advTm="1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3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5_国家电网公司背景模板（浅）－演示">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国家电网公司背景模板（浅）－演示">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国家电网公司背景模板（浅）－演示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国家电网公司背景模板（浅）－演示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国家电网公司背景模板（浅）－演示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国家电网公司背景模板（浅）－演示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国家电网公司背景模板（浅）－演示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国家电网公司背景模板（浅）－演示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国家电网公司背景模板（浅）－演示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国家电网公司背景模板（浅）－演示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国家电网公司背景模板（浅）－演示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国家电网公司背景模板（浅）－演示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国家电网公司背景模板（浅）－演示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国家电网公司背景模板（浅）－演示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电科院内容1">
  <a:themeElements>
    <a:clrScheme name="电科院内容1 1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66"/>
      </a:hlink>
      <a:folHlink>
        <a:srgbClr val="3333CC"/>
      </a:folHlink>
    </a:clrScheme>
    <a:fontScheme name="电科院内容1">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0" i="0" u="none" strike="noStrike" cap="none" normalizeH="0" baseline="0" smtClean="0">
            <a:ln>
              <a:noFill/>
            </a:ln>
            <a:solidFill>
              <a:schemeClr val="bg1"/>
            </a:solidFill>
            <a:effectLst/>
            <a:latin typeface="Arial" charset="0"/>
            <a:ea typeface="宋体" charset="-122"/>
          </a:defRPr>
        </a:defPPr>
      </a:lstStyle>
    </a:spDef>
    <a:lnDef>
      <a:spPr bwMode="auto">
        <a:xfrm>
          <a:off x="0" y="0"/>
          <a:ext cx="1" cy="1"/>
        </a:xfrm>
        <a:custGeom>
          <a:avLst/>
          <a:gdLst/>
          <a:ahLst/>
          <a:cxnLst/>
          <a:rect l="0" t="0" r="0" b="0"/>
          <a:pathLst/>
        </a:custGeom>
        <a:solidFill>
          <a:schemeClr val="accent1"/>
        </a:solidFill>
        <a:ln w="12700" cap="flat" cmpd="sng" algn="ctr">
          <a:solidFill>
            <a:srgbClr val="FF0000"/>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2400" b="0" i="0" u="none" strike="noStrike" cap="none" normalizeH="0" baseline="0" smtClean="0">
            <a:ln>
              <a:noFill/>
            </a:ln>
            <a:solidFill>
              <a:schemeClr val="bg1"/>
            </a:solidFill>
            <a:effectLst/>
            <a:latin typeface="Arial" charset="0"/>
            <a:ea typeface="宋体" charset="-122"/>
          </a:defRPr>
        </a:defPPr>
      </a:lstStyle>
    </a:lnDef>
  </a:objectDefaults>
  <a:extraClrSchemeLst>
    <a:extraClrScheme>
      <a:clrScheme name="电科院内容1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电科院内容1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电科院内容1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电科院内容1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电科院内容1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电科院内容1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电科院内容1 7">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FF00"/>
        </a:hlink>
        <a:folHlink>
          <a:srgbClr val="3333CC"/>
        </a:folHlink>
      </a:clrScheme>
      <a:clrMap bg1="lt1" tx1="dk1" bg2="lt2" tx2="dk2" accent1="accent1" accent2="accent2" accent3="accent3" accent4="accent4" accent5="accent5" accent6="accent6" hlink="hlink" folHlink="folHlink"/>
    </a:extraClrScheme>
    <a:extraClrScheme>
      <a:clrScheme name="电科院内容1 8">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9900"/>
        </a:hlink>
        <a:folHlink>
          <a:srgbClr val="3333CC"/>
        </a:folHlink>
      </a:clrScheme>
      <a:clrMap bg1="lt1" tx1="dk1" bg2="lt2" tx2="dk2" accent1="accent1" accent2="accent2" accent3="accent3" accent4="accent4" accent5="accent5" accent6="accent6" hlink="hlink" folHlink="folHlink"/>
    </a:extraClrScheme>
    <a:extraClrScheme>
      <a:clrScheme name="电科院内容1 9">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99CC00"/>
        </a:hlink>
        <a:folHlink>
          <a:srgbClr val="3333CC"/>
        </a:folHlink>
      </a:clrScheme>
      <a:clrMap bg1="lt1" tx1="dk1" bg2="lt2" tx2="dk2" accent1="accent1" accent2="accent2" accent3="accent3" accent4="accent4" accent5="accent5" accent6="accent6" hlink="hlink" folHlink="folHlink"/>
    </a:extraClrScheme>
    <a:extraClrScheme>
      <a:clrScheme name="电科院内容1 10">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669900"/>
        </a:hlink>
        <a:folHlink>
          <a:srgbClr val="3333CC"/>
        </a:folHlink>
      </a:clrScheme>
      <a:clrMap bg1="lt1" tx1="dk1" bg2="lt2" tx2="dk2" accent1="accent1" accent2="accent2" accent3="accent3" accent4="accent4" accent5="accent5" accent6="accent6" hlink="hlink" folHlink="folHlink"/>
    </a:extraClrScheme>
    <a:extraClrScheme>
      <a:clrScheme name="电科院内容1 11">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000066"/>
        </a:hlink>
        <a:folHlink>
          <a:srgbClr val="3333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国家电网公司背景模板（浅）－演示">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国家电网公司背景模板（浅）－演示">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alpha val="50000"/>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国家电网公司背景模板（浅）－演示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国家电网公司背景模板（浅）－演示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国家电网公司背景模板（浅）－演示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国家电网公司背景模板（浅）－演示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国家电网公司背景模板（浅）－演示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国家电网公司背景模板（浅）－演示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国家电网公司背景模板（浅）－演示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国家电网公司背景模板（浅）－演示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国家电网公司背景模板（浅）－演示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国家电网公司背景模板（浅）－演示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国家电网公司背景模板（浅）－演示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国家电网公司背景模板（浅）－演示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新建 Microsoft PowerPoint 演示文稿1</Template>
  <TotalTime>16795</TotalTime>
  <Words>3112</Words>
  <Application>Microsoft Office PowerPoint</Application>
  <PresentationFormat>自定义</PresentationFormat>
  <Paragraphs>442</Paragraphs>
  <Slides>35</Slides>
  <Notes>35</Notes>
  <HiddenSlides>0</HiddenSlides>
  <MMClips>0</MMClips>
  <ScaleCrop>false</ScaleCrop>
  <HeadingPairs>
    <vt:vector size="6" baseType="variant">
      <vt:variant>
        <vt:lpstr>主题</vt:lpstr>
      </vt:variant>
      <vt:variant>
        <vt:i4>3</vt:i4>
      </vt:variant>
      <vt:variant>
        <vt:lpstr>嵌入 OLE 服务器</vt:lpstr>
      </vt:variant>
      <vt:variant>
        <vt:i4>2</vt:i4>
      </vt:variant>
      <vt:variant>
        <vt:lpstr>幻灯片标题</vt:lpstr>
      </vt:variant>
      <vt:variant>
        <vt:i4>35</vt:i4>
      </vt:variant>
    </vt:vector>
  </HeadingPairs>
  <TitlesOfParts>
    <vt:vector size="40" baseType="lpstr">
      <vt:lpstr>5_国家电网公司背景模板（浅）－演示</vt:lpstr>
      <vt:lpstr>电科院内容1</vt:lpstr>
      <vt:lpstr>6_国家电网公司背景模板（浅）－演示</vt:lpstr>
      <vt:lpstr>Microsoft Office Excel 97-2003 工作表</vt:lpstr>
      <vt:lpstr>Visio</vt:lpstr>
      <vt:lpstr>幻灯片 1</vt:lpstr>
      <vt:lpstr>Contents</vt:lpstr>
      <vt:lpstr> 1. Overview of New Energy Power Generation Development  </vt:lpstr>
      <vt:lpstr>幻灯片 4</vt:lpstr>
      <vt:lpstr>幻灯片 5</vt:lpstr>
      <vt:lpstr>幻灯片 6</vt:lpstr>
      <vt:lpstr>Contents</vt:lpstr>
      <vt:lpstr>2. Challenges to Grid Operation by New Energy Integration </vt:lpstr>
      <vt:lpstr>2. Challenges to Grid Operation by New Energy Integration </vt:lpstr>
      <vt:lpstr>2. Challenges to Grid Operation by New Energy Integration </vt:lpstr>
      <vt:lpstr>幻灯片 11</vt:lpstr>
      <vt:lpstr>幻灯片 12</vt:lpstr>
      <vt:lpstr>幻灯片 13</vt:lpstr>
      <vt:lpstr>幻灯片 14</vt:lpstr>
      <vt:lpstr>Contents</vt:lpstr>
      <vt:lpstr>幻灯片 16</vt:lpstr>
      <vt:lpstr>幻灯片 17</vt:lpstr>
      <vt:lpstr>幻灯片 18</vt:lpstr>
      <vt:lpstr>Contents</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Contents</vt:lpstr>
      <vt:lpstr>幻灯片 33</vt:lpstr>
      <vt:lpstr>幻灯片 34</vt:lpstr>
      <vt:lpstr>幻灯片 35</vt:lpstr>
    </vt:vector>
  </TitlesOfParts>
  <Company>nari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wangbowen</dc:creator>
  <cp:lastModifiedBy>kevin</cp:lastModifiedBy>
  <cp:revision>961</cp:revision>
  <dcterms:created xsi:type="dcterms:W3CDTF">2009-08-20T00:50:04Z</dcterms:created>
  <dcterms:modified xsi:type="dcterms:W3CDTF">2013-09-21T08:31:43Z</dcterms:modified>
</cp:coreProperties>
</file>