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17"/>
  </p:notesMasterIdLst>
  <p:sldIdLst>
    <p:sldId id="352" r:id="rId2"/>
    <p:sldId id="1887" r:id="rId3"/>
    <p:sldId id="1889" r:id="rId4"/>
    <p:sldId id="1890" r:id="rId5"/>
    <p:sldId id="1891" r:id="rId6"/>
    <p:sldId id="1892" r:id="rId7"/>
    <p:sldId id="1893" r:id="rId8"/>
    <p:sldId id="1894" r:id="rId9"/>
    <p:sldId id="1895" r:id="rId10"/>
    <p:sldId id="1904" r:id="rId11"/>
    <p:sldId id="1902" r:id="rId12"/>
    <p:sldId id="1903" r:id="rId13"/>
    <p:sldId id="1901" r:id="rId14"/>
    <p:sldId id="1897" r:id="rId15"/>
    <p:sldId id="1885" r:id="rId16"/>
  </p:sldIdLst>
  <p:sldSz cx="9144000" cy="6858000" type="screen4x3"/>
  <p:notesSz cx="7099300" cy="10234613"/>
  <p:defaultTextStyle>
    <a:defPPr>
      <a:defRPr lang="zh-CN"/>
    </a:defPPr>
    <a:lvl1pPr algn="l" rtl="0" fontAlgn="base">
      <a:spcBef>
        <a:spcPct val="0"/>
      </a:spcBef>
      <a:spcAft>
        <a:spcPct val="0"/>
      </a:spcAft>
      <a:defRPr kern="1200">
        <a:solidFill>
          <a:schemeClr val="tx1"/>
        </a:solidFill>
        <a:latin typeface="Arial" charset="0"/>
        <a:ea typeface="华文细黑"/>
        <a:cs typeface="华文细黑"/>
      </a:defRPr>
    </a:lvl1pPr>
    <a:lvl2pPr marL="457200" algn="l" rtl="0" fontAlgn="base">
      <a:spcBef>
        <a:spcPct val="0"/>
      </a:spcBef>
      <a:spcAft>
        <a:spcPct val="0"/>
      </a:spcAft>
      <a:defRPr kern="1200">
        <a:solidFill>
          <a:schemeClr val="tx1"/>
        </a:solidFill>
        <a:latin typeface="Arial" charset="0"/>
        <a:ea typeface="华文细黑"/>
        <a:cs typeface="华文细黑"/>
      </a:defRPr>
    </a:lvl2pPr>
    <a:lvl3pPr marL="914400" algn="l" rtl="0" fontAlgn="base">
      <a:spcBef>
        <a:spcPct val="0"/>
      </a:spcBef>
      <a:spcAft>
        <a:spcPct val="0"/>
      </a:spcAft>
      <a:defRPr kern="1200">
        <a:solidFill>
          <a:schemeClr val="tx1"/>
        </a:solidFill>
        <a:latin typeface="Arial" charset="0"/>
        <a:ea typeface="华文细黑"/>
        <a:cs typeface="华文细黑"/>
      </a:defRPr>
    </a:lvl3pPr>
    <a:lvl4pPr marL="1371600" algn="l" rtl="0" fontAlgn="base">
      <a:spcBef>
        <a:spcPct val="0"/>
      </a:spcBef>
      <a:spcAft>
        <a:spcPct val="0"/>
      </a:spcAft>
      <a:defRPr kern="1200">
        <a:solidFill>
          <a:schemeClr val="tx1"/>
        </a:solidFill>
        <a:latin typeface="Arial" charset="0"/>
        <a:ea typeface="华文细黑"/>
        <a:cs typeface="华文细黑"/>
      </a:defRPr>
    </a:lvl4pPr>
    <a:lvl5pPr marL="1828800" algn="l" rtl="0" fontAlgn="base">
      <a:spcBef>
        <a:spcPct val="0"/>
      </a:spcBef>
      <a:spcAft>
        <a:spcPct val="0"/>
      </a:spcAft>
      <a:defRPr kern="1200">
        <a:solidFill>
          <a:schemeClr val="tx1"/>
        </a:solidFill>
        <a:latin typeface="Arial" charset="0"/>
        <a:ea typeface="华文细黑"/>
        <a:cs typeface="华文细黑"/>
      </a:defRPr>
    </a:lvl5pPr>
    <a:lvl6pPr marL="2286000" algn="l" defTabSz="914400" rtl="0" eaLnBrk="1" latinLnBrk="0" hangingPunct="1">
      <a:defRPr kern="1200">
        <a:solidFill>
          <a:schemeClr val="tx1"/>
        </a:solidFill>
        <a:latin typeface="Arial" charset="0"/>
        <a:ea typeface="华文细黑"/>
        <a:cs typeface="华文细黑"/>
      </a:defRPr>
    </a:lvl6pPr>
    <a:lvl7pPr marL="2743200" algn="l" defTabSz="914400" rtl="0" eaLnBrk="1" latinLnBrk="0" hangingPunct="1">
      <a:defRPr kern="1200">
        <a:solidFill>
          <a:schemeClr val="tx1"/>
        </a:solidFill>
        <a:latin typeface="Arial" charset="0"/>
        <a:ea typeface="华文细黑"/>
        <a:cs typeface="华文细黑"/>
      </a:defRPr>
    </a:lvl7pPr>
    <a:lvl8pPr marL="3200400" algn="l" defTabSz="914400" rtl="0" eaLnBrk="1" latinLnBrk="0" hangingPunct="1">
      <a:defRPr kern="1200">
        <a:solidFill>
          <a:schemeClr val="tx1"/>
        </a:solidFill>
        <a:latin typeface="Arial" charset="0"/>
        <a:ea typeface="华文细黑"/>
        <a:cs typeface="华文细黑"/>
      </a:defRPr>
    </a:lvl8pPr>
    <a:lvl9pPr marL="3657600" algn="l" defTabSz="914400" rtl="0" eaLnBrk="1" latinLnBrk="0" hangingPunct="1">
      <a:defRPr kern="1200">
        <a:solidFill>
          <a:schemeClr val="tx1"/>
        </a:solidFill>
        <a:latin typeface="Arial" charset="0"/>
        <a:ea typeface="华文细黑"/>
        <a:cs typeface="华文细黑"/>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C69"/>
    <a:srgbClr val="0000FF"/>
    <a:srgbClr val="0C9C3C"/>
    <a:srgbClr val="92D050"/>
    <a:srgbClr val="0EB245"/>
    <a:srgbClr val="66FF33"/>
    <a:srgbClr val="A3C2FF"/>
    <a:srgbClr val="DEFF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主题样式 2 - 强调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6484" autoAdjust="0"/>
    <p:restoredTop sz="80519" autoAdjust="0"/>
  </p:normalViewPr>
  <p:slideViewPr>
    <p:cSldViewPr>
      <p:cViewPr varScale="1">
        <p:scale>
          <a:sx n="34" d="100"/>
          <a:sy n="34" d="100"/>
        </p:scale>
        <p:origin x="-1782" y="-90"/>
      </p:cViewPr>
      <p:guideLst>
        <p:guide orient="horz" pos="2259"/>
        <p:guide pos="28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5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3078163" cy="512763"/>
          </a:xfrm>
          <a:prstGeom prst="rect">
            <a:avLst/>
          </a:prstGeom>
          <a:noFill/>
          <a:ln w="9525">
            <a:noFill/>
            <a:miter lim="800000"/>
            <a:headEnd/>
            <a:tailEnd/>
          </a:ln>
        </p:spPr>
        <p:txBody>
          <a:bodyPr vert="horz" wrap="square" lIns="95786" tIns="47893" rIns="95786" bIns="47893" numCol="1" anchor="t" anchorCtr="0" compatLnSpc="1">
            <a:prstTxWarp prst="textNoShape">
              <a:avLst/>
            </a:prstTxWarp>
          </a:bodyPr>
          <a:lstStyle>
            <a:lvl1pPr defTabSz="958850">
              <a:defRPr sz="1300">
                <a:ea typeface="宋体" pitchFamily="2" charset="-122"/>
                <a:cs typeface="+mn-cs"/>
              </a:defRPr>
            </a:lvl1pPr>
          </a:lstStyle>
          <a:p>
            <a:pPr>
              <a:defRPr/>
            </a:pPr>
            <a:endParaRPr lang="zh-CN" altLang="en-US"/>
          </a:p>
        </p:txBody>
      </p:sp>
      <p:sp>
        <p:nvSpPr>
          <p:cNvPr id="3075" name="日期占位符 2"/>
          <p:cNvSpPr>
            <a:spLocks noGrp="1" noChangeArrowheads="1"/>
          </p:cNvSpPr>
          <p:nvPr>
            <p:ph type="dt" idx="1"/>
          </p:nvPr>
        </p:nvSpPr>
        <p:spPr bwMode="auto">
          <a:xfrm>
            <a:off x="4019550" y="0"/>
            <a:ext cx="3078163" cy="512763"/>
          </a:xfrm>
          <a:prstGeom prst="rect">
            <a:avLst/>
          </a:prstGeom>
          <a:noFill/>
          <a:ln w="9525">
            <a:noFill/>
            <a:miter lim="800000"/>
            <a:headEnd/>
            <a:tailEnd/>
          </a:ln>
        </p:spPr>
        <p:txBody>
          <a:bodyPr vert="horz" wrap="square" lIns="95786" tIns="47893" rIns="95786" bIns="47893" numCol="1" anchor="t" anchorCtr="0" compatLnSpc="1">
            <a:prstTxWarp prst="textNoShape">
              <a:avLst/>
            </a:prstTxWarp>
          </a:bodyPr>
          <a:lstStyle>
            <a:lvl1pPr algn="r" defTabSz="958850">
              <a:defRPr sz="1300">
                <a:ea typeface="宋体" pitchFamily="2" charset="-122"/>
                <a:cs typeface="+mn-cs"/>
              </a:defRPr>
            </a:lvl1pPr>
          </a:lstStyle>
          <a:p>
            <a:pPr>
              <a:defRPr/>
            </a:pPr>
            <a:fld id="{902D2013-CD33-4B3B-B67D-8FE3A166A776}" type="datetimeFigureOut">
              <a:rPr lang="zh-CN" altLang="en-US"/>
              <a:pPr>
                <a:defRPr/>
              </a:pPr>
              <a:t>2013/9/21</a:t>
            </a:fld>
            <a:endParaRPr lang="en-US" altLang="zh-CN"/>
          </a:p>
        </p:txBody>
      </p:sp>
      <p:sp>
        <p:nvSpPr>
          <p:cNvPr id="15364" name="幻灯片图像占位符 3"/>
          <p:cNvSpPr>
            <a:spLocks noGrp="1" noRot="1" noChangeAspect="1" noChangeArrowheads="1"/>
          </p:cNvSpPr>
          <p:nvPr>
            <p:ph type="sldImg" idx="2"/>
          </p:nvPr>
        </p:nvSpPr>
        <p:spPr bwMode="auto">
          <a:xfrm>
            <a:off x="993775" y="766763"/>
            <a:ext cx="5116513" cy="3836987"/>
          </a:xfrm>
          <a:prstGeom prst="rect">
            <a:avLst/>
          </a:prstGeom>
          <a:noFill/>
          <a:ln w="9525">
            <a:noFill/>
            <a:miter lim="800000"/>
            <a:headEnd/>
            <a:tailEnd/>
          </a:ln>
        </p:spPr>
      </p:sp>
      <p:sp>
        <p:nvSpPr>
          <p:cNvPr id="3077" name="备注占位符 4"/>
          <p:cNvSpPr>
            <a:spLocks noGrp="1" noChangeArrowheads="1"/>
          </p:cNvSpPr>
          <p:nvPr>
            <p:ph type="body" sz="quarter" idx="3"/>
          </p:nvPr>
        </p:nvSpPr>
        <p:spPr bwMode="auto">
          <a:xfrm>
            <a:off x="709613" y="4860925"/>
            <a:ext cx="5680075" cy="4606925"/>
          </a:xfrm>
          <a:prstGeom prst="rect">
            <a:avLst/>
          </a:prstGeom>
          <a:noFill/>
          <a:ln w="9525">
            <a:noFill/>
            <a:miter lim="800000"/>
            <a:headEnd/>
            <a:tailEnd/>
          </a:ln>
        </p:spPr>
        <p:txBody>
          <a:bodyPr vert="horz" wrap="square" lIns="95786" tIns="47893" rIns="95786" bIns="47893"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页脚占位符 5"/>
          <p:cNvSpPr>
            <a:spLocks noGrp="1" noChangeArrowheads="1"/>
          </p:cNvSpPr>
          <p:nvPr>
            <p:ph type="ftr" sz="quarter" idx="4"/>
          </p:nvPr>
        </p:nvSpPr>
        <p:spPr bwMode="auto">
          <a:xfrm>
            <a:off x="0" y="9720263"/>
            <a:ext cx="3078163" cy="512762"/>
          </a:xfrm>
          <a:prstGeom prst="rect">
            <a:avLst/>
          </a:prstGeom>
          <a:noFill/>
          <a:ln w="9525">
            <a:noFill/>
            <a:miter lim="800000"/>
            <a:headEnd/>
            <a:tailEnd/>
          </a:ln>
        </p:spPr>
        <p:txBody>
          <a:bodyPr vert="horz" wrap="square" lIns="95786" tIns="47893" rIns="95786" bIns="47893" numCol="1" anchor="b" anchorCtr="0" compatLnSpc="1">
            <a:prstTxWarp prst="textNoShape">
              <a:avLst/>
            </a:prstTxWarp>
          </a:bodyPr>
          <a:lstStyle>
            <a:lvl1pPr defTabSz="958850">
              <a:defRPr sz="1300">
                <a:ea typeface="宋体" pitchFamily="2" charset="-122"/>
                <a:cs typeface="+mn-cs"/>
              </a:defRPr>
            </a:lvl1pPr>
          </a:lstStyle>
          <a:p>
            <a:pPr>
              <a:defRPr/>
            </a:pPr>
            <a:endParaRPr lang="zh-CN" altLang="en-US"/>
          </a:p>
        </p:txBody>
      </p:sp>
      <p:sp>
        <p:nvSpPr>
          <p:cNvPr id="3079" name="灯片编号占位符 6"/>
          <p:cNvSpPr>
            <a:spLocks noGrp="1" noChangeArrowheads="1"/>
          </p:cNvSpPr>
          <p:nvPr>
            <p:ph type="sldNum" sz="quarter" idx="5"/>
          </p:nvPr>
        </p:nvSpPr>
        <p:spPr bwMode="auto">
          <a:xfrm>
            <a:off x="4019550" y="9720263"/>
            <a:ext cx="3078163" cy="512762"/>
          </a:xfrm>
          <a:prstGeom prst="rect">
            <a:avLst/>
          </a:prstGeom>
          <a:noFill/>
          <a:ln w="9525">
            <a:noFill/>
            <a:miter lim="800000"/>
            <a:headEnd/>
            <a:tailEnd/>
          </a:ln>
        </p:spPr>
        <p:txBody>
          <a:bodyPr vert="horz" wrap="square" lIns="95786" tIns="47893" rIns="95786" bIns="47893" numCol="1" anchor="b" anchorCtr="0" compatLnSpc="1">
            <a:prstTxWarp prst="textNoShape">
              <a:avLst/>
            </a:prstTxWarp>
          </a:bodyPr>
          <a:lstStyle>
            <a:lvl1pPr algn="r" defTabSz="958850">
              <a:defRPr sz="1300">
                <a:ea typeface="宋体" pitchFamily="2" charset="-122"/>
                <a:cs typeface="+mn-cs"/>
              </a:defRPr>
            </a:lvl1pPr>
          </a:lstStyle>
          <a:p>
            <a:pPr>
              <a:defRPr/>
            </a:pPr>
            <a:fld id="{CB94EE69-7EC4-4E1E-87B4-8AE0B36DD621}" type="slidenum">
              <a:rPr lang="en-US" altLang="zh-CN"/>
              <a:pPr>
                <a:defRPr/>
              </a:pPr>
              <a:t>‹#›</a:t>
            </a:fld>
            <a:endParaRPr lang="en-US" altLang="zh-CN"/>
          </a:p>
        </p:txBody>
      </p:sp>
    </p:spTree>
    <p:extLst>
      <p:ext uri="{BB962C8B-B14F-4D97-AF65-F5344CB8AC3E}">
        <p14:creationId xmlns:p14="http://schemas.microsoft.com/office/powerpoint/2010/main" val="727929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p:sp>
      <p:sp>
        <p:nvSpPr>
          <p:cNvPr id="17410" name="Rectangle 3"/>
          <p:cNvSpPr>
            <a:spLocks noGrp="1" noChangeArrowheads="1"/>
          </p:cNvSpPr>
          <p:nvPr>
            <p:ph type="body" idx="1"/>
          </p:nvPr>
        </p:nvSpPr>
        <p:spPr>
          <a:noFill/>
          <a:ln/>
        </p:spPr>
        <p:txBody>
          <a:bodyPr/>
          <a:lstStyle/>
          <a:p>
            <a:endParaRPr lang="en-US" altLang="zh-CN" b="1" dirty="0" smtClean="0">
              <a:ea typeface="宋体" charset="-122"/>
            </a:endParaRPr>
          </a:p>
          <a:p>
            <a:r>
              <a:rPr lang="zh-CN" altLang="en-US" b="1" i="1" dirty="0" smtClean="0">
                <a:ea typeface="宋体" charset="-122"/>
              </a:rPr>
              <a:t>大家下午好，现在，我来介绍一下智能电网和风电功率预测。</a:t>
            </a:r>
            <a:r>
              <a:rPr lang="zh-CN" altLang="en-US" dirty="0" smtClean="0">
                <a:ea typeface="宋体" charset="-122"/>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noTextEdit="1"/>
          </p:cNvSpPr>
          <p:nvPr>
            <p:ph type="sldImg"/>
          </p:nvPr>
        </p:nvSpPr>
        <p:spPr/>
      </p:sp>
      <p:sp>
        <p:nvSpPr>
          <p:cNvPr id="19458" name="备注占位符 2"/>
          <p:cNvSpPr>
            <a:spLocks noGrp="1"/>
          </p:cNvSpPr>
          <p:nvPr>
            <p:ph type="body" idx="1"/>
          </p:nvPr>
        </p:nvSpPr>
        <p:spPr>
          <a:noFill/>
          <a:ln/>
        </p:spPr>
        <p:txBody>
          <a:bodyPr/>
          <a:lstStyle/>
          <a:p>
            <a:r>
              <a:rPr lang="zh-CN" altLang="en-US" dirty="0" smtClean="0">
                <a:ea typeface="宋体" charset="-122"/>
              </a:rPr>
              <a:t>关于风电预测技术，我将介绍以下内容：</a:t>
            </a:r>
          </a:p>
          <a:p>
            <a:r>
              <a:rPr lang="zh-CN" altLang="en-US" dirty="0" smtClean="0">
                <a:ea typeface="宋体" charset="-122"/>
              </a:rPr>
              <a:t>风</a:t>
            </a:r>
            <a:r>
              <a:rPr lang="zh-CN" altLang="en-US" b="0" dirty="0" smtClean="0">
                <a:ea typeface="宋体" charset="-122"/>
              </a:rPr>
              <a:t>电</a:t>
            </a:r>
            <a:r>
              <a:rPr lang="zh-CN" altLang="en-US" sz="1200" b="0" kern="1200" dirty="0" smtClean="0">
                <a:solidFill>
                  <a:srgbClr val="006C69"/>
                </a:solidFill>
                <a:latin typeface="+mn-ea"/>
                <a:ea typeface="宋体" pitchFamily="2" charset="-122"/>
                <a:cs typeface="+mn-cs"/>
              </a:rPr>
              <a:t>功率</a:t>
            </a:r>
            <a:r>
              <a:rPr lang="zh-CN" altLang="en-US" b="0" dirty="0" smtClean="0">
                <a:ea typeface="宋体" charset="-122"/>
              </a:rPr>
              <a:t>预测技术的现状</a:t>
            </a:r>
          </a:p>
          <a:p>
            <a:r>
              <a:rPr lang="zh-CN" altLang="en-US" b="0" dirty="0" smtClean="0">
                <a:ea typeface="宋体" charset="-122"/>
              </a:rPr>
              <a:t>风电</a:t>
            </a:r>
            <a:r>
              <a:rPr lang="zh-CN" altLang="en-US" sz="1200" b="0" kern="1200" dirty="0" smtClean="0">
                <a:solidFill>
                  <a:srgbClr val="006C69"/>
                </a:solidFill>
                <a:latin typeface="+mn-ea"/>
                <a:ea typeface="宋体" pitchFamily="2" charset="-122"/>
                <a:cs typeface="+mn-cs"/>
              </a:rPr>
              <a:t>功率</a:t>
            </a:r>
            <a:r>
              <a:rPr lang="zh-CN" altLang="en-US" b="0" dirty="0" smtClean="0">
                <a:ea typeface="宋体" charset="-122"/>
              </a:rPr>
              <a:t>预测原理</a:t>
            </a:r>
          </a:p>
          <a:p>
            <a:r>
              <a:rPr lang="zh-CN" altLang="en-US" b="0" dirty="0" smtClean="0">
                <a:ea typeface="宋体" charset="-122"/>
              </a:rPr>
              <a:t>风电</a:t>
            </a:r>
            <a:r>
              <a:rPr lang="zh-CN" altLang="en-US" sz="1200" b="0" kern="1200" dirty="0" smtClean="0">
                <a:solidFill>
                  <a:srgbClr val="006C69"/>
                </a:solidFill>
                <a:latin typeface="+mn-ea"/>
                <a:ea typeface="宋体" pitchFamily="2" charset="-122"/>
                <a:cs typeface="+mn-cs"/>
              </a:rPr>
              <a:t>功率</a:t>
            </a:r>
            <a:r>
              <a:rPr lang="zh-CN" altLang="en-US" b="0" dirty="0" smtClean="0">
                <a:ea typeface="宋体" charset="-122"/>
              </a:rPr>
              <a:t>预测的关键技术</a:t>
            </a:r>
          </a:p>
          <a:p>
            <a:r>
              <a:rPr lang="zh-CN" altLang="en-US" b="0" dirty="0" smtClean="0">
                <a:ea typeface="宋体" charset="-122"/>
              </a:rPr>
              <a:t>风电</a:t>
            </a:r>
            <a:r>
              <a:rPr lang="zh-CN" altLang="en-US" sz="1200" b="0" kern="1200" dirty="0" smtClean="0">
                <a:solidFill>
                  <a:srgbClr val="006C69"/>
                </a:solidFill>
                <a:latin typeface="+mn-ea"/>
                <a:ea typeface="宋体" pitchFamily="2" charset="-122"/>
                <a:cs typeface="+mn-cs"/>
              </a:rPr>
              <a:t>功率</a:t>
            </a:r>
            <a:r>
              <a:rPr lang="zh-CN" altLang="en-US" b="0" dirty="0" smtClean="0">
                <a:ea typeface="宋体" charset="-122"/>
              </a:rPr>
              <a:t>预测技术的发展</a:t>
            </a:r>
          </a:p>
          <a:p>
            <a:r>
              <a:rPr lang="zh-CN" altLang="en-US" b="0" dirty="0" smtClean="0">
                <a:ea typeface="宋体" charset="-122"/>
              </a:rPr>
              <a:t>与亚洲开发银行</a:t>
            </a:r>
            <a:r>
              <a:rPr lang="zh-CN" altLang="en-US" dirty="0" smtClean="0">
                <a:ea typeface="宋体" charset="-122"/>
              </a:rPr>
              <a:t>的合作</a:t>
            </a:r>
          </a:p>
        </p:txBody>
      </p:sp>
      <p:sp>
        <p:nvSpPr>
          <p:cNvPr id="19459" name="灯片编号占位符 3"/>
          <p:cNvSpPr>
            <a:spLocks noGrp="1"/>
          </p:cNvSpPr>
          <p:nvPr>
            <p:ph type="sldNum" sz="quarter" idx="5"/>
          </p:nvPr>
        </p:nvSpPr>
        <p:spPr>
          <a:noFill/>
        </p:spPr>
        <p:txBody>
          <a:bodyPr/>
          <a:lstStyle/>
          <a:p>
            <a:fld id="{37D78C19-AAA7-4D72-8284-939274D324DA}" type="slidenum">
              <a:rPr lang="en-US" altLang="zh-CN" smtClean="0">
                <a:ea typeface="宋体" charset="-122"/>
                <a:cs typeface="华文细黑"/>
              </a:rPr>
              <a:pPr/>
              <a:t>2</a:t>
            </a:fld>
            <a:endParaRPr lang="en-US" altLang="zh-CN" smtClean="0">
              <a:ea typeface="宋体" charset="-122"/>
              <a:cs typeface="华文细黑"/>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TextEdit="1"/>
          </p:cNvSpPr>
          <p:nvPr>
            <p:ph type="sldImg"/>
          </p:nvPr>
        </p:nvSpPr>
        <p:spPr/>
      </p:sp>
      <p:sp>
        <p:nvSpPr>
          <p:cNvPr id="21506" name="备注占位符 2"/>
          <p:cNvSpPr>
            <a:spLocks noGrp="1"/>
          </p:cNvSpPr>
          <p:nvPr>
            <p:ph type="body" idx="1"/>
          </p:nvPr>
        </p:nvSpPr>
        <p:spPr>
          <a:noFill/>
          <a:ln/>
        </p:spPr>
        <p:txBody>
          <a:bodyPr/>
          <a:lstStyle/>
          <a:p>
            <a:r>
              <a:rPr lang="zh-CN" altLang="en-US" dirty="0" smtClean="0">
                <a:ea typeface="宋体" charset="-122"/>
              </a:rPr>
              <a:t>世界风电功率预测已有近</a:t>
            </a:r>
            <a:r>
              <a:rPr lang="en-US" altLang="zh-CN" dirty="0" smtClean="0">
                <a:ea typeface="宋体" charset="-122"/>
              </a:rPr>
              <a:t>20</a:t>
            </a:r>
            <a:r>
              <a:rPr lang="zh-CN" altLang="en-US" dirty="0" smtClean="0">
                <a:ea typeface="宋体" charset="-122"/>
              </a:rPr>
              <a:t>年的历史。最早的研究小组是丹麦里索国家实验室。西班牙、丹麦和德国具有较高水平的预测技术。直到</a:t>
            </a:r>
            <a:r>
              <a:rPr lang="en-US" altLang="zh-CN" dirty="0" smtClean="0">
                <a:ea typeface="宋体" charset="-122"/>
              </a:rPr>
              <a:t>2007</a:t>
            </a:r>
            <a:r>
              <a:rPr lang="zh-CN" altLang="en-US" dirty="0" smtClean="0">
                <a:ea typeface="宋体" charset="-122"/>
              </a:rPr>
              <a:t>年，中国才开始研究风电功率预测技术。经过近几年的研发，取得了很大的进步。国电南瑞（</a:t>
            </a:r>
            <a:r>
              <a:rPr lang="en-US" altLang="zh-CN" dirty="0" smtClean="0">
                <a:ea typeface="宋体" charset="-122"/>
              </a:rPr>
              <a:t>NARI</a:t>
            </a:r>
            <a:r>
              <a:rPr lang="zh-CN" altLang="en-US" dirty="0" smtClean="0">
                <a:ea typeface="宋体" charset="-122"/>
              </a:rPr>
              <a:t>）在风能资源丰富的地区，例如中国的东北、华北、华东等地，建立了风电功率预测系统，覆盖近</a:t>
            </a:r>
            <a:r>
              <a:rPr lang="en-US" altLang="zh-CN" dirty="0" smtClean="0">
                <a:ea typeface="宋体" charset="-122"/>
              </a:rPr>
              <a:t>60</a:t>
            </a:r>
            <a:r>
              <a:rPr lang="zh-CN" altLang="en-US" dirty="0" smtClean="0">
                <a:ea typeface="宋体" charset="-122"/>
              </a:rPr>
              <a:t>个风力发电站，装机容量超过</a:t>
            </a:r>
            <a:r>
              <a:rPr lang="en-US" altLang="zh-CN" dirty="0" smtClean="0">
                <a:ea typeface="宋体" charset="-122"/>
              </a:rPr>
              <a:t>700</a:t>
            </a:r>
            <a:r>
              <a:rPr lang="zh-CN" altLang="en-US" dirty="0" smtClean="0">
                <a:ea typeface="宋体" charset="-122"/>
              </a:rPr>
              <a:t>万千瓦。</a:t>
            </a:r>
          </a:p>
          <a:p>
            <a:r>
              <a:rPr lang="zh-CN" altLang="en-US" dirty="0" smtClean="0">
                <a:ea typeface="宋体" charset="-122"/>
              </a:rPr>
              <a:t>国内外采用的风电预测技术主要是统计法、物理法以及统计和物理相结合的方法。为提高风速预测的准确性，国际上已经开始研究值集预测法。现已采用多值预测模式，提高预测精度。</a:t>
            </a:r>
            <a:br>
              <a:rPr lang="zh-CN" altLang="en-US" dirty="0" smtClean="0">
                <a:ea typeface="宋体" charset="-122"/>
              </a:rPr>
            </a:br>
            <a:r>
              <a:rPr lang="zh-CN" altLang="en-US" dirty="0" smtClean="0">
                <a:ea typeface="宋体" charset="-122"/>
              </a:rPr>
              <a:t>结合中国风电站的分布特点和风电预测技术的现状，国内现采用的技术要求指标是：短期预测的月均方根误差（</a:t>
            </a:r>
            <a:r>
              <a:rPr lang="en-US" altLang="zh-CN" dirty="0" smtClean="0">
                <a:ea typeface="宋体" charset="-122"/>
              </a:rPr>
              <a:t>RMSE</a:t>
            </a:r>
            <a:r>
              <a:rPr lang="zh-CN" altLang="en-US" dirty="0" smtClean="0">
                <a:ea typeface="宋体" charset="-122"/>
              </a:rPr>
              <a:t>）应小于</a:t>
            </a:r>
            <a:r>
              <a:rPr lang="en-US" altLang="zh-CN" dirty="0" smtClean="0">
                <a:ea typeface="宋体" charset="-122"/>
              </a:rPr>
              <a:t>20</a:t>
            </a:r>
            <a:r>
              <a:rPr lang="zh-CN" altLang="en-US" dirty="0" smtClean="0">
                <a:ea typeface="宋体" charset="-122"/>
              </a:rPr>
              <a:t>％，超短期的月均方根误差应该小于</a:t>
            </a:r>
            <a:r>
              <a:rPr lang="en-US" altLang="zh-CN" dirty="0" smtClean="0">
                <a:ea typeface="宋体" charset="-122"/>
              </a:rPr>
              <a:t>15</a:t>
            </a:r>
            <a:r>
              <a:rPr lang="zh-CN" altLang="en-US" dirty="0" smtClean="0">
                <a:ea typeface="宋体" charset="-122"/>
              </a:rPr>
              <a:t>％。国电南瑞开发的预测系统能够满足上述所有要求的技术指标，现行系统的均方根误差在</a:t>
            </a:r>
            <a:r>
              <a:rPr lang="en-US" altLang="zh-CN" dirty="0" smtClean="0">
                <a:ea typeface="宋体" charset="-122"/>
              </a:rPr>
              <a:t>9</a:t>
            </a:r>
            <a:r>
              <a:rPr lang="zh-CN" altLang="en-US" dirty="0" smtClean="0">
                <a:ea typeface="宋体" charset="-122"/>
              </a:rPr>
              <a:t>％</a:t>
            </a:r>
            <a:r>
              <a:rPr lang="en-US" altLang="zh-CN" dirty="0" smtClean="0">
                <a:ea typeface="宋体" charset="-122"/>
              </a:rPr>
              <a:t>-20</a:t>
            </a:r>
            <a:r>
              <a:rPr lang="zh-CN" altLang="en-US" dirty="0" smtClean="0">
                <a:ea typeface="宋体" charset="-122"/>
              </a:rPr>
              <a:t>％之间。</a:t>
            </a:r>
          </a:p>
        </p:txBody>
      </p:sp>
      <p:sp>
        <p:nvSpPr>
          <p:cNvPr id="21507" name="灯片编号占位符 3"/>
          <p:cNvSpPr>
            <a:spLocks noGrp="1"/>
          </p:cNvSpPr>
          <p:nvPr>
            <p:ph type="sldNum" sz="quarter" idx="5"/>
          </p:nvPr>
        </p:nvSpPr>
        <p:spPr>
          <a:noFill/>
        </p:spPr>
        <p:txBody>
          <a:bodyPr/>
          <a:lstStyle/>
          <a:p>
            <a:fld id="{448EBAA9-63A3-4D3A-89FF-E3967479804C}" type="slidenum">
              <a:rPr lang="en-US" altLang="zh-CN" smtClean="0">
                <a:ea typeface="宋体" charset="-122"/>
                <a:cs typeface="华文细黑"/>
              </a:rPr>
              <a:pPr/>
              <a:t>3</a:t>
            </a:fld>
            <a:endParaRPr lang="en-US" altLang="zh-CN" smtClean="0">
              <a:ea typeface="宋体" charset="-122"/>
              <a:cs typeface="华文细黑"/>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TextEdit="1"/>
          </p:cNvSpPr>
          <p:nvPr>
            <p:ph type="sldImg"/>
          </p:nvPr>
        </p:nvSpPr>
        <p:spPr/>
      </p:sp>
      <p:sp>
        <p:nvSpPr>
          <p:cNvPr id="23554" name="备注占位符 2"/>
          <p:cNvSpPr>
            <a:spLocks noGrp="1"/>
          </p:cNvSpPr>
          <p:nvPr>
            <p:ph type="body" idx="1"/>
          </p:nvPr>
        </p:nvSpPr>
        <p:spPr>
          <a:noFill/>
          <a:ln/>
        </p:spPr>
        <p:txBody>
          <a:bodyPr/>
          <a:lstStyle/>
          <a:p>
            <a:pPr algn="l"/>
            <a:r>
              <a:rPr lang="zh-CN" altLang="en-US" dirty="0" smtClean="0">
                <a:ea typeface="宋体" charset="-122"/>
              </a:rPr>
              <a:t>风电功率预测的基本原理是根据历史气象数据、历史功率数据，风力涡轮机的数据和风力发电站的地理信息，通过统计和物理相结合的方法，建立天气预报模式和功率预测模式。</a:t>
            </a:r>
            <a:br>
              <a:rPr lang="zh-CN" altLang="en-US" dirty="0" smtClean="0">
                <a:ea typeface="宋体" charset="-122"/>
              </a:rPr>
            </a:br>
            <a:r>
              <a:rPr lang="zh-CN" altLang="en-US" dirty="0" smtClean="0">
                <a:ea typeface="宋体" charset="-122"/>
              </a:rPr>
              <a:t>我们把实时的气象数据和数值天气预报数据作为天气预报模式输入数据，得到风速和风向的预测值。</a:t>
            </a:r>
            <a:br>
              <a:rPr lang="zh-CN" altLang="en-US" dirty="0" smtClean="0">
                <a:ea typeface="宋体" charset="-122"/>
              </a:rPr>
            </a:br>
            <a:r>
              <a:rPr lang="zh-CN" altLang="en-US" dirty="0" smtClean="0">
                <a:ea typeface="宋体" charset="-122"/>
              </a:rPr>
              <a:t>如果在功率预测模式输入天气因素的预测值和风电站的实时功率数据，我们将得到功率预测值。</a:t>
            </a:r>
          </a:p>
        </p:txBody>
      </p:sp>
      <p:sp>
        <p:nvSpPr>
          <p:cNvPr id="23555" name="灯片编号占位符 3"/>
          <p:cNvSpPr>
            <a:spLocks noGrp="1"/>
          </p:cNvSpPr>
          <p:nvPr>
            <p:ph type="sldNum" sz="quarter" idx="5"/>
          </p:nvPr>
        </p:nvSpPr>
        <p:spPr>
          <a:noFill/>
        </p:spPr>
        <p:txBody>
          <a:bodyPr/>
          <a:lstStyle/>
          <a:p>
            <a:fld id="{4B803351-5AC7-4CAA-AA58-52F910115C30}" type="slidenum">
              <a:rPr lang="en-US" altLang="zh-CN" smtClean="0">
                <a:ea typeface="宋体" charset="-122"/>
                <a:cs typeface="华文细黑"/>
              </a:rPr>
              <a:pPr/>
              <a:t>4</a:t>
            </a:fld>
            <a:endParaRPr lang="en-US" altLang="zh-CN" smtClean="0">
              <a:ea typeface="宋体" charset="-122"/>
              <a:cs typeface="华文细黑"/>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TextEdit="1"/>
          </p:cNvSpPr>
          <p:nvPr>
            <p:ph type="sldImg"/>
          </p:nvPr>
        </p:nvSpPr>
        <p:spPr/>
      </p:sp>
      <p:sp>
        <p:nvSpPr>
          <p:cNvPr id="25602" name="备注占位符 2"/>
          <p:cNvSpPr>
            <a:spLocks noGrp="1"/>
          </p:cNvSpPr>
          <p:nvPr>
            <p:ph type="body" idx="1"/>
          </p:nvPr>
        </p:nvSpPr>
        <p:spPr>
          <a:noFill/>
          <a:ln/>
        </p:spPr>
        <p:txBody>
          <a:bodyPr/>
          <a:lstStyle/>
          <a:p>
            <a:r>
              <a:rPr lang="zh-CN" altLang="en-US" b="1" dirty="0" smtClean="0">
                <a:ea typeface="宋体" charset="-122"/>
              </a:rPr>
              <a:t>统计方法的预测原理：</a:t>
            </a:r>
            <a:r>
              <a:rPr lang="zh-CN" altLang="en-US" dirty="0" smtClean="0">
                <a:ea typeface="宋体" charset="-122"/>
              </a:rPr>
              <a:t>建立天气因素和输出功率之间的相关性。</a:t>
            </a:r>
            <a:br>
              <a:rPr lang="zh-CN" altLang="en-US" dirty="0" smtClean="0">
                <a:ea typeface="宋体" charset="-122"/>
              </a:rPr>
            </a:br>
            <a:r>
              <a:rPr lang="zh-CN" altLang="en-US" dirty="0" smtClean="0">
                <a:ea typeface="宋体" charset="-122"/>
              </a:rPr>
              <a:t>可以采用不同的数学模型，例如时间序列分析、人工神经网络等等。</a:t>
            </a:r>
            <a:br>
              <a:rPr lang="zh-CN" altLang="en-US" dirty="0" smtClean="0">
                <a:ea typeface="宋体" charset="-122"/>
              </a:rPr>
            </a:br>
            <a:r>
              <a:rPr lang="zh-CN" altLang="en-US" dirty="0" smtClean="0">
                <a:ea typeface="宋体" charset="-122"/>
              </a:rPr>
              <a:t>需要将大量的历史数据输入到数学模型。</a:t>
            </a:r>
            <a:br>
              <a:rPr lang="zh-CN" altLang="en-US" dirty="0" smtClean="0">
                <a:ea typeface="宋体" charset="-122"/>
              </a:rPr>
            </a:br>
            <a:r>
              <a:rPr lang="zh-CN" altLang="en-US" dirty="0" smtClean="0">
                <a:ea typeface="宋体" charset="-122"/>
              </a:rPr>
              <a:t>定期再培训是必要的。</a:t>
            </a:r>
            <a:br>
              <a:rPr lang="zh-CN" altLang="en-US" dirty="0" smtClean="0">
                <a:ea typeface="宋体" charset="-122"/>
              </a:rPr>
            </a:br>
            <a:r>
              <a:rPr lang="zh-CN" altLang="en-US" b="1" dirty="0" smtClean="0">
                <a:ea typeface="宋体" charset="-122"/>
              </a:rPr>
              <a:t>物理方法的预测原理：</a:t>
            </a:r>
            <a:r>
              <a:rPr lang="zh-CN" altLang="en-US" dirty="0" smtClean="0">
                <a:ea typeface="宋体" charset="-122"/>
              </a:rPr>
              <a:t>计算出轮毂高处的风速和风向。</a:t>
            </a:r>
            <a:br>
              <a:rPr lang="zh-CN" altLang="en-US" dirty="0" smtClean="0">
                <a:ea typeface="宋体" charset="-122"/>
              </a:rPr>
            </a:br>
            <a:r>
              <a:rPr lang="zh-CN" altLang="en-US" dirty="0" smtClean="0">
                <a:ea typeface="宋体" charset="-122"/>
              </a:rPr>
              <a:t>利用</a:t>
            </a:r>
            <a:r>
              <a:rPr lang="en-US" altLang="zh-CN" dirty="0" smtClean="0">
                <a:ea typeface="宋体" charset="-122"/>
              </a:rPr>
              <a:t>NWP</a:t>
            </a:r>
            <a:r>
              <a:rPr lang="zh-CN" altLang="en-US" dirty="0" smtClean="0">
                <a:ea typeface="宋体" charset="-122"/>
              </a:rPr>
              <a:t>，</a:t>
            </a:r>
            <a:r>
              <a:rPr lang="en-US" altLang="zh-CN" dirty="0" smtClean="0">
                <a:ea typeface="宋体" charset="-122"/>
              </a:rPr>
              <a:t>WT/ WASP</a:t>
            </a:r>
            <a:r>
              <a:rPr lang="zh-CN" altLang="en-US" dirty="0" smtClean="0">
                <a:ea typeface="宋体" charset="-122"/>
              </a:rPr>
              <a:t>等，计算出表层的风速和风向。</a:t>
            </a:r>
            <a:br>
              <a:rPr lang="zh-CN" altLang="en-US" dirty="0" smtClean="0">
                <a:ea typeface="宋体" charset="-122"/>
              </a:rPr>
            </a:br>
            <a:r>
              <a:rPr lang="zh-CN" altLang="en-US" dirty="0" smtClean="0">
                <a:ea typeface="宋体" charset="-122"/>
              </a:rPr>
              <a:t>需要边界条件，例如风力涡轮机的位置、轮毂高度、地理特征、表面粗糙度，风力涡轮机的功率曲线等。</a:t>
            </a:r>
          </a:p>
        </p:txBody>
      </p:sp>
      <p:sp>
        <p:nvSpPr>
          <p:cNvPr id="25603" name="灯片编号占位符 3"/>
          <p:cNvSpPr>
            <a:spLocks noGrp="1"/>
          </p:cNvSpPr>
          <p:nvPr>
            <p:ph type="sldNum" sz="quarter" idx="5"/>
          </p:nvPr>
        </p:nvSpPr>
        <p:spPr>
          <a:noFill/>
        </p:spPr>
        <p:txBody>
          <a:bodyPr/>
          <a:lstStyle/>
          <a:p>
            <a:fld id="{6D0EB942-FF47-4A4D-B8A2-5D79ACABDD2E}" type="slidenum">
              <a:rPr lang="en-US" altLang="zh-CN" smtClean="0">
                <a:ea typeface="宋体" charset="-122"/>
                <a:cs typeface="华文细黑"/>
              </a:rPr>
              <a:pPr/>
              <a:t>5</a:t>
            </a:fld>
            <a:endParaRPr lang="en-US" altLang="zh-CN" smtClean="0">
              <a:ea typeface="宋体" charset="-122"/>
              <a:cs typeface="华文细黑"/>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p:sp>
      <p:sp>
        <p:nvSpPr>
          <p:cNvPr id="27650" name="备注占位符 2"/>
          <p:cNvSpPr>
            <a:spLocks noGrp="1"/>
          </p:cNvSpPr>
          <p:nvPr>
            <p:ph type="body" idx="1"/>
          </p:nvPr>
        </p:nvSpPr>
        <p:spPr>
          <a:noFill/>
          <a:ln/>
        </p:spPr>
        <p:txBody>
          <a:bodyPr/>
          <a:lstStyle/>
          <a:p>
            <a:r>
              <a:rPr lang="zh-CN" altLang="en-US" smtClean="0">
                <a:ea typeface="宋体" charset="-122"/>
              </a:rPr>
              <a:t>实时采集天气因素的数据，例如在风电站区域</a:t>
            </a:r>
            <a:r>
              <a:rPr lang="en-US" altLang="zh-CN" smtClean="0">
                <a:ea typeface="宋体" charset="-122"/>
              </a:rPr>
              <a:t>10</a:t>
            </a:r>
            <a:r>
              <a:rPr lang="zh-CN" altLang="en-US" smtClean="0">
                <a:ea typeface="宋体" charset="-122"/>
              </a:rPr>
              <a:t>米、</a:t>
            </a:r>
            <a:r>
              <a:rPr lang="en-US" altLang="zh-CN" smtClean="0">
                <a:ea typeface="宋体" charset="-122"/>
              </a:rPr>
              <a:t>30</a:t>
            </a:r>
            <a:r>
              <a:rPr lang="zh-CN" altLang="en-US" smtClean="0">
                <a:ea typeface="宋体" charset="-122"/>
              </a:rPr>
              <a:t>米、</a:t>
            </a:r>
            <a:r>
              <a:rPr lang="en-US" altLang="zh-CN" smtClean="0">
                <a:ea typeface="宋体" charset="-122"/>
              </a:rPr>
              <a:t>70</a:t>
            </a:r>
            <a:r>
              <a:rPr lang="zh-CN" altLang="en-US" smtClean="0">
                <a:ea typeface="宋体" charset="-122"/>
              </a:rPr>
              <a:t>米高和轮毂高度处（不同的高度）的风速、风向、温度、湿度、气压、辐射等。这些数据是实现超短期预测和检查数值预报模式的关键数据源。</a:t>
            </a:r>
          </a:p>
        </p:txBody>
      </p:sp>
      <p:sp>
        <p:nvSpPr>
          <p:cNvPr id="27651" name="灯片编号占位符 3"/>
          <p:cNvSpPr>
            <a:spLocks noGrp="1"/>
          </p:cNvSpPr>
          <p:nvPr>
            <p:ph type="sldNum" sz="quarter" idx="5"/>
          </p:nvPr>
        </p:nvSpPr>
        <p:spPr>
          <a:noFill/>
        </p:spPr>
        <p:txBody>
          <a:bodyPr/>
          <a:lstStyle/>
          <a:p>
            <a:fld id="{181941A2-C723-4400-AEF4-83C07A923D31}" type="slidenum">
              <a:rPr lang="en-US" altLang="zh-CN" smtClean="0">
                <a:ea typeface="宋体" charset="-122"/>
                <a:cs typeface="华文细黑"/>
              </a:rPr>
              <a:pPr/>
              <a:t>6</a:t>
            </a:fld>
            <a:endParaRPr lang="en-US" altLang="zh-CN" smtClean="0">
              <a:ea typeface="宋体" charset="-122"/>
              <a:cs typeface="华文细黑"/>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TextEdit="1"/>
          </p:cNvSpPr>
          <p:nvPr>
            <p:ph type="sldImg"/>
          </p:nvPr>
        </p:nvSpPr>
        <p:spPr/>
      </p:sp>
      <p:sp>
        <p:nvSpPr>
          <p:cNvPr id="29698" name="备注占位符 2"/>
          <p:cNvSpPr>
            <a:spLocks noGrp="1"/>
          </p:cNvSpPr>
          <p:nvPr>
            <p:ph type="body" idx="1"/>
          </p:nvPr>
        </p:nvSpPr>
        <p:spPr>
          <a:noFill/>
          <a:ln/>
        </p:spPr>
        <p:txBody>
          <a:bodyPr/>
          <a:lstStyle/>
          <a:p>
            <a:pPr algn="just"/>
            <a:r>
              <a:rPr lang="zh-CN" altLang="en-US" smtClean="0">
                <a:ea typeface="宋体" charset="-122"/>
              </a:rPr>
              <a:t>在</a:t>
            </a:r>
            <a:r>
              <a:rPr lang="en-US" altLang="zh-CN" smtClean="0">
                <a:ea typeface="宋体" charset="-122"/>
              </a:rPr>
              <a:t>ADAS</a:t>
            </a:r>
            <a:r>
              <a:rPr lang="zh-CN" altLang="en-US" smtClean="0">
                <a:ea typeface="宋体" charset="-122"/>
              </a:rPr>
              <a:t>（</a:t>
            </a:r>
            <a:r>
              <a:rPr lang="en-US" altLang="zh-CN" smtClean="0">
                <a:ea typeface="宋体" charset="-122"/>
              </a:rPr>
              <a:t>ARPS</a:t>
            </a:r>
            <a:r>
              <a:rPr lang="zh-CN" altLang="en-US" smtClean="0">
                <a:ea typeface="宋体" charset="-122"/>
              </a:rPr>
              <a:t>数据分析系统）的基础上，将</a:t>
            </a:r>
            <a:r>
              <a:rPr lang="en-US" altLang="zh-CN" smtClean="0">
                <a:ea typeface="宋体" charset="-122"/>
              </a:rPr>
              <a:t>GFS</a:t>
            </a:r>
            <a:r>
              <a:rPr lang="zh-CN" altLang="en-US" smtClean="0">
                <a:ea typeface="宋体" charset="-122"/>
              </a:rPr>
              <a:t>（全球预报系统）作为背景场，结合大量的本地实际测量数据，调试</a:t>
            </a:r>
            <a:r>
              <a:rPr lang="en-US" altLang="zh-CN" smtClean="0">
                <a:ea typeface="宋体" charset="-122"/>
              </a:rPr>
              <a:t>WRF</a:t>
            </a:r>
            <a:r>
              <a:rPr lang="zh-CN" altLang="en-US" smtClean="0">
                <a:ea typeface="宋体" charset="-122"/>
              </a:rPr>
              <a:t>（天气研究和预报）中尺度预报模式，采用应用技术，那么我们就可以取得轮毂高度处</a:t>
            </a:r>
            <a:r>
              <a:rPr lang="en-US" altLang="zh-CN" smtClean="0">
                <a:ea typeface="宋体" charset="-122"/>
              </a:rPr>
              <a:t>0-72</a:t>
            </a:r>
            <a:r>
              <a:rPr lang="zh-CN" altLang="en-US" smtClean="0">
                <a:ea typeface="宋体" charset="-122"/>
              </a:rPr>
              <a:t>小时的风速预测值和风向预测值。</a:t>
            </a:r>
          </a:p>
        </p:txBody>
      </p:sp>
      <p:sp>
        <p:nvSpPr>
          <p:cNvPr id="29699" name="灯片编号占位符 3"/>
          <p:cNvSpPr>
            <a:spLocks noGrp="1"/>
          </p:cNvSpPr>
          <p:nvPr>
            <p:ph type="sldNum" sz="quarter" idx="5"/>
          </p:nvPr>
        </p:nvSpPr>
        <p:spPr>
          <a:noFill/>
        </p:spPr>
        <p:txBody>
          <a:bodyPr/>
          <a:lstStyle/>
          <a:p>
            <a:fld id="{1C670B29-899A-4680-A6B9-1082AABF37DB}" type="slidenum">
              <a:rPr lang="en-US" altLang="zh-CN" smtClean="0">
                <a:ea typeface="宋体" charset="-122"/>
                <a:cs typeface="华文细黑"/>
              </a:rPr>
              <a:pPr/>
              <a:t>7</a:t>
            </a:fld>
            <a:endParaRPr lang="en-US" altLang="zh-CN" smtClean="0">
              <a:ea typeface="宋体" charset="-122"/>
              <a:cs typeface="华文细黑"/>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TextEdit="1"/>
          </p:cNvSpPr>
          <p:nvPr>
            <p:ph type="sldImg"/>
          </p:nvPr>
        </p:nvSpPr>
        <p:spPr/>
      </p:sp>
      <p:sp>
        <p:nvSpPr>
          <p:cNvPr id="31746" name="备注占位符 2"/>
          <p:cNvSpPr>
            <a:spLocks noGrp="1"/>
          </p:cNvSpPr>
          <p:nvPr>
            <p:ph type="body" idx="1"/>
          </p:nvPr>
        </p:nvSpPr>
        <p:spPr>
          <a:noFill/>
          <a:ln/>
        </p:spPr>
        <p:txBody>
          <a:bodyPr/>
          <a:lstStyle/>
          <a:p>
            <a:r>
              <a:rPr lang="zh-CN" altLang="en-US" b="1" dirty="0" smtClean="0">
                <a:ea typeface="宋体" charset="-122"/>
              </a:rPr>
              <a:t>风电功率预测建模技术：</a:t>
            </a:r>
            <a:endParaRPr lang="zh-CN" altLang="en-US" dirty="0" smtClean="0">
              <a:ea typeface="宋体" charset="-122"/>
            </a:endParaRPr>
          </a:p>
          <a:p>
            <a:r>
              <a:rPr lang="zh-CN" altLang="en-US" dirty="0" smtClean="0">
                <a:ea typeface="宋体" charset="-122"/>
              </a:rPr>
              <a:t>运用统计和物理相结合的方法，建立天气因素预测模式，从而预测风速和辐射等。</a:t>
            </a:r>
          </a:p>
          <a:p>
            <a:r>
              <a:rPr lang="zh-CN" altLang="en-US" dirty="0" smtClean="0">
                <a:ea typeface="宋体" charset="-122"/>
              </a:rPr>
              <a:t>建立应用的风力预测模型，例如单涡轮模型，区域模型和整体风电场模型等，根据具体情况，例如风电站的地理和气候特点、风力涡轮机的类型和分布等等，实现风电功率预测。</a:t>
            </a:r>
          </a:p>
          <a:p>
            <a:endParaRPr lang="zh-CN" altLang="en-US" dirty="0" smtClean="0">
              <a:ea typeface="宋体" charset="-122"/>
            </a:endParaRPr>
          </a:p>
        </p:txBody>
      </p:sp>
      <p:sp>
        <p:nvSpPr>
          <p:cNvPr id="31747" name="灯片编号占位符 3"/>
          <p:cNvSpPr>
            <a:spLocks noGrp="1"/>
          </p:cNvSpPr>
          <p:nvPr>
            <p:ph type="sldNum" sz="quarter" idx="5"/>
          </p:nvPr>
        </p:nvSpPr>
        <p:spPr>
          <a:noFill/>
        </p:spPr>
        <p:txBody>
          <a:bodyPr/>
          <a:lstStyle/>
          <a:p>
            <a:fld id="{D164E06E-AC38-427A-9AEE-EFAA60674AE7}" type="slidenum">
              <a:rPr lang="en-US" altLang="zh-CN" smtClean="0">
                <a:ea typeface="宋体" charset="-122"/>
                <a:cs typeface="华文细黑"/>
              </a:rPr>
              <a:pPr/>
              <a:t>8</a:t>
            </a:fld>
            <a:endParaRPr lang="en-US" altLang="zh-CN" smtClean="0">
              <a:ea typeface="宋体" charset="-122"/>
              <a:cs typeface="华文细黑"/>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TextEdit="1"/>
          </p:cNvSpPr>
          <p:nvPr>
            <p:ph type="sldImg"/>
          </p:nvPr>
        </p:nvSpPr>
        <p:spPr/>
      </p:sp>
      <p:sp>
        <p:nvSpPr>
          <p:cNvPr id="33794" name="备注占位符 2"/>
          <p:cNvSpPr>
            <a:spLocks noGrp="1"/>
          </p:cNvSpPr>
          <p:nvPr>
            <p:ph type="body" idx="1"/>
          </p:nvPr>
        </p:nvSpPr>
        <p:spPr>
          <a:noFill/>
          <a:ln/>
        </p:spPr>
        <p:txBody>
          <a:bodyPr/>
          <a:lstStyle/>
          <a:p>
            <a:r>
              <a:rPr lang="zh-CN" altLang="en-US" b="1" smtClean="0">
                <a:ea typeface="宋体" charset="-122"/>
              </a:rPr>
              <a:t>国内外风电功率预测结果的多样性：</a:t>
            </a:r>
            <a:r>
              <a:rPr lang="zh-CN" altLang="en-US" smtClean="0">
                <a:ea typeface="宋体" charset="-122"/>
              </a:rPr>
              <a:t/>
            </a:r>
            <a:br>
              <a:rPr lang="zh-CN" altLang="en-US" smtClean="0">
                <a:ea typeface="宋体" charset="-122"/>
              </a:rPr>
            </a:br>
            <a:r>
              <a:rPr lang="en-US" altLang="zh-CN" b="1" smtClean="0">
                <a:ea typeface="宋体" charset="-122"/>
              </a:rPr>
              <a:t>1</a:t>
            </a:r>
            <a:r>
              <a:rPr lang="zh-CN" altLang="en-US" b="1" smtClean="0">
                <a:ea typeface="宋体" charset="-122"/>
              </a:rPr>
              <a:t>，风力发电站的分布</a:t>
            </a:r>
            <a:endParaRPr lang="zh-CN" altLang="en-US" smtClean="0">
              <a:ea typeface="宋体" charset="-122"/>
            </a:endParaRPr>
          </a:p>
          <a:p>
            <a:r>
              <a:rPr lang="zh-CN" altLang="en-US" smtClean="0">
                <a:ea typeface="宋体" charset="-122"/>
              </a:rPr>
              <a:t>与中国大规模集中式分布相比，欧洲的风电站分布更加广阔和均匀，所以欧洲的功率预测能取得更好的平滑效应，有利于准确地预测风电功率。</a:t>
            </a:r>
            <a:br>
              <a:rPr lang="zh-CN" altLang="en-US" smtClean="0">
                <a:ea typeface="宋体" charset="-122"/>
              </a:rPr>
            </a:br>
            <a:r>
              <a:rPr lang="zh-CN" altLang="en-US" smtClean="0">
                <a:ea typeface="宋体" charset="-122"/>
              </a:rPr>
              <a:t>右图是德国风力涡轮机的分布情况。</a:t>
            </a:r>
            <a:br>
              <a:rPr lang="zh-CN" altLang="en-US" smtClean="0">
                <a:ea typeface="宋体" charset="-122"/>
              </a:rPr>
            </a:br>
            <a:r>
              <a:rPr lang="en-US" altLang="zh-CN" b="1" smtClean="0">
                <a:ea typeface="宋体" charset="-122"/>
              </a:rPr>
              <a:t>2. </a:t>
            </a:r>
            <a:r>
              <a:rPr lang="zh-CN" altLang="en-US" b="1" smtClean="0">
                <a:ea typeface="宋体" charset="-122"/>
              </a:rPr>
              <a:t>数值天气预报水平</a:t>
            </a:r>
            <a:r>
              <a:rPr lang="zh-CN" altLang="en-US" smtClean="0">
                <a:ea typeface="宋体" charset="-122"/>
              </a:rPr>
              <a:t/>
            </a:r>
            <a:br>
              <a:rPr lang="zh-CN" altLang="en-US" smtClean="0">
                <a:ea typeface="宋体" charset="-122"/>
              </a:rPr>
            </a:br>
            <a:r>
              <a:rPr lang="zh-CN" altLang="en-US" smtClean="0">
                <a:ea typeface="宋体" charset="-122"/>
              </a:rPr>
              <a:t>欧洲气象站分布高度密集，其所在的地理位置决定了强对流等突发气象要远远少于中国，所有这些特点均有利于数值天气预报。</a:t>
            </a:r>
          </a:p>
          <a:p>
            <a:r>
              <a:rPr lang="zh-CN" altLang="en-US" smtClean="0">
                <a:ea typeface="宋体" charset="-122"/>
              </a:rPr>
              <a:t>欧洲有许多商业化的气象服务公司，大多数的预测系统采用</a:t>
            </a:r>
            <a:r>
              <a:rPr lang="en-US" altLang="zh-CN" smtClean="0">
                <a:ea typeface="宋体" charset="-122"/>
              </a:rPr>
              <a:t>3</a:t>
            </a:r>
            <a:r>
              <a:rPr lang="zh-CN" altLang="en-US" smtClean="0">
                <a:ea typeface="宋体" charset="-122"/>
              </a:rPr>
              <a:t>个以上的数值天气预报服务器，同时，应用基于数值天气预报的集体预报产品，这可以降低单个数值天气预报的系统偏差。</a:t>
            </a:r>
            <a:br>
              <a:rPr lang="zh-CN" altLang="en-US" smtClean="0">
                <a:ea typeface="宋体" charset="-122"/>
              </a:rPr>
            </a:br>
            <a:r>
              <a:rPr lang="zh-CN" altLang="en-US" smtClean="0">
                <a:ea typeface="宋体" charset="-122"/>
              </a:rPr>
              <a:t>左图是采用了多个数值天气预报服务器的预测系统。</a:t>
            </a:r>
          </a:p>
        </p:txBody>
      </p:sp>
      <p:sp>
        <p:nvSpPr>
          <p:cNvPr id="33795" name="灯片编号占位符 3"/>
          <p:cNvSpPr>
            <a:spLocks noGrp="1"/>
          </p:cNvSpPr>
          <p:nvPr>
            <p:ph type="sldNum" sz="quarter" idx="5"/>
          </p:nvPr>
        </p:nvSpPr>
        <p:spPr>
          <a:noFill/>
        </p:spPr>
        <p:txBody>
          <a:bodyPr/>
          <a:lstStyle/>
          <a:p>
            <a:fld id="{9E24AD72-A518-491E-A1E9-A926245C9F71}" type="slidenum">
              <a:rPr lang="en-US" altLang="zh-CN" smtClean="0">
                <a:ea typeface="宋体" charset="-122"/>
                <a:cs typeface="华文细黑"/>
              </a:rPr>
              <a:pPr/>
              <a:t>9</a:t>
            </a:fld>
            <a:endParaRPr lang="en-US" altLang="zh-CN" smtClean="0">
              <a:ea typeface="宋体" charset="-122"/>
              <a:cs typeface="华文细黑"/>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TextEdit="1"/>
          </p:cNvSpPr>
          <p:nvPr>
            <p:ph type="sldImg"/>
          </p:nvPr>
        </p:nvSpPr>
        <p:spPr/>
      </p:sp>
      <p:sp>
        <p:nvSpPr>
          <p:cNvPr id="35842" name="备注占位符 2"/>
          <p:cNvSpPr>
            <a:spLocks noGrp="1"/>
          </p:cNvSpPr>
          <p:nvPr>
            <p:ph type="body" idx="1"/>
          </p:nvPr>
        </p:nvSpPr>
        <p:spPr>
          <a:noFill/>
          <a:ln/>
        </p:spPr>
        <p:txBody>
          <a:bodyPr/>
          <a:lstStyle/>
          <a:p>
            <a:r>
              <a:rPr lang="zh-CN" altLang="en-US" dirty="0" smtClean="0">
                <a:ea typeface="宋体" charset="-122"/>
              </a:rPr>
              <a:t>亚洲开发银行开展了许多项目，帮助中国发展经济，减少二氧化碳排放量。在过去的一年中，中国国家电网公司（</a:t>
            </a:r>
            <a:r>
              <a:rPr lang="en-US" altLang="zh-CN" dirty="0" smtClean="0">
                <a:ea typeface="宋体" charset="-122"/>
              </a:rPr>
              <a:t>SGCC</a:t>
            </a:r>
            <a:r>
              <a:rPr lang="zh-CN" altLang="en-US" dirty="0" smtClean="0">
                <a:ea typeface="宋体" charset="-122"/>
              </a:rPr>
              <a:t>）与亚洲开发银行合作启动了一个新项目，利用中国北部的可再生能源，大力发展智能电网。于是，这个新项目</a:t>
            </a:r>
            <a:r>
              <a:rPr lang="en-US" altLang="zh-CN" dirty="0" smtClean="0">
                <a:ea typeface="宋体" charset="-122"/>
              </a:rPr>
              <a:t>TA7721</a:t>
            </a:r>
            <a:r>
              <a:rPr lang="zh-CN" altLang="en-US" dirty="0" smtClean="0">
                <a:ea typeface="宋体" charset="-122"/>
              </a:rPr>
              <a:t>诞生了。在此项目中，华北电网有限公司（</a:t>
            </a:r>
            <a:r>
              <a:rPr lang="en-US" altLang="zh-CN" dirty="0" smtClean="0">
                <a:ea typeface="宋体" charset="-122"/>
              </a:rPr>
              <a:t>NCGC</a:t>
            </a:r>
            <a:r>
              <a:rPr lang="zh-CN" altLang="en-US" dirty="0" smtClean="0">
                <a:ea typeface="宋体" charset="-122"/>
              </a:rPr>
              <a:t>）是执行机构 。</a:t>
            </a:r>
          </a:p>
        </p:txBody>
      </p:sp>
      <p:sp>
        <p:nvSpPr>
          <p:cNvPr id="35843" name="灯片编号占位符 3"/>
          <p:cNvSpPr>
            <a:spLocks noGrp="1"/>
          </p:cNvSpPr>
          <p:nvPr>
            <p:ph type="sldNum" sz="quarter" idx="5"/>
          </p:nvPr>
        </p:nvSpPr>
        <p:spPr>
          <a:noFill/>
        </p:spPr>
        <p:txBody>
          <a:bodyPr/>
          <a:lstStyle/>
          <a:p>
            <a:fld id="{0C00431B-EE5E-44DF-BCC5-1ED60F613114}" type="slidenum">
              <a:rPr lang="en-US" altLang="zh-CN" smtClean="0">
                <a:ea typeface="宋体" charset="-122"/>
                <a:cs typeface="华文细黑"/>
              </a:rPr>
              <a:pPr/>
              <a:t>10</a:t>
            </a:fld>
            <a:endParaRPr lang="en-US" altLang="zh-CN" smtClean="0">
              <a:ea typeface="宋体" charset="-122"/>
              <a:cs typeface="华文细黑"/>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TextEdit="1"/>
          </p:cNvSpPr>
          <p:nvPr>
            <p:ph type="sldImg"/>
          </p:nvPr>
        </p:nvSpPr>
        <p:spPr/>
      </p:sp>
      <p:sp>
        <p:nvSpPr>
          <p:cNvPr id="37890" name="备注占位符 2"/>
          <p:cNvSpPr>
            <a:spLocks noGrp="1"/>
          </p:cNvSpPr>
          <p:nvPr>
            <p:ph type="body" idx="1"/>
          </p:nvPr>
        </p:nvSpPr>
        <p:spPr>
          <a:noFill/>
          <a:ln/>
        </p:spPr>
        <p:txBody>
          <a:bodyPr/>
          <a:lstStyle/>
          <a:p>
            <a:r>
              <a:rPr lang="zh-CN" altLang="en-US" smtClean="0">
                <a:ea typeface="宋体" charset="-122"/>
              </a:rPr>
              <a:t>这是一体化智能电网调度系统的示范项目，作为技术援助项目的副主题之一。利用</a:t>
            </a:r>
            <a:r>
              <a:rPr lang="en-US" altLang="zh-CN" smtClean="0">
                <a:ea typeface="宋体" charset="-122"/>
              </a:rPr>
              <a:t>IT</a:t>
            </a:r>
            <a:r>
              <a:rPr lang="zh-CN" altLang="en-US" smtClean="0">
                <a:ea typeface="宋体" charset="-122"/>
              </a:rPr>
              <a:t>和通信高科技，实现风电场实时收集信息，优化风电功率预测，从而提高风力发电的可承载能力。</a:t>
            </a:r>
          </a:p>
        </p:txBody>
      </p:sp>
      <p:sp>
        <p:nvSpPr>
          <p:cNvPr id="37891" name="灯片编号占位符 3"/>
          <p:cNvSpPr>
            <a:spLocks noGrp="1"/>
          </p:cNvSpPr>
          <p:nvPr>
            <p:ph type="sldNum" sz="quarter" idx="5"/>
          </p:nvPr>
        </p:nvSpPr>
        <p:spPr>
          <a:noFill/>
        </p:spPr>
        <p:txBody>
          <a:bodyPr/>
          <a:lstStyle/>
          <a:p>
            <a:fld id="{4722DBD7-5117-4EF4-9413-7AAB4A93F969}" type="slidenum">
              <a:rPr lang="en-US" altLang="zh-CN" smtClean="0">
                <a:ea typeface="宋体" charset="-122"/>
                <a:cs typeface="华文细黑"/>
              </a:rPr>
              <a:pPr/>
              <a:t>11</a:t>
            </a:fld>
            <a:endParaRPr lang="en-US" altLang="zh-CN" smtClean="0">
              <a:ea typeface="宋体" charset="-122"/>
              <a:cs typeface="华文细黑"/>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TextEdit="1"/>
          </p:cNvSpPr>
          <p:nvPr>
            <p:ph type="sldImg"/>
          </p:nvPr>
        </p:nvSpPr>
        <p:spPr/>
      </p:sp>
      <p:sp>
        <p:nvSpPr>
          <p:cNvPr id="39938" name="备注占位符 2"/>
          <p:cNvSpPr>
            <a:spLocks noGrp="1"/>
          </p:cNvSpPr>
          <p:nvPr>
            <p:ph type="body" idx="1"/>
          </p:nvPr>
        </p:nvSpPr>
        <p:spPr>
          <a:noFill/>
          <a:ln/>
        </p:spPr>
        <p:txBody>
          <a:bodyPr/>
          <a:lstStyle/>
          <a:p>
            <a:r>
              <a:rPr lang="zh-CN" altLang="en-US" smtClean="0">
                <a:ea typeface="宋体" charset="-122"/>
              </a:rPr>
              <a:t>这是该技术援助项目优化的预测结果。我们可以清楚地看到表示预测的红线和表示测量的黑线相互匹配得很好，即使在快速变化的时期。与以往的预测模式相比，精度显著提高，错误减少，相关性增加。</a:t>
            </a:r>
          </a:p>
        </p:txBody>
      </p:sp>
      <p:sp>
        <p:nvSpPr>
          <p:cNvPr id="39939" name="灯片编号占位符 3"/>
          <p:cNvSpPr>
            <a:spLocks noGrp="1"/>
          </p:cNvSpPr>
          <p:nvPr>
            <p:ph type="sldNum" sz="quarter" idx="5"/>
          </p:nvPr>
        </p:nvSpPr>
        <p:spPr>
          <a:noFill/>
        </p:spPr>
        <p:txBody>
          <a:bodyPr/>
          <a:lstStyle/>
          <a:p>
            <a:fld id="{F54D5EC1-32CD-4AB1-B696-3BAEA77016F8}" type="slidenum">
              <a:rPr lang="en-US" altLang="zh-CN" smtClean="0">
                <a:ea typeface="宋体" charset="-122"/>
                <a:cs typeface="华文细黑"/>
              </a:rPr>
              <a:pPr/>
              <a:t>12</a:t>
            </a:fld>
            <a:endParaRPr lang="en-US" altLang="zh-CN" smtClean="0">
              <a:ea typeface="宋体" charset="-122"/>
              <a:cs typeface="华文细黑"/>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TextEdit="1"/>
          </p:cNvSpPr>
          <p:nvPr>
            <p:ph type="sldImg"/>
          </p:nvPr>
        </p:nvSpPr>
        <p:spPr/>
      </p:sp>
      <p:sp>
        <p:nvSpPr>
          <p:cNvPr id="43010" name="备注占位符 2"/>
          <p:cNvSpPr>
            <a:spLocks noGrp="1"/>
          </p:cNvSpPr>
          <p:nvPr>
            <p:ph type="body" idx="1"/>
          </p:nvPr>
        </p:nvSpPr>
        <p:spPr>
          <a:noFill/>
          <a:ln/>
        </p:spPr>
        <p:txBody>
          <a:bodyPr/>
          <a:lstStyle/>
          <a:p>
            <a:endParaRPr lang="zh-CN" altLang="en-US" smtClean="0">
              <a:ea typeface="宋体" charset="-122"/>
            </a:endParaRPr>
          </a:p>
        </p:txBody>
      </p:sp>
      <p:sp>
        <p:nvSpPr>
          <p:cNvPr id="43011" name="灯片编号占位符 3"/>
          <p:cNvSpPr>
            <a:spLocks noGrp="1"/>
          </p:cNvSpPr>
          <p:nvPr>
            <p:ph type="sldNum" sz="quarter" idx="5"/>
          </p:nvPr>
        </p:nvSpPr>
        <p:spPr>
          <a:noFill/>
        </p:spPr>
        <p:txBody>
          <a:bodyPr/>
          <a:lstStyle/>
          <a:p>
            <a:fld id="{04C89AA5-F0FB-493B-A8DF-8423CC6EF25D}" type="slidenum">
              <a:rPr lang="en-US" altLang="zh-CN" smtClean="0">
                <a:ea typeface="宋体" charset="-122"/>
                <a:cs typeface="华文细黑"/>
              </a:rPr>
              <a:pPr/>
              <a:t>14</a:t>
            </a:fld>
            <a:endParaRPr lang="en-US" altLang="zh-CN" smtClean="0">
              <a:ea typeface="宋体" charset="-122"/>
              <a:cs typeface="华文细黑"/>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xfrm>
            <a:off x="990600" y="766763"/>
            <a:ext cx="5119688" cy="3840162"/>
          </a:xfrm>
        </p:spPr>
      </p:sp>
      <p:sp>
        <p:nvSpPr>
          <p:cNvPr id="45058" name="Rectangle 3"/>
          <p:cNvSpPr>
            <a:spLocks noGrp="1" noChangeArrowheads="1"/>
          </p:cNvSpPr>
          <p:nvPr>
            <p:ph type="body" idx="1"/>
          </p:nvPr>
        </p:nvSpPr>
        <p:spPr>
          <a:xfrm>
            <a:off x="709613" y="4862513"/>
            <a:ext cx="5680075" cy="4605337"/>
          </a:xfrm>
          <a:noFill/>
          <a:ln/>
        </p:spPr>
        <p:txBody>
          <a:bodyPr/>
          <a:lstStyle/>
          <a:p>
            <a:r>
              <a:rPr lang="zh-CN" altLang="en-US" b="1" smtClean="0">
                <a:ea typeface="宋体" charset="-122"/>
              </a:rPr>
              <a:t>为了保证说明的准确性，我将用汉语说明。有人帮我翻译。谢谢非常。</a:t>
            </a:r>
            <a:endParaRPr lang="en-US" altLang="zh-CN" b="1" smtClean="0">
              <a:ea typeface="宋体"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8674100" y="6488113"/>
            <a:ext cx="422275" cy="336550"/>
          </a:xfrm>
          <a:prstGeom prst="rect">
            <a:avLst/>
          </a:prstGeom>
          <a:noFill/>
          <a:ln w="9525">
            <a:noFill/>
            <a:miter lim="800000"/>
            <a:headEnd/>
            <a:tailEnd/>
          </a:ln>
          <a:effectLst/>
        </p:spPr>
        <p:txBody>
          <a:bodyPr wrap="none">
            <a:spAutoFit/>
          </a:bodyPr>
          <a:lstStyle/>
          <a:p>
            <a:pPr eaLnBrk="0" hangingPunct="0">
              <a:defRPr/>
            </a:pPr>
            <a:fld id="{3935240B-68B8-4D07-A9CF-C0E5BC1525EA}" type="slidenum">
              <a:rPr lang="zh-CN" altLang="en-US" sz="1600" b="1">
                <a:latin typeface="Times New Roman" pitchFamily="18" charset="0"/>
                <a:ea typeface="宋体" pitchFamily="2" charset="-122"/>
                <a:cs typeface="+mn-cs"/>
              </a:rPr>
              <a:pPr eaLnBrk="0" hangingPunct="0">
                <a:defRPr/>
              </a:pPr>
              <a:t>‹#›</a:t>
            </a:fld>
            <a:endParaRPr lang="en-US" sz="1600" b="1">
              <a:latin typeface="Times New Roman" pitchFamily="18" charset="0"/>
              <a:ea typeface="宋体" pitchFamily="2" charset="-122"/>
              <a:cs typeface="+mn-cs"/>
            </a:endParaRPr>
          </a:p>
        </p:txBody>
      </p:sp>
    </p:spTree>
  </p:cSld>
  <p:clrMap bg1="lt1" tx1="dk1" bg2="lt2" tx2="dk2" accent1="accent1" accent2="accent2" accent3="accent3" accent4="accent4" accent5="accent5" accent6="accent6" hlink="hlink" folHlink="folHlink"/>
  <p:sldLayoutIdLst>
    <p:sldLayoutId id="2147483770" r:id="rId1"/>
    <p:sldLayoutId id="2147483769" r:id="rId2"/>
    <p:sldLayoutId id="2147483768" r:id="rId3"/>
    <p:sldLayoutId id="2147483767" r:id="rId4"/>
    <p:sldLayoutId id="2147483766" r:id="rId5"/>
    <p:sldLayoutId id="2147483765" r:id="rId6"/>
    <p:sldLayoutId id="2147483764" r:id="rId7"/>
    <p:sldLayoutId id="2147483763" r:id="rId8"/>
    <p:sldLayoutId id="2147483762" r:id="rId9"/>
    <p:sldLayoutId id="2147483761" r:id="rId10"/>
    <p:sldLayoutId id="2147483760" r:id="rId11"/>
    <p:sldLayoutId id="2147483759" r:id="rId12"/>
    <p:sldLayoutId id="2147483758" r:id="rId13"/>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4876800" y="5692775"/>
            <a:ext cx="3962400" cy="784225"/>
          </a:xfrm>
          <a:prstGeom prst="rect">
            <a:avLst/>
          </a:prstGeom>
          <a:noFill/>
          <a:ln w="9525">
            <a:noFill/>
            <a:miter lim="800000"/>
            <a:headEnd/>
            <a:tailEnd/>
          </a:ln>
        </p:spPr>
        <p:txBody>
          <a:bodyPr>
            <a:spAutoFit/>
          </a:bodyPr>
          <a:lstStyle/>
          <a:p>
            <a:pPr algn="ctr">
              <a:lnSpc>
                <a:spcPct val="130000"/>
              </a:lnSpc>
            </a:pPr>
            <a:r>
              <a:rPr lang="en-US" altLang="zh-CN" b="1">
                <a:latin typeface="Times New Roman" pitchFamily="18" charset="0"/>
                <a:ea typeface="+mn-ea"/>
                <a:cs typeface="Times New Roman" pitchFamily="18" charset="0"/>
              </a:rPr>
              <a:t>Cao Xiao</a:t>
            </a:r>
            <a:endParaRPr lang="zh-CN" altLang="en-US" b="1">
              <a:latin typeface="Times New Roman" pitchFamily="18" charset="0"/>
              <a:ea typeface="+mn-ea"/>
              <a:cs typeface="Times New Roman" pitchFamily="18" charset="0"/>
            </a:endParaRPr>
          </a:p>
          <a:p>
            <a:pPr algn="ctr"/>
            <a:r>
              <a:rPr lang="en-US" altLang="ja-JP" sz="2200" b="1">
                <a:latin typeface="Times New Roman" pitchFamily="18" charset="0"/>
                <a:ea typeface="+mn-ea"/>
                <a:cs typeface="Times New Roman" pitchFamily="18" charset="0"/>
              </a:rPr>
              <a:t>2013</a:t>
            </a:r>
            <a:r>
              <a:rPr lang="zh-CN" altLang="en-US" sz="2200" b="1">
                <a:latin typeface="Times New Roman" pitchFamily="18" charset="0"/>
                <a:ea typeface="+mn-ea"/>
                <a:cs typeface="Times New Roman" pitchFamily="18" charset="0"/>
              </a:rPr>
              <a:t>年</a:t>
            </a:r>
            <a:r>
              <a:rPr lang="en-US" altLang="zh-CN" sz="2200" b="1">
                <a:latin typeface="Times New Roman" pitchFamily="18" charset="0"/>
                <a:ea typeface="+mn-ea"/>
                <a:cs typeface="Times New Roman" pitchFamily="18" charset="0"/>
              </a:rPr>
              <a:t>9</a:t>
            </a:r>
            <a:r>
              <a:rPr lang="zh-CN" altLang="en-US" sz="2200" b="1">
                <a:latin typeface="Times New Roman" pitchFamily="18" charset="0"/>
                <a:ea typeface="+mn-ea"/>
                <a:cs typeface="Times New Roman" pitchFamily="18" charset="0"/>
              </a:rPr>
              <a:t>月</a:t>
            </a:r>
          </a:p>
        </p:txBody>
      </p:sp>
      <p:sp>
        <p:nvSpPr>
          <p:cNvPr id="3075" name="Text Box 4"/>
          <p:cNvSpPr txBox="1">
            <a:spLocks noChangeArrowheads="1"/>
          </p:cNvSpPr>
          <p:nvPr/>
        </p:nvSpPr>
        <p:spPr bwMode="auto">
          <a:xfrm>
            <a:off x="381000" y="2071688"/>
            <a:ext cx="8686800" cy="593304"/>
          </a:xfrm>
          <a:prstGeom prst="rect">
            <a:avLst/>
          </a:prstGeom>
          <a:noFill/>
          <a:ln w="9525">
            <a:noFill/>
            <a:miter lim="800000"/>
            <a:headEnd/>
            <a:tailEnd/>
          </a:ln>
        </p:spPr>
        <p:txBody>
          <a:bodyPr>
            <a:spAutoFit/>
          </a:bodyPr>
          <a:lstStyle/>
          <a:p>
            <a:pPr>
              <a:lnSpc>
                <a:spcPct val="120000"/>
              </a:lnSpc>
            </a:pPr>
            <a:r>
              <a:rPr lang="en-US" altLang="zh-CN" sz="3000" b="1" dirty="0" err="1" smtClean="0">
                <a:solidFill>
                  <a:srgbClr val="004240"/>
                </a:solidFill>
                <a:effectLst>
                  <a:outerShdw blurRad="38100" dist="38100" dir="2700000" algn="tl">
                    <a:srgbClr val="C0C0C0"/>
                  </a:outerShdw>
                </a:effectLst>
                <a:latin typeface="Times New Roman" pitchFamily="18" charset="0"/>
                <a:ea typeface="+mn-ea"/>
                <a:cs typeface="Times New Roman" pitchFamily="18" charset="0"/>
              </a:rPr>
              <a:t>风力</a:t>
            </a:r>
            <a:r>
              <a:rPr lang="zh-CN" altLang="en-US" sz="3000" b="1" dirty="0" smtClean="0">
                <a:solidFill>
                  <a:srgbClr val="004240"/>
                </a:solidFill>
                <a:effectLst>
                  <a:outerShdw blurRad="38100" dist="38100" dir="2700000" algn="tl">
                    <a:srgbClr val="C0C0C0"/>
                  </a:outerShdw>
                </a:effectLst>
                <a:latin typeface="Times New Roman" pitchFamily="18" charset="0"/>
                <a:ea typeface="+mn-ea"/>
                <a:cs typeface="Times New Roman" pitchFamily="18" charset="0"/>
              </a:rPr>
              <a:t>功率预测</a:t>
            </a:r>
            <a:endParaRPr lang="zh-CN" altLang="en-US" sz="3000" b="1" dirty="0">
              <a:solidFill>
                <a:srgbClr val="004240"/>
              </a:solidFill>
              <a:effectLst>
                <a:outerShdw blurRad="38100" dist="38100" dir="2700000" algn="tl">
                  <a:srgbClr val="C0C0C0"/>
                </a:outerShdw>
              </a:effectLst>
              <a:latin typeface="Times New Roman" pitchFamily="18" charset="0"/>
              <a:ea typeface="+mn-ea"/>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2"/>
          <p:cNvSpPr txBox="1">
            <a:spLocks noChangeArrowheads="1"/>
          </p:cNvSpPr>
          <p:nvPr/>
        </p:nvSpPr>
        <p:spPr bwMode="auto">
          <a:xfrm>
            <a:off x="1371600" y="1447800"/>
            <a:ext cx="6629400" cy="800100"/>
          </a:xfrm>
          <a:prstGeom prst="rect">
            <a:avLst/>
          </a:prstGeom>
          <a:noFill/>
          <a:ln w="12700" algn="ctr">
            <a:solidFill>
              <a:srgbClr val="959595"/>
            </a:solidFill>
            <a:miter lim="800000"/>
            <a:headEnd/>
            <a:tailEnd/>
          </a:ln>
        </p:spPr>
        <p:txBody>
          <a:bodyPr anchor="ctr"/>
          <a:lstStyle/>
          <a:p>
            <a:pPr>
              <a:spcBef>
                <a:spcPct val="50000"/>
              </a:spcBef>
            </a:pPr>
            <a:r>
              <a:rPr lang="zh-CN" altLang="en-US" sz="2400" b="1" dirty="0">
                <a:solidFill>
                  <a:srgbClr val="006C69"/>
                </a:solidFill>
                <a:latin typeface="+mn-ea"/>
                <a:ea typeface="+mn-ea"/>
              </a:rPr>
              <a:t>风</a:t>
            </a:r>
            <a:r>
              <a:rPr lang="zh-CN" altLang="en-US" sz="2400" b="1" dirty="0" smtClean="0">
                <a:solidFill>
                  <a:srgbClr val="006C69"/>
                </a:solidFill>
                <a:latin typeface="+mn-ea"/>
                <a:ea typeface="+mn-ea"/>
              </a:rPr>
              <a:t>电功率预测</a:t>
            </a:r>
            <a:r>
              <a:rPr lang="zh-CN" altLang="en-US" sz="2400" b="1" dirty="0">
                <a:solidFill>
                  <a:srgbClr val="006C69"/>
                </a:solidFill>
                <a:latin typeface="+mn-ea"/>
                <a:ea typeface="+mn-ea"/>
              </a:rPr>
              <a:t>技术的现状</a:t>
            </a:r>
            <a:endParaRPr lang="en-US" altLang="zh-CN" sz="2400" b="1" dirty="0">
              <a:solidFill>
                <a:srgbClr val="006C69"/>
              </a:solidFill>
              <a:latin typeface="+mn-ea"/>
              <a:ea typeface="+mn-ea"/>
            </a:endParaRPr>
          </a:p>
        </p:txBody>
      </p:sp>
      <p:sp>
        <p:nvSpPr>
          <p:cNvPr id="18434" name="Text Box 3"/>
          <p:cNvSpPr txBox="1">
            <a:spLocks noChangeArrowheads="1"/>
          </p:cNvSpPr>
          <p:nvPr/>
        </p:nvSpPr>
        <p:spPr bwMode="auto">
          <a:xfrm>
            <a:off x="1371600" y="3429000"/>
            <a:ext cx="6629400" cy="763588"/>
          </a:xfrm>
          <a:prstGeom prst="rect">
            <a:avLst/>
          </a:prstGeom>
          <a:noFill/>
          <a:ln w="12700" algn="ctr">
            <a:solidFill>
              <a:srgbClr val="959595"/>
            </a:solidFill>
            <a:miter lim="800000"/>
            <a:headEnd/>
            <a:tailEnd/>
          </a:ln>
        </p:spPr>
        <p:txBody>
          <a:bodyPr anchor="ctr"/>
          <a:lstStyle/>
          <a:p>
            <a:pPr>
              <a:spcBef>
                <a:spcPct val="50000"/>
              </a:spcBef>
            </a:pPr>
            <a:r>
              <a:rPr lang="zh-CN" altLang="en-US" sz="2400" b="1" dirty="0">
                <a:solidFill>
                  <a:srgbClr val="006C69"/>
                </a:solidFill>
                <a:latin typeface="+mn-ea"/>
                <a:ea typeface="+mn-ea"/>
              </a:rPr>
              <a:t>风</a:t>
            </a:r>
            <a:r>
              <a:rPr lang="zh-CN" altLang="en-US" sz="2400" b="1" dirty="0" smtClean="0">
                <a:solidFill>
                  <a:srgbClr val="006C69"/>
                </a:solidFill>
                <a:latin typeface="+mn-ea"/>
                <a:ea typeface="+mn-ea"/>
              </a:rPr>
              <a:t>电</a:t>
            </a:r>
            <a:r>
              <a:rPr lang="zh-CN" altLang="en-US" sz="2400" b="1" dirty="0" smtClean="0">
                <a:solidFill>
                  <a:srgbClr val="006C69"/>
                </a:solidFill>
                <a:latin typeface="+mn-ea"/>
              </a:rPr>
              <a:t>功率</a:t>
            </a:r>
            <a:r>
              <a:rPr lang="zh-CN" altLang="en-US" sz="2400" b="1" dirty="0" smtClean="0">
                <a:solidFill>
                  <a:srgbClr val="006C69"/>
                </a:solidFill>
                <a:latin typeface="+mn-ea"/>
                <a:ea typeface="+mn-ea"/>
              </a:rPr>
              <a:t>预测</a:t>
            </a:r>
            <a:r>
              <a:rPr lang="zh-CN" altLang="en-US" sz="2400" b="1" dirty="0">
                <a:solidFill>
                  <a:srgbClr val="006C69"/>
                </a:solidFill>
                <a:latin typeface="+mn-ea"/>
                <a:ea typeface="+mn-ea"/>
              </a:rPr>
              <a:t>的关键技术</a:t>
            </a:r>
          </a:p>
        </p:txBody>
      </p:sp>
      <p:sp>
        <p:nvSpPr>
          <p:cNvPr id="18435" name="Text Box 7"/>
          <p:cNvSpPr txBox="1">
            <a:spLocks noChangeArrowheads="1"/>
          </p:cNvSpPr>
          <p:nvPr/>
        </p:nvSpPr>
        <p:spPr bwMode="auto">
          <a:xfrm>
            <a:off x="1371600" y="2438400"/>
            <a:ext cx="6629400" cy="777875"/>
          </a:xfrm>
          <a:prstGeom prst="rect">
            <a:avLst/>
          </a:prstGeom>
          <a:noFill/>
          <a:ln w="12700" algn="ctr">
            <a:solidFill>
              <a:srgbClr val="959595"/>
            </a:solidFill>
            <a:miter lim="800000"/>
            <a:headEnd/>
            <a:tailEnd/>
          </a:ln>
        </p:spPr>
        <p:txBody>
          <a:bodyPr anchor="ctr"/>
          <a:lstStyle/>
          <a:p>
            <a:pPr>
              <a:spcBef>
                <a:spcPct val="50000"/>
              </a:spcBef>
            </a:pPr>
            <a:r>
              <a:rPr lang="zh-CN" altLang="en-US" sz="2400" b="1" dirty="0">
                <a:solidFill>
                  <a:srgbClr val="006C69"/>
                </a:solidFill>
                <a:latin typeface="+mn-ea"/>
                <a:ea typeface="+mn-ea"/>
              </a:rPr>
              <a:t>风</a:t>
            </a:r>
            <a:r>
              <a:rPr lang="zh-CN" altLang="en-US" sz="2400" b="1" dirty="0" smtClean="0">
                <a:solidFill>
                  <a:srgbClr val="006C69"/>
                </a:solidFill>
                <a:latin typeface="+mn-ea"/>
                <a:ea typeface="+mn-ea"/>
              </a:rPr>
              <a:t>电</a:t>
            </a:r>
            <a:r>
              <a:rPr lang="zh-CN" altLang="en-US" sz="2400" b="1" dirty="0" smtClean="0">
                <a:solidFill>
                  <a:srgbClr val="006C69"/>
                </a:solidFill>
                <a:latin typeface="+mn-ea"/>
              </a:rPr>
              <a:t>功率</a:t>
            </a:r>
            <a:r>
              <a:rPr lang="zh-CN" altLang="en-US" sz="2400" b="1" dirty="0" smtClean="0">
                <a:solidFill>
                  <a:srgbClr val="006C69"/>
                </a:solidFill>
                <a:latin typeface="+mn-ea"/>
                <a:ea typeface="+mn-ea"/>
              </a:rPr>
              <a:t>预测原理</a:t>
            </a:r>
            <a:endParaRPr lang="en-US" altLang="zh-CN" sz="2400" b="1" dirty="0">
              <a:solidFill>
                <a:srgbClr val="006C69"/>
              </a:solidFill>
              <a:latin typeface="+mn-ea"/>
              <a:ea typeface="+mn-ea"/>
            </a:endParaRPr>
          </a:p>
        </p:txBody>
      </p:sp>
      <p:sp>
        <p:nvSpPr>
          <p:cNvPr id="18436" name="Text Box 3"/>
          <p:cNvSpPr txBox="1">
            <a:spLocks noChangeArrowheads="1"/>
          </p:cNvSpPr>
          <p:nvPr/>
        </p:nvSpPr>
        <p:spPr bwMode="auto">
          <a:xfrm>
            <a:off x="1371600" y="4418013"/>
            <a:ext cx="6629400" cy="763587"/>
          </a:xfrm>
          <a:prstGeom prst="rect">
            <a:avLst/>
          </a:prstGeom>
          <a:noFill/>
          <a:ln w="12700" algn="ctr">
            <a:solidFill>
              <a:srgbClr val="959595"/>
            </a:solidFill>
            <a:miter lim="800000"/>
            <a:headEnd/>
            <a:tailEnd/>
          </a:ln>
        </p:spPr>
        <p:txBody>
          <a:bodyPr anchor="ctr"/>
          <a:lstStyle/>
          <a:p>
            <a:pPr>
              <a:spcBef>
                <a:spcPct val="50000"/>
              </a:spcBef>
            </a:pPr>
            <a:r>
              <a:rPr lang="zh-CN" altLang="en-US" sz="2400" b="1" dirty="0">
                <a:solidFill>
                  <a:srgbClr val="006C69"/>
                </a:solidFill>
                <a:latin typeface="+mn-ea"/>
                <a:ea typeface="+mn-ea"/>
              </a:rPr>
              <a:t>风</a:t>
            </a:r>
            <a:r>
              <a:rPr lang="zh-CN" altLang="en-US" sz="2400" b="1" dirty="0" smtClean="0">
                <a:solidFill>
                  <a:srgbClr val="006C69"/>
                </a:solidFill>
                <a:latin typeface="+mn-ea"/>
                <a:ea typeface="+mn-ea"/>
              </a:rPr>
              <a:t>电</a:t>
            </a:r>
            <a:r>
              <a:rPr lang="zh-CN" altLang="en-US" sz="2400" b="1" dirty="0" smtClean="0">
                <a:solidFill>
                  <a:srgbClr val="006C69"/>
                </a:solidFill>
                <a:latin typeface="+mn-ea"/>
              </a:rPr>
              <a:t>功率</a:t>
            </a:r>
            <a:r>
              <a:rPr lang="zh-CN" altLang="en-US" sz="2400" b="1" dirty="0" smtClean="0">
                <a:solidFill>
                  <a:srgbClr val="006C69"/>
                </a:solidFill>
                <a:latin typeface="+mn-ea"/>
                <a:ea typeface="+mn-ea"/>
              </a:rPr>
              <a:t>预测</a:t>
            </a:r>
            <a:r>
              <a:rPr lang="zh-CN" altLang="en-US" sz="2400" b="1" dirty="0">
                <a:solidFill>
                  <a:srgbClr val="006C69"/>
                </a:solidFill>
                <a:latin typeface="+mn-ea"/>
                <a:ea typeface="+mn-ea"/>
              </a:rPr>
              <a:t>技术的</a:t>
            </a:r>
            <a:r>
              <a:rPr lang="zh-CN" altLang="en-US" sz="2400" b="1" dirty="0" smtClean="0">
                <a:solidFill>
                  <a:srgbClr val="006C69"/>
                </a:solidFill>
                <a:latin typeface="+mn-ea"/>
                <a:ea typeface="+mn-ea"/>
              </a:rPr>
              <a:t>发展</a:t>
            </a:r>
            <a:endParaRPr lang="en-US" altLang="zh-CN" sz="2400" b="1" dirty="0">
              <a:solidFill>
                <a:srgbClr val="006C69"/>
              </a:solidFill>
              <a:latin typeface="+mn-ea"/>
              <a:ea typeface="+mn-ea"/>
            </a:endParaRPr>
          </a:p>
        </p:txBody>
      </p:sp>
      <p:sp>
        <p:nvSpPr>
          <p:cNvPr id="18437" name="Rectangle 30"/>
          <p:cNvSpPr>
            <a:spLocks noChangeArrowheads="1"/>
          </p:cNvSpPr>
          <p:nvPr/>
        </p:nvSpPr>
        <p:spPr bwMode="auto">
          <a:xfrm>
            <a:off x="381000" y="457200"/>
            <a:ext cx="8305800" cy="525094"/>
          </a:xfrm>
          <a:prstGeom prst="rect">
            <a:avLst/>
          </a:prstGeom>
          <a:noFill/>
          <a:ln w="9525">
            <a:noFill/>
            <a:miter lim="800000"/>
            <a:headEnd/>
            <a:tailEnd/>
          </a:ln>
        </p:spPr>
        <p:txBody>
          <a:bodyPr lIns="93296" tIns="46648" rIns="93296" bIns="46648">
            <a:spAutoFit/>
          </a:bodyPr>
          <a:lstStyle/>
          <a:p>
            <a:pPr algn="ctr"/>
            <a:r>
              <a:rPr lang="zh-CN" altLang="en-US" sz="2800" b="1">
                <a:solidFill>
                  <a:srgbClr val="0000FF"/>
                </a:solidFill>
                <a:latin typeface="+mn-ea"/>
                <a:ea typeface="+mn-ea"/>
              </a:rPr>
              <a:t>内容</a:t>
            </a:r>
          </a:p>
        </p:txBody>
      </p:sp>
      <p:sp>
        <p:nvSpPr>
          <p:cNvPr id="18438" name="Text Box 3"/>
          <p:cNvSpPr txBox="1">
            <a:spLocks noChangeArrowheads="1"/>
          </p:cNvSpPr>
          <p:nvPr/>
        </p:nvSpPr>
        <p:spPr bwMode="auto">
          <a:xfrm>
            <a:off x="1371600" y="5410200"/>
            <a:ext cx="6629400" cy="763588"/>
          </a:xfrm>
          <a:prstGeom prst="rect">
            <a:avLst/>
          </a:prstGeom>
          <a:noFill/>
          <a:ln w="12700" algn="ctr">
            <a:solidFill>
              <a:srgbClr val="959595"/>
            </a:solidFill>
            <a:miter lim="800000"/>
            <a:headEnd/>
            <a:tailEnd/>
          </a:ln>
        </p:spPr>
        <p:txBody>
          <a:bodyPr anchor="ctr"/>
          <a:lstStyle/>
          <a:p>
            <a:pPr>
              <a:spcBef>
                <a:spcPct val="50000"/>
              </a:spcBef>
            </a:pPr>
            <a:r>
              <a:rPr lang="zh-CN" altLang="en-US" sz="2400" b="1">
                <a:solidFill>
                  <a:srgbClr val="006C69"/>
                </a:solidFill>
                <a:latin typeface="+mn-ea"/>
                <a:ea typeface="+mn-ea"/>
              </a:rPr>
              <a:t>与亚洲开发银行的合作</a:t>
            </a:r>
            <a:endParaRPr lang="en-US" altLang="zh-CN" sz="2400" b="1">
              <a:solidFill>
                <a:srgbClr val="006C69"/>
              </a:solidFill>
              <a:latin typeface="+mn-ea"/>
              <a:ea typeface="+mn-ea"/>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内容占位符 4" descr="风机1.jpg"/>
          <p:cNvPicPr preferRelativeResize="0">
            <a:picLocks/>
          </p:cNvPicPr>
          <p:nvPr/>
        </p:nvPicPr>
        <p:blipFill>
          <a:blip r:embed="rId3" cstate="print"/>
          <a:stretch>
            <a:fillRect/>
          </a:stretch>
        </p:blipFill>
        <p:spPr>
          <a:xfrm>
            <a:off x="0" y="1143000"/>
            <a:ext cx="9144000" cy="5715000"/>
          </a:xfrm>
          <a:prstGeom prst="rect">
            <a:avLst/>
          </a:prstGeom>
          <a:effectLst>
            <a:outerShdw blurRad="190500" algn="tl" rotWithShape="0">
              <a:srgbClr val="000000">
                <a:alpha val="70000"/>
              </a:srgbClr>
            </a:outerShdw>
            <a:softEdge rad="12700"/>
          </a:effectLst>
        </p:spPr>
      </p:pic>
      <p:sp>
        <p:nvSpPr>
          <p:cNvPr id="20482" name="Rectangle 2"/>
          <p:cNvSpPr>
            <a:spLocks noChangeArrowheads="1"/>
          </p:cNvSpPr>
          <p:nvPr/>
        </p:nvSpPr>
        <p:spPr bwMode="auto">
          <a:xfrm>
            <a:off x="0" y="1219200"/>
            <a:ext cx="91440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en-US" altLang="zh-CN" sz="2800" dirty="0">
                <a:latin typeface="Times New Roman" pitchFamily="18" charset="0"/>
                <a:ea typeface="+mn-ea"/>
                <a:cs typeface="Times New Roman" pitchFamily="18" charset="0"/>
                <a:sym typeface="Arial" charset="0"/>
              </a:rPr>
              <a:t>1.</a:t>
            </a:r>
            <a:r>
              <a:rPr lang="en-US" altLang="zh-CN" sz="2800" dirty="0">
                <a:solidFill>
                  <a:srgbClr val="0000FF"/>
                </a:solidFill>
                <a:latin typeface="Times New Roman" pitchFamily="18" charset="0"/>
                <a:ea typeface="+mn-ea"/>
                <a:cs typeface="Times New Roman" pitchFamily="18" charset="0"/>
                <a:sym typeface="Arial" charset="0"/>
              </a:rPr>
              <a:t> </a:t>
            </a:r>
            <a:r>
              <a:rPr lang="zh-CN" altLang="en-US" sz="2800" dirty="0">
                <a:latin typeface="Times New Roman" pitchFamily="18" charset="0"/>
                <a:ea typeface="+mn-ea"/>
                <a:cs typeface="Times New Roman" pitchFamily="18" charset="0"/>
                <a:sym typeface="Arial" charset="0"/>
              </a:rPr>
              <a:t>风</a:t>
            </a:r>
            <a:r>
              <a:rPr lang="zh-CN" altLang="en-US" sz="2800" dirty="0" smtClean="0">
                <a:latin typeface="Times New Roman" pitchFamily="18" charset="0"/>
                <a:ea typeface="+mn-ea"/>
                <a:cs typeface="Times New Roman" pitchFamily="18" charset="0"/>
                <a:sym typeface="Arial" charset="0"/>
              </a:rPr>
              <a:t>电</a:t>
            </a:r>
            <a:r>
              <a:rPr lang="zh-CN" altLang="en-US" sz="2800" dirty="0" smtClean="0">
                <a:solidFill>
                  <a:srgbClr val="006C69"/>
                </a:solidFill>
                <a:latin typeface="+mn-ea"/>
              </a:rPr>
              <a:t>功率</a:t>
            </a:r>
            <a:r>
              <a:rPr lang="zh-CN" altLang="en-US" sz="2800" dirty="0" smtClean="0">
                <a:latin typeface="Times New Roman" pitchFamily="18" charset="0"/>
                <a:ea typeface="+mn-ea"/>
                <a:cs typeface="Times New Roman" pitchFamily="18" charset="0"/>
                <a:sym typeface="Arial" charset="0"/>
              </a:rPr>
              <a:t>预测技术历史悠久，</a:t>
            </a:r>
            <a:r>
              <a:rPr lang="zh-CN" altLang="en-US" sz="2800" dirty="0">
                <a:solidFill>
                  <a:srgbClr val="0000FF"/>
                </a:solidFill>
                <a:latin typeface="Times New Roman" pitchFamily="18" charset="0"/>
                <a:ea typeface="+mn-ea"/>
                <a:cs typeface="Times New Roman" pitchFamily="18" charset="0"/>
                <a:sym typeface="Arial" charset="0"/>
              </a:rPr>
              <a:t>国外的</a:t>
            </a:r>
            <a:r>
              <a:rPr lang="zh-CN" altLang="en-US" sz="2800" dirty="0">
                <a:latin typeface="Times New Roman" pitchFamily="18" charset="0"/>
                <a:ea typeface="+mn-ea"/>
                <a:cs typeface="Times New Roman" pitchFamily="18" charset="0"/>
                <a:sym typeface="Arial" charset="0"/>
              </a:rPr>
              <a:t>风</a:t>
            </a:r>
            <a:r>
              <a:rPr lang="zh-CN" altLang="en-US" sz="2800" dirty="0" smtClean="0">
                <a:latin typeface="Times New Roman" pitchFamily="18" charset="0"/>
                <a:ea typeface="+mn-ea"/>
                <a:cs typeface="Times New Roman" pitchFamily="18" charset="0"/>
                <a:sym typeface="Arial" charset="0"/>
              </a:rPr>
              <a:t>电功率预测</a:t>
            </a:r>
            <a:r>
              <a:rPr lang="zh-CN" altLang="en-US" sz="2800" dirty="0">
                <a:latin typeface="Times New Roman" pitchFamily="18" charset="0"/>
                <a:ea typeface="+mn-ea"/>
                <a:cs typeface="Times New Roman" pitchFamily="18" charset="0"/>
                <a:sym typeface="Arial" charset="0"/>
              </a:rPr>
              <a:t>技术水平较高。</a:t>
            </a:r>
            <a:endParaRPr lang="en-US" altLang="zh-CN" sz="2800" dirty="0">
              <a:latin typeface="Times New Roman" pitchFamily="18" charset="0"/>
              <a:ea typeface="+mn-ea"/>
              <a:cs typeface="Times New Roman" pitchFamily="18" charset="0"/>
              <a:sym typeface="Arial" charset="0"/>
            </a:endParaRPr>
          </a:p>
          <a:p>
            <a:endParaRPr lang="en-US" altLang="zh-CN" sz="2800" dirty="0">
              <a:latin typeface="Times New Roman" pitchFamily="18" charset="0"/>
              <a:ea typeface="+mn-ea"/>
              <a:cs typeface="Times New Roman" pitchFamily="18" charset="0"/>
              <a:sym typeface="Arial" charset="0"/>
            </a:endParaRPr>
          </a:p>
          <a:p>
            <a:r>
              <a:rPr lang="en-US" altLang="zh-CN" sz="2800" dirty="0">
                <a:latin typeface="Times New Roman" pitchFamily="18" charset="0"/>
                <a:ea typeface="+mn-ea"/>
                <a:cs typeface="Times New Roman" pitchFamily="18" charset="0"/>
                <a:sym typeface="Arial" charset="0"/>
              </a:rPr>
              <a:t>2</a:t>
            </a:r>
            <a:r>
              <a:rPr lang="en-US" altLang="zh-CN" sz="2800" dirty="0" smtClean="0">
                <a:latin typeface="Times New Roman" pitchFamily="18" charset="0"/>
                <a:ea typeface="+mn-ea"/>
                <a:cs typeface="Times New Roman" pitchFamily="18" charset="0"/>
                <a:sym typeface="Arial" charset="0"/>
              </a:rPr>
              <a:t>.</a:t>
            </a:r>
            <a:r>
              <a:rPr lang="zh-CN" altLang="en-US" sz="2800" dirty="0" smtClean="0">
                <a:latin typeface="Times New Roman" pitchFamily="18" charset="0"/>
                <a:ea typeface="+mn-ea"/>
                <a:cs typeface="Times New Roman" pitchFamily="18" charset="0"/>
                <a:sym typeface="Arial" charset="0"/>
              </a:rPr>
              <a:t>中国直到</a:t>
            </a:r>
            <a:r>
              <a:rPr lang="en-US" altLang="zh-CN" sz="2800" dirty="0">
                <a:solidFill>
                  <a:srgbClr val="0000FF"/>
                </a:solidFill>
                <a:latin typeface="Times New Roman" pitchFamily="18" charset="0"/>
                <a:ea typeface="+mn-ea"/>
                <a:cs typeface="Times New Roman" pitchFamily="18" charset="0"/>
                <a:sym typeface="Arial" charset="0"/>
              </a:rPr>
              <a:t>2007</a:t>
            </a:r>
            <a:r>
              <a:rPr lang="zh-CN" altLang="en-US" sz="2800" dirty="0" smtClean="0">
                <a:solidFill>
                  <a:srgbClr val="0000FF"/>
                </a:solidFill>
                <a:latin typeface="Times New Roman" pitchFamily="18" charset="0"/>
                <a:ea typeface="+mn-ea"/>
                <a:cs typeface="Times New Roman" pitchFamily="18" charset="0"/>
                <a:sym typeface="Arial" charset="0"/>
              </a:rPr>
              <a:t>年</a:t>
            </a:r>
            <a:r>
              <a:rPr lang="zh-CN" altLang="en-US" sz="2800" dirty="0" smtClean="0">
                <a:latin typeface="Times New Roman" pitchFamily="18" charset="0"/>
                <a:ea typeface="+mn-ea"/>
                <a:cs typeface="Times New Roman" pitchFamily="18" charset="0"/>
                <a:sym typeface="Arial" charset="0"/>
              </a:rPr>
              <a:t>才</a:t>
            </a:r>
            <a:r>
              <a:rPr lang="zh-CN" altLang="en-US" sz="2800" dirty="0">
                <a:latin typeface="Times New Roman" pitchFamily="18" charset="0"/>
                <a:ea typeface="+mn-ea"/>
                <a:cs typeface="Times New Roman" pitchFamily="18" charset="0"/>
                <a:sym typeface="Arial" charset="0"/>
              </a:rPr>
              <a:t>开始研究风</a:t>
            </a:r>
            <a:r>
              <a:rPr lang="zh-CN" altLang="en-US" sz="2800" dirty="0" smtClean="0">
                <a:latin typeface="Times New Roman" pitchFamily="18" charset="0"/>
                <a:ea typeface="+mn-ea"/>
                <a:cs typeface="Times New Roman" pitchFamily="18" charset="0"/>
                <a:sym typeface="Arial" charset="0"/>
              </a:rPr>
              <a:t>电功率预测</a:t>
            </a:r>
            <a:r>
              <a:rPr lang="zh-CN" altLang="en-US" sz="2800" dirty="0">
                <a:latin typeface="Times New Roman" pitchFamily="18" charset="0"/>
                <a:ea typeface="+mn-ea"/>
                <a:cs typeface="Times New Roman" pitchFamily="18" charset="0"/>
                <a:sym typeface="Arial" charset="0"/>
              </a:rPr>
              <a:t>技术。</a:t>
            </a:r>
            <a:endParaRPr lang="en-US" altLang="zh-CN" sz="2800" dirty="0">
              <a:latin typeface="Times New Roman" pitchFamily="18" charset="0"/>
              <a:ea typeface="+mn-ea"/>
              <a:cs typeface="Times New Roman" pitchFamily="18" charset="0"/>
              <a:sym typeface="Arial" charset="0"/>
            </a:endParaRPr>
          </a:p>
          <a:p>
            <a:endParaRPr lang="zh-CN" altLang="en-US" sz="2800" dirty="0">
              <a:latin typeface="Times New Roman" pitchFamily="18" charset="0"/>
              <a:ea typeface="+mn-ea"/>
              <a:cs typeface="Times New Roman" pitchFamily="18" charset="0"/>
              <a:sym typeface="Arial" charset="0"/>
            </a:endParaRPr>
          </a:p>
          <a:p>
            <a:r>
              <a:rPr lang="en-US" altLang="zh-CN" sz="2800" dirty="0">
                <a:latin typeface="Times New Roman" pitchFamily="18" charset="0"/>
                <a:ea typeface="+mn-ea"/>
                <a:cs typeface="Times New Roman" pitchFamily="18" charset="0"/>
                <a:sym typeface="Arial" charset="0"/>
              </a:rPr>
              <a:t>3. </a:t>
            </a:r>
            <a:r>
              <a:rPr lang="zh-CN" altLang="en-US" sz="2800" dirty="0">
                <a:latin typeface="Times New Roman" pitchFamily="18" charset="0"/>
                <a:ea typeface="+mn-ea"/>
                <a:cs typeface="Times New Roman" pitchFamily="18" charset="0"/>
                <a:sym typeface="Arial" charset="0"/>
              </a:rPr>
              <a:t>主要方法：</a:t>
            </a:r>
            <a:r>
              <a:rPr lang="zh-CN" altLang="en-US" sz="2800" dirty="0">
                <a:solidFill>
                  <a:srgbClr val="0000FF"/>
                </a:solidFill>
                <a:latin typeface="Times New Roman" pitchFamily="18" charset="0"/>
                <a:ea typeface="+mn-ea"/>
                <a:cs typeface="Times New Roman" pitchFamily="18" charset="0"/>
                <a:sym typeface="Arial" charset="0"/>
              </a:rPr>
              <a:t>统计</a:t>
            </a:r>
            <a:r>
              <a:rPr lang="en-US" altLang="zh-CN" sz="2800" dirty="0">
                <a:solidFill>
                  <a:srgbClr val="0000FF"/>
                </a:solidFill>
                <a:latin typeface="Times New Roman" pitchFamily="18" charset="0"/>
                <a:ea typeface="+mn-ea"/>
                <a:cs typeface="Times New Roman" pitchFamily="18" charset="0"/>
                <a:sym typeface="Arial" charset="0"/>
              </a:rPr>
              <a:t>&amp;</a:t>
            </a:r>
            <a:r>
              <a:rPr lang="zh-CN" altLang="en-US" sz="2800" dirty="0">
                <a:solidFill>
                  <a:srgbClr val="0000FF"/>
                </a:solidFill>
                <a:latin typeface="Times New Roman" pitchFamily="18" charset="0"/>
                <a:ea typeface="+mn-ea"/>
                <a:cs typeface="Times New Roman" pitchFamily="18" charset="0"/>
                <a:sym typeface="Arial" charset="0"/>
              </a:rPr>
              <a:t>物理</a:t>
            </a:r>
            <a:r>
              <a:rPr lang="zh-CN" altLang="en-US" sz="2800" dirty="0">
                <a:latin typeface="Times New Roman" pitchFamily="18" charset="0"/>
                <a:ea typeface="+mn-ea"/>
                <a:cs typeface="Times New Roman" pitchFamily="18" charset="0"/>
                <a:sym typeface="Arial" charset="0"/>
              </a:rPr>
              <a:t>。</a:t>
            </a:r>
            <a:endParaRPr lang="en-US" altLang="zh-CN" sz="2800" dirty="0">
              <a:latin typeface="Times New Roman" pitchFamily="18" charset="0"/>
              <a:ea typeface="+mn-ea"/>
              <a:cs typeface="Times New Roman" pitchFamily="18" charset="0"/>
              <a:sym typeface="Arial" charset="0"/>
            </a:endParaRPr>
          </a:p>
          <a:p>
            <a:endParaRPr lang="zh-CN" altLang="en-US" sz="2800" dirty="0">
              <a:latin typeface="Times New Roman" pitchFamily="18" charset="0"/>
              <a:ea typeface="+mn-ea"/>
              <a:cs typeface="Times New Roman" pitchFamily="18" charset="0"/>
              <a:sym typeface="Arial" charset="0"/>
            </a:endParaRPr>
          </a:p>
          <a:p>
            <a:r>
              <a:rPr lang="en-US" altLang="zh-CN" sz="2800" dirty="0" err="1">
                <a:latin typeface="Times New Roman" pitchFamily="18" charset="0"/>
                <a:ea typeface="+mn-ea"/>
                <a:cs typeface="Times New Roman" pitchFamily="18" charset="0"/>
                <a:sym typeface="Arial" charset="0"/>
              </a:rPr>
              <a:t>月</a:t>
            </a:r>
            <a:r>
              <a:rPr lang="en-US" altLang="zh-CN" sz="2800" dirty="0" err="1">
                <a:solidFill>
                  <a:srgbClr val="0000FF"/>
                </a:solidFill>
                <a:latin typeface="Times New Roman" pitchFamily="18" charset="0"/>
                <a:ea typeface="+mn-ea"/>
                <a:cs typeface="Times New Roman" pitchFamily="18" charset="0"/>
                <a:sym typeface="Arial" charset="0"/>
              </a:rPr>
              <a:t>均方根误差（RMSE）</a:t>
            </a:r>
            <a:r>
              <a:rPr lang="en-US" altLang="zh-CN" sz="2800" dirty="0" err="1">
                <a:latin typeface="Times New Roman" pitchFamily="18" charset="0"/>
                <a:ea typeface="+mn-ea"/>
                <a:cs typeface="Times New Roman" pitchFamily="18" charset="0"/>
                <a:sym typeface="Arial" charset="0"/>
              </a:rPr>
              <a:t>标准</a:t>
            </a:r>
            <a:r>
              <a:rPr lang="en-US" altLang="zh-CN" sz="2800" dirty="0">
                <a:latin typeface="Times New Roman" pitchFamily="18" charset="0"/>
                <a:ea typeface="+mn-ea"/>
                <a:cs typeface="Times New Roman" pitchFamily="18" charset="0"/>
                <a:sym typeface="Arial" charset="0"/>
              </a:rPr>
              <a:t>：（短期）低于20％，（超短期内）低于15％。</a:t>
            </a:r>
            <a:endParaRPr lang="zh-CN" altLang="en-US" sz="2800" dirty="0">
              <a:latin typeface="Times New Roman" pitchFamily="18" charset="0"/>
              <a:ea typeface="+mn-ea"/>
              <a:cs typeface="Times New Roman" pitchFamily="18" charset="0"/>
              <a:sym typeface="Arial" charset="0"/>
            </a:endParaRPr>
          </a:p>
          <a:p>
            <a:pPr algn="just" eaLnBrk="0" hangingPunct="0">
              <a:lnSpc>
                <a:spcPct val="120000"/>
              </a:lnSpc>
            </a:pPr>
            <a:endParaRPr kumimoji="1" lang="zh-CN" altLang="zh-CN" sz="2400" b="1" dirty="0">
              <a:latin typeface="Times New Roman" pitchFamily="18" charset="0"/>
              <a:ea typeface="+mn-ea"/>
              <a:cs typeface="Times New Roman" pitchFamily="18" charset="0"/>
            </a:endParaRPr>
          </a:p>
        </p:txBody>
      </p:sp>
      <p:sp>
        <p:nvSpPr>
          <p:cNvPr id="20483" name="Rectangle 30"/>
          <p:cNvSpPr>
            <a:spLocks noChangeArrowheads="1"/>
          </p:cNvSpPr>
          <p:nvPr/>
        </p:nvSpPr>
        <p:spPr bwMode="auto">
          <a:xfrm>
            <a:off x="-38100" y="304800"/>
            <a:ext cx="9220200" cy="586650"/>
          </a:xfrm>
          <a:prstGeom prst="rect">
            <a:avLst/>
          </a:prstGeom>
          <a:noFill/>
          <a:ln w="9525">
            <a:noFill/>
            <a:miter lim="800000"/>
            <a:headEnd/>
            <a:tailEnd/>
          </a:ln>
        </p:spPr>
        <p:txBody>
          <a:bodyPr lIns="93296" tIns="46648" rIns="93296" bIns="46648">
            <a:spAutoFit/>
          </a:bodyPr>
          <a:lstStyle/>
          <a:p>
            <a:r>
              <a:rPr lang="zh-CN" altLang="en-US" sz="3200" b="1" dirty="0">
                <a:solidFill>
                  <a:srgbClr val="006C69"/>
                </a:solidFill>
                <a:latin typeface="Times New Roman" pitchFamily="18" charset="0"/>
                <a:ea typeface="+mn-ea"/>
                <a:cs typeface="Times New Roman" pitchFamily="18" charset="0"/>
              </a:rPr>
              <a:t>风</a:t>
            </a:r>
            <a:r>
              <a:rPr lang="zh-CN" altLang="en-US" sz="3200" b="1" dirty="0" smtClean="0">
                <a:solidFill>
                  <a:srgbClr val="006C69"/>
                </a:solidFill>
                <a:latin typeface="Times New Roman" pitchFamily="18" charset="0"/>
                <a:ea typeface="+mn-ea"/>
                <a:cs typeface="Times New Roman" pitchFamily="18" charset="0"/>
              </a:rPr>
              <a:t>电</a:t>
            </a:r>
            <a:r>
              <a:rPr lang="zh-CN" altLang="en-US" sz="3200" b="1" dirty="0" smtClean="0">
                <a:solidFill>
                  <a:srgbClr val="006C69"/>
                </a:solidFill>
                <a:latin typeface="+mn-ea"/>
              </a:rPr>
              <a:t>功率</a:t>
            </a:r>
            <a:r>
              <a:rPr lang="zh-CN" altLang="en-US" sz="3200" b="1" dirty="0" smtClean="0">
                <a:solidFill>
                  <a:srgbClr val="006C69"/>
                </a:solidFill>
                <a:latin typeface="Times New Roman" pitchFamily="18" charset="0"/>
                <a:ea typeface="+mn-ea"/>
                <a:cs typeface="Times New Roman" pitchFamily="18" charset="0"/>
              </a:rPr>
              <a:t>预测</a:t>
            </a:r>
            <a:r>
              <a:rPr lang="zh-CN" altLang="en-US" sz="3200" b="1" dirty="0">
                <a:solidFill>
                  <a:srgbClr val="006C69"/>
                </a:solidFill>
                <a:latin typeface="Times New Roman" pitchFamily="18" charset="0"/>
                <a:ea typeface="+mn-ea"/>
                <a:cs typeface="Times New Roman" pitchFamily="18" charset="0"/>
              </a:rPr>
              <a:t>技术的现状</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0"/>
          <p:cNvSpPr>
            <a:spLocks noChangeArrowheads="1"/>
          </p:cNvSpPr>
          <p:nvPr/>
        </p:nvSpPr>
        <p:spPr bwMode="auto">
          <a:xfrm>
            <a:off x="152400" y="304800"/>
            <a:ext cx="8839200" cy="586650"/>
          </a:xfrm>
          <a:prstGeom prst="rect">
            <a:avLst/>
          </a:prstGeom>
          <a:noFill/>
          <a:ln w="9525">
            <a:noFill/>
            <a:miter lim="800000"/>
            <a:headEnd/>
            <a:tailEnd/>
          </a:ln>
        </p:spPr>
        <p:txBody>
          <a:bodyPr lIns="93296" tIns="46648" rIns="93296" bIns="46648">
            <a:spAutoFit/>
          </a:bodyPr>
          <a:lstStyle/>
          <a:p>
            <a:r>
              <a:rPr lang="en-US" altLang="zh-CN" sz="3200" b="1" dirty="0">
                <a:solidFill>
                  <a:srgbClr val="006C69"/>
                </a:solidFill>
                <a:latin typeface="Times New Roman" pitchFamily="18" charset="0"/>
                <a:ea typeface="+mn-ea"/>
                <a:cs typeface="Times New Roman" pitchFamily="18" charset="0"/>
              </a:rPr>
              <a:t> </a:t>
            </a:r>
            <a:r>
              <a:rPr lang="zh-CN" altLang="en-US" sz="3200" b="1" dirty="0">
                <a:solidFill>
                  <a:srgbClr val="006C69"/>
                </a:solidFill>
                <a:latin typeface="Times New Roman" pitchFamily="18" charset="0"/>
                <a:ea typeface="+mn-ea"/>
                <a:cs typeface="Times New Roman" pitchFamily="18" charset="0"/>
              </a:rPr>
              <a:t>风</a:t>
            </a:r>
            <a:r>
              <a:rPr lang="zh-CN" altLang="en-US" sz="3200" b="1" dirty="0" smtClean="0">
                <a:solidFill>
                  <a:srgbClr val="006C69"/>
                </a:solidFill>
                <a:latin typeface="Times New Roman" pitchFamily="18" charset="0"/>
                <a:ea typeface="+mn-ea"/>
                <a:cs typeface="Times New Roman" pitchFamily="18" charset="0"/>
              </a:rPr>
              <a:t>电功率预测</a:t>
            </a:r>
            <a:r>
              <a:rPr lang="zh-CN" altLang="en-US" sz="3200" b="1" dirty="0">
                <a:solidFill>
                  <a:srgbClr val="006C69"/>
                </a:solidFill>
                <a:latin typeface="Times New Roman" pitchFamily="18" charset="0"/>
                <a:ea typeface="+mn-ea"/>
                <a:cs typeface="Times New Roman" pitchFamily="18" charset="0"/>
              </a:rPr>
              <a:t>原理</a:t>
            </a:r>
          </a:p>
        </p:txBody>
      </p:sp>
      <p:grpSp>
        <p:nvGrpSpPr>
          <p:cNvPr id="22530" name="组合 2"/>
          <p:cNvGrpSpPr>
            <a:grpSpLocks/>
          </p:cNvGrpSpPr>
          <p:nvPr/>
        </p:nvGrpSpPr>
        <p:grpSpPr bwMode="auto">
          <a:xfrm>
            <a:off x="152516" y="1066860"/>
            <a:ext cx="8800764" cy="2666154"/>
            <a:chOff x="113683" y="1043085"/>
            <a:chExt cx="8802109" cy="2667298"/>
          </a:xfrm>
        </p:grpSpPr>
        <p:sp>
          <p:nvSpPr>
            <p:cNvPr id="4" name="AutoShape 4"/>
            <p:cNvSpPr>
              <a:spLocks noChangeArrowheads="1"/>
            </p:cNvSpPr>
            <p:nvPr/>
          </p:nvSpPr>
          <p:spPr bwMode="gray">
            <a:xfrm>
              <a:off x="151705" y="2948383"/>
              <a:ext cx="2065388" cy="762000"/>
            </a:xfrm>
            <a:prstGeom prst="roundRect">
              <a:avLst>
                <a:gd name="adj" fmla="val 16667"/>
              </a:avLst>
            </a:prstGeom>
            <a:solidFill>
              <a:srgbClr val="FFC319"/>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5" name="AutoShape 6"/>
            <p:cNvSpPr>
              <a:spLocks noChangeArrowheads="1"/>
            </p:cNvSpPr>
            <p:nvPr/>
          </p:nvSpPr>
          <p:spPr bwMode="gray">
            <a:xfrm>
              <a:off x="2915816" y="2393134"/>
              <a:ext cx="3227820" cy="1164829"/>
            </a:xfrm>
            <a:prstGeom prst="roundRect">
              <a:avLst>
                <a:gd name="adj" fmla="val 34829"/>
              </a:avLst>
            </a:prstGeom>
            <a:solidFill>
              <a:srgbClr val="60FC7A"/>
            </a:solidFill>
            <a:ln w="9525" algn="ctr">
              <a:no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62" name="AutoShape 8"/>
            <p:cNvSpPr>
              <a:spLocks noChangeArrowheads="1"/>
            </p:cNvSpPr>
            <p:nvPr/>
          </p:nvSpPr>
          <p:spPr bwMode="gray">
            <a:xfrm rot="5400000">
              <a:off x="2194719" y="2680834"/>
              <a:ext cx="865188" cy="431800"/>
            </a:xfrm>
            <a:prstGeom prst="upArrow">
              <a:avLst>
                <a:gd name="adj1" fmla="val 50093"/>
                <a:gd name="adj2" fmla="val 54046"/>
              </a:avLst>
            </a:prstGeom>
            <a:solidFill>
              <a:srgbClr val="35EB3E"/>
            </a:solidFill>
            <a:ln w="9525">
              <a:noFill/>
              <a:miter lim="800000"/>
              <a:headEnd/>
              <a:tailEnd/>
            </a:ln>
          </p:spPr>
          <p:txBody>
            <a:bodyPr vert="eaVert" wrap="none" anchor="ctr"/>
            <a:lstStyle/>
            <a:p>
              <a:endParaRPr lang="zh-CN" altLang="en-US">
                <a:solidFill>
                  <a:srgbClr val="000000"/>
                </a:solidFill>
                <a:latin typeface="Times New Roman" pitchFamily="18" charset="0"/>
                <a:ea typeface="+mn-ea"/>
                <a:cs typeface="Times New Roman" pitchFamily="18" charset="0"/>
              </a:endParaRPr>
            </a:p>
          </p:txBody>
        </p:sp>
        <p:sp>
          <p:nvSpPr>
            <p:cNvPr id="22563" name="Rectangle 10"/>
            <p:cNvSpPr>
              <a:spLocks noChangeArrowheads="1"/>
            </p:cNvSpPr>
            <p:nvPr/>
          </p:nvSpPr>
          <p:spPr bwMode="black">
            <a:xfrm>
              <a:off x="3453677" y="2567213"/>
              <a:ext cx="2160330" cy="369456"/>
            </a:xfrm>
            <a:prstGeom prst="rect">
              <a:avLst/>
            </a:prstGeom>
            <a:noFill/>
            <a:ln w="9525" algn="ctr">
              <a:noFill/>
              <a:miter lim="800000"/>
              <a:headEnd/>
              <a:tailEnd/>
            </a:ln>
          </p:spPr>
          <p:txBody>
            <a:bodyPr>
              <a:spAutoFit/>
            </a:bodyPr>
            <a:lstStyle/>
            <a:p>
              <a:pPr algn="ctr">
                <a:spcBef>
                  <a:spcPct val="50000"/>
                </a:spcBef>
              </a:pPr>
              <a:r>
                <a:rPr lang="zh-CN" altLang="en-US" b="1" dirty="0">
                  <a:latin typeface="Times New Roman" pitchFamily="18" charset="0"/>
                  <a:ea typeface="+mn-ea"/>
                  <a:cs typeface="Times New Roman" pitchFamily="18" charset="0"/>
                </a:rPr>
                <a:t>风力预测模式</a:t>
              </a:r>
              <a:r>
                <a:rPr lang="zh-CN" altLang="en-US" dirty="0">
                  <a:latin typeface="Times New Roman" pitchFamily="18" charset="0"/>
                  <a:ea typeface="+mn-ea"/>
                  <a:cs typeface="Times New Roman" pitchFamily="18" charset="0"/>
                </a:rPr>
                <a:t> </a:t>
              </a:r>
              <a:endParaRPr lang="en-US" altLang="zh-CN" dirty="0">
                <a:latin typeface="Times New Roman" pitchFamily="18" charset="0"/>
                <a:ea typeface="+mn-ea"/>
                <a:cs typeface="Times New Roman" pitchFamily="18" charset="0"/>
              </a:endParaRPr>
            </a:p>
          </p:txBody>
        </p:sp>
        <p:sp>
          <p:nvSpPr>
            <p:cNvPr id="22564" name="Rectangle 11"/>
            <p:cNvSpPr>
              <a:spLocks noChangeArrowheads="1"/>
            </p:cNvSpPr>
            <p:nvPr/>
          </p:nvSpPr>
          <p:spPr bwMode="black">
            <a:xfrm>
              <a:off x="3453677" y="2872624"/>
              <a:ext cx="2160330" cy="369456"/>
            </a:xfrm>
            <a:prstGeom prst="rect">
              <a:avLst/>
            </a:prstGeom>
            <a:noFill/>
            <a:ln w="9525" algn="ctr">
              <a:noFill/>
              <a:miter lim="800000"/>
              <a:headEnd/>
              <a:tailEnd/>
            </a:ln>
          </p:spPr>
          <p:txBody>
            <a:bodyPr>
              <a:spAutoFit/>
            </a:bodyPr>
            <a:lstStyle/>
            <a:p>
              <a:pPr algn="ctr">
                <a:spcBef>
                  <a:spcPct val="50000"/>
                </a:spcBef>
              </a:pPr>
              <a:r>
                <a:rPr lang="zh-CN" altLang="en-US" dirty="0">
                  <a:latin typeface="Times New Roman" pitchFamily="18" charset="0"/>
                  <a:ea typeface="+mn-ea"/>
                  <a:cs typeface="Times New Roman" pitchFamily="18" charset="0"/>
                </a:rPr>
                <a:t>统计 </a:t>
              </a:r>
              <a:r>
                <a:rPr lang="en-US" altLang="zh-CN" dirty="0">
                  <a:latin typeface="Times New Roman" pitchFamily="18" charset="0"/>
                  <a:ea typeface="+mn-ea"/>
                  <a:cs typeface="Times New Roman" pitchFamily="18" charset="0"/>
                </a:rPr>
                <a:t>&amp; </a:t>
              </a:r>
              <a:r>
                <a:rPr lang="zh-CN" altLang="en-US" dirty="0">
                  <a:latin typeface="Times New Roman" pitchFamily="18" charset="0"/>
                  <a:ea typeface="+mn-ea"/>
                  <a:cs typeface="Times New Roman" pitchFamily="18" charset="0"/>
                </a:rPr>
                <a:t>物理方法</a:t>
              </a:r>
            </a:p>
          </p:txBody>
        </p:sp>
        <p:sp>
          <p:nvSpPr>
            <p:cNvPr id="9" name="AutoShape 13"/>
            <p:cNvSpPr>
              <a:spLocks noChangeArrowheads="1"/>
            </p:cNvSpPr>
            <p:nvPr/>
          </p:nvSpPr>
          <p:spPr bwMode="gray">
            <a:xfrm>
              <a:off x="151705" y="1997471"/>
              <a:ext cx="2065388" cy="762000"/>
            </a:xfrm>
            <a:prstGeom prst="roundRect">
              <a:avLst>
                <a:gd name="adj" fmla="val 16667"/>
              </a:avLst>
            </a:prstGeom>
            <a:solidFill>
              <a:srgbClr val="92D05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10" name="AutoShape 14"/>
            <p:cNvSpPr>
              <a:spLocks noChangeArrowheads="1"/>
            </p:cNvSpPr>
            <p:nvPr/>
          </p:nvSpPr>
          <p:spPr bwMode="gray">
            <a:xfrm>
              <a:off x="6886920" y="2793256"/>
              <a:ext cx="2028871" cy="762000"/>
            </a:xfrm>
            <a:prstGeom prst="roundRect">
              <a:avLst>
                <a:gd name="adj" fmla="val 16667"/>
              </a:avLst>
            </a:prstGeom>
            <a:solidFill>
              <a:srgbClr val="FFC319"/>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11" name="AutoShape 15"/>
            <p:cNvSpPr>
              <a:spLocks noChangeArrowheads="1"/>
            </p:cNvSpPr>
            <p:nvPr/>
          </p:nvSpPr>
          <p:spPr bwMode="gray">
            <a:xfrm>
              <a:off x="6891685" y="1861393"/>
              <a:ext cx="2024107" cy="762000"/>
            </a:xfrm>
            <a:prstGeom prst="roundRect">
              <a:avLst>
                <a:gd name="adj" fmla="val 16667"/>
              </a:avLst>
            </a:prstGeom>
            <a:solidFill>
              <a:srgbClr val="92D05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74" name="Text Box 16"/>
            <p:cNvSpPr txBox="1">
              <a:spLocks noChangeArrowheads="1"/>
            </p:cNvSpPr>
            <p:nvPr/>
          </p:nvSpPr>
          <p:spPr bwMode="black">
            <a:xfrm>
              <a:off x="6897490" y="1957855"/>
              <a:ext cx="1980303" cy="641625"/>
            </a:xfrm>
            <a:prstGeom prst="rect">
              <a:avLst/>
            </a:prstGeom>
            <a:noFill/>
            <a:ln w="9525" algn="ctr">
              <a:noFill/>
              <a:miter lim="800000"/>
              <a:headEnd/>
              <a:tailEnd/>
            </a:ln>
          </p:spPr>
          <p:txBody>
            <a:bodyPr>
              <a:spAutoFit/>
            </a:bodyPr>
            <a:lstStyle/>
            <a:p>
              <a:pPr algn="ctr">
                <a:spcBef>
                  <a:spcPct val="50000"/>
                </a:spcBef>
              </a:pPr>
              <a:r>
                <a:rPr lang="zh-CN" altLang="en-US" b="1">
                  <a:latin typeface="Times New Roman" pitchFamily="18" charset="0"/>
                  <a:ea typeface="+mn-ea"/>
                  <a:cs typeface="Times New Roman" pitchFamily="18" charset="0"/>
                </a:rPr>
                <a:t>自动气象站的实时数据</a:t>
              </a:r>
              <a:endParaRPr lang="en-US" altLang="zh-CN" b="1" dirty="0">
                <a:latin typeface="Times New Roman" pitchFamily="18" charset="0"/>
                <a:ea typeface="+mn-ea"/>
                <a:cs typeface="Times New Roman" pitchFamily="18" charset="0"/>
              </a:endParaRPr>
            </a:p>
          </p:txBody>
        </p:sp>
        <p:sp>
          <p:nvSpPr>
            <p:cNvPr id="22575" name="Text Box 17"/>
            <p:cNvSpPr txBox="1">
              <a:spLocks noChangeArrowheads="1"/>
            </p:cNvSpPr>
            <p:nvPr/>
          </p:nvSpPr>
          <p:spPr bwMode="black">
            <a:xfrm>
              <a:off x="6897490" y="2871059"/>
              <a:ext cx="1980303" cy="641625"/>
            </a:xfrm>
            <a:prstGeom prst="rect">
              <a:avLst/>
            </a:prstGeom>
            <a:noFill/>
            <a:ln w="9525" algn="ctr">
              <a:noFill/>
              <a:miter lim="800000"/>
              <a:headEnd/>
              <a:tailEnd/>
            </a:ln>
          </p:spPr>
          <p:txBody>
            <a:bodyPr>
              <a:spAutoFit/>
            </a:bodyPr>
            <a:lstStyle/>
            <a:p>
              <a:pPr algn="ctr">
                <a:spcBef>
                  <a:spcPct val="50000"/>
                </a:spcBef>
              </a:pPr>
              <a:r>
                <a:rPr lang="zh-CN" altLang="en-US" b="1">
                  <a:latin typeface="Times New Roman" pitchFamily="18" charset="0"/>
                  <a:ea typeface="+mn-ea"/>
                  <a:cs typeface="Times New Roman" pitchFamily="18" charset="0"/>
                </a:rPr>
                <a:t>自动气象站的历史数据</a:t>
              </a:r>
              <a:endParaRPr lang="en-US" altLang="zh-CN" b="1">
                <a:latin typeface="Times New Roman" pitchFamily="18" charset="0"/>
                <a:ea typeface="+mn-ea"/>
                <a:cs typeface="Times New Roman" pitchFamily="18" charset="0"/>
              </a:endParaRPr>
            </a:p>
          </p:txBody>
        </p:sp>
        <p:sp>
          <p:nvSpPr>
            <p:cNvPr id="22576" name="Text Box 18"/>
            <p:cNvSpPr txBox="1">
              <a:spLocks noChangeArrowheads="1"/>
            </p:cNvSpPr>
            <p:nvPr/>
          </p:nvSpPr>
          <p:spPr bwMode="black">
            <a:xfrm>
              <a:off x="113683" y="2186547"/>
              <a:ext cx="2057714" cy="366870"/>
            </a:xfrm>
            <a:prstGeom prst="rect">
              <a:avLst/>
            </a:prstGeom>
            <a:noFill/>
            <a:ln w="9525" algn="ctr">
              <a:noFill/>
              <a:miter lim="800000"/>
              <a:headEnd/>
              <a:tailEnd/>
            </a:ln>
          </p:spPr>
          <p:txBody>
            <a:bodyPr>
              <a:spAutoFit/>
            </a:bodyPr>
            <a:lstStyle/>
            <a:p>
              <a:pPr algn="ctr">
                <a:spcBef>
                  <a:spcPct val="50000"/>
                </a:spcBef>
              </a:pPr>
              <a:r>
                <a:rPr lang="zh-CN" altLang="en-US" b="1" dirty="0" smtClean="0">
                  <a:latin typeface="Times New Roman" pitchFamily="18" charset="0"/>
                  <a:ea typeface="+mn-ea"/>
                  <a:cs typeface="Times New Roman" pitchFamily="18" charset="0"/>
                </a:rPr>
                <a:t>电杆实时</a:t>
              </a:r>
              <a:r>
                <a:rPr lang="zh-CN" altLang="en-US" b="1" dirty="0">
                  <a:latin typeface="Times New Roman" pitchFamily="18" charset="0"/>
                  <a:ea typeface="+mn-ea"/>
                  <a:cs typeface="Times New Roman" pitchFamily="18" charset="0"/>
                </a:rPr>
                <a:t>数据</a:t>
              </a:r>
              <a:endParaRPr lang="en-US" altLang="zh-CN" b="1" dirty="0">
                <a:latin typeface="Times New Roman" pitchFamily="18" charset="0"/>
                <a:ea typeface="+mn-ea"/>
                <a:cs typeface="Times New Roman" pitchFamily="18" charset="0"/>
              </a:endParaRPr>
            </a:p>
          </p:txBody>
        </p:sp>
        <p:sp>
          <p:nvSpPr>
            <p:cNvPr id="22577" name="Text Box 19"/>
            <p:cNvSpPr txBox="1">
              <a:spLocks noChangeArrowheads="1"/>
            </p:cNvSpPr>
            <p:nvPr/>
          </p:nvSpPr>
          <p:spPr bwMode="black">
            <a:xfrm>
              <a:off x="189893" y="3101316"/>
              <a:ext cx="1905291" cy="366870"/>
            </a:xfrm>
            <a:prstGeom prst="rect">
              <a:avLst/>
            </a:prstGeom>
            <a:noFill/>
            <a:ln w="9525" algn="ctr">
              <a:noFill/>
              <a:miter lim="800000"/>
              <a:headEnd/>
              <a:tailEnd/>
            </a:ln>
          </p:spPr>
          <p:txBody>
            <a:bodyPr>
              <a:spAutoFit/>
            </a:bodyPr>
            <a:lstStyle/>
            <a:p>
              <a:pPr algn="ctr">
                <a:spcBef>
                  <a:spcPct val="50000"/>
                </a:spcBef>
              </a:pPr>
              <a:r>
                <a:rPr lang="zh-CN" altLang="en-US" b="1" dirty="0" smtClean="0">
                  <a:latin typeface="Times New Roman" pitchFamily="18" charset="0"/>
                  <a:ea typeface="+mn-ea"/>
                  <a:cs typeface="Times New Roman" pitchFamily="18" charset="0"/>
                </a:rPr>
                <a:t>电杆历史</a:t>
              </a:r>
              <a:r>
                <a:rPr lang="zh-CN" altLang="en-US" b="1" dirty="0">
                  <a:latin typeface="Times New Roman" pitchFamily="18" charset="0"/>
                  <a:ea typeface="+mn-ea"/>
                  <a:cs typeface="Times New Roman" pitchFamily="18" charset="0"/>
                </a:rPr>
                <a:t>数据</a:t>
              </a:r>
            </a:p>
          </p:txBody>
        </p:sp>
        <p:sp>
          <p:nvSpPr>
            <p:cNvPr id="16" name="AutoShape 15"/>
            <p:cNvSpPr>
              <a:spLocks noChangeArrowheads="1"/>
            </p:cNvSpPr>
            <p:nvPr/>
          </p:nvSpPr>
          <p:spPr bwMode="gray">
            <a:xfrm>
              <a:off x="3428712" y="1043085"/>
              <a:ext cx="2362493" cy="762000"/>
            </a:xfrm>
            <a:prstGeom prst="roundRect">
              <a:avLst>
                <a:gd name="adj" fmla="val 16667"/>
              </a:avLst>
            </a:prstGeom>
            <a:solidFill>
              <a:srgbClr val="AFFFD3"/>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81" name="Text Box 16"/>
            <p:cNvSpPr txBox="1">
              <a:spLocks noChangeArrowheads="1"/>
            </p:cNvSpPr>
            <p:nvPr/>
          </p:nvSpPr>
          <p:spPr bwMode="black">
            <a:xfrm>
              <a:off x="3504921" y="1119312"/>
              <a:ext cx="2286283" cy="646608"/>
            </a:xfrm>
            <a:prstGeom prst="rect">
              <a:avLst/>
            </a:prstGeom>
            <a:noFill/>
            <a:ln w="9525" algn="ctr">
              <a:noFill/>
              <a:miter lim="800000"/>
              <a:headEnd/>
              <a:tailEnd/>
            </a:ln>
          </p:spPr>
          <p:txBody>
            <a:bodyPr>
              <a:spAutoFit/>
            </a:bodyPr>
            <a:lstStyle/>
            <a:p>
              <a:pPr algn="ctr">
                <a:spcBef>
                  <a:spcPct val="50000"/>
                </a:spcBef>
              </a:pPr>
              <a:r>
                <a:rPr lang="zh-CN" altLang="en-US" b="1">
                  <a:latin typeface="Times New Roman" pitchFamily="18" charset="0"/>
                  <a:ea typeface="+mn-ea"/>
                  <a:cs typeface="Times New Roman" pitchFamily="18" charset="0"/>
                </a:rPr>
                <a:t>数值天气预报（</a:t>
              </a:r>
              <a:r>
                <a:rPr lang="en-US" altLang="zh-CN" b="1">
                  <a:latin typeface="Times New Roman" pitchFamily="18" charset="0"/>
                  <a:ea typeface="+mn-ea"/>
                  <a:cs typeface="Times New Roman" pitchFamily="18" charset="0"/>
                </a:rPr>
                <a:t>NWP</a:t>
              </a:r>
              <a:r>
                <a:rPr lang="zh-CN" altLang="en-US" b="1">
                  <a:latin typeface="Times New Roman" pitchFamily="18" charset="0"/>
                  <a:ea typeface="+mn-ea"/>
                  <a:cs typeface="Times New Roman" pitchFamily="18" charset="0"/>
                </a:rPr>
                <a:t>）</a:t>
              </a:r>
              <a:endParaRPr lang="en-US" altLang="zh-CN" b="1">
                <a:latin typeface="Times New Roman" pitchFamily="18" charset="0"/>
                <a:ea typeface="+mn-ea"/>
                <a:cs typeface="Times New Roman" pitchFamily="18" charset="0"/>
              </a:endParaRPr>
            </a:p>
          </p:txBody>
        </p:sp>
        <p:sp>
          <p:nvSpPr>
            <p:cNvPr id="18" name="AutoShape 9"/>
            <p:cNvSpPr>
              <a:spLocks noChangeArrowheads="1"/>
            </p:cNvSpPr>
            <p:nvPr/>
          </p:nvSpPr>
          <p:spPr bwMode="gray">
            <a:xfrm rot="16200000">
              <a:off x="4140992" y="1918719"/>
              <a:ext cx="865188" cy="431800"/>
            </a:xfrm>
            <a:prstGeom prst="upArrow">
              <a:avLst>
                <a:gd name="adj1" fmla="val 50093"/>
                <a:gd name="adj2" fmla="val 54046"/>
              </a:avLst>
            </a:prstGeom>
            <a:solidFill>
              <a:srgbClr val="35EB3E"/>
            </a:solidFill>
            <a:ln w="9525">
              <a:noFill/>
              <a:miter lim="800000"/>
              <a:headEnd/>
              <a:tailEnd/>
            </a:ln>
            <a:effectLst/>
            <a:scene3d>
              <a:camera prst="orthographicFront">
                <a:rot lat="0" lon="0" rev="5400000"/>
              </a:camera>
              <a:lightRig rig="threePt" dir="t"/>
            </a:scene3d>
          </p:spPr>
          <p:txBody>
            <a:bodyPr vert="eaVert"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19" name="AutoShape 9"/>
            <p:cNvSpPr>
              <a:spLocks noChangeArrowheads="1"/>
            </p:cNvSpPr>
            <p:nvPr/>
          </p:nvSpPr>
          <p:spPr bwMode="gray">
            <a:xfrm rot="16200000">
              <a:off x="6112632" y="2651700"/>
              <a:ext cx="865188" cy="490067"/>
            </a:xfrm>
            <a:prstGeom prst="upArrow">
              <a:avLst>
                <a:gd name="adj1" fmla="val 50093"/>
                <a:gd name="adj2" fmla="val 54046"/>
              </a:avLst>
            </a:prstGeom>
            <a:solidFill>
              <a:srgbClr val="35EB3E"/>
            </a:solidFill>
            <a:ln w="9525">
              <a:noFill/>
              <a:miter lim="800000"/>
              <a:headEnd/>
              <a:tailEnd/>
            </a:ln>
            <a:effectLst/>
            <a:scene3d>
              <a:camera prst="orthographicFront">
                <a:rot lat="0" lon="0" rev="0"/>
              </a:camera>
              <a:lightRig rig="threePt" dir="t"/>
            </a:scene3d>
          </p:spPr>
          <p:txBody>
            <a:bodyPr vert="eaVert"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grpSp>
      <p:grpSp>
        <p:nvGrpSpPr>
          <p:cNvPr id="22531" name="组合 4"/>
          <p:cNvGrpSpPr>
            <a:grpSpLocks/>
          </p:cNvGrpSpPr>
          <p:nvPr/>
        </p:nvGrpSpPr>
        <p:grpSpPr bwMode="auto">
          <a:xfrm>
            <a:off x="192150" y="3609975"/>
            <a:ext cx="8762748" cy="2866332"/>
            <a:chOff x="152385" y="3605217"/>
            <a:chExt cx="8763378" cy="2867040"/>
          </a:xfrm>
        </p:grpSpPr>
        <p:sp>
          <p:nvSpPr>
            <p:cNvPr id="21" name="AutoShape 5"/>
            <p:cNvSpPr>
              <a:spLocks noChangeArrowheads="1"/>
            </p:cNvSpPr>
            <p:nvPr/>
          </p:nvSpPr>
          <p:spPr bwMode="gray">
            <a:xfrm>
              <a:off x="3000364" y="4057662"/>
              <a:ext cx="3096344" cy="1133475"/>
            </a:xfrm>
            <a:prstGeom prst="roundRect">
              <a:avLst>
                <a:gd name="adj" fmla="val 16667"/>
              </a:avLst>
            </a:prstGeom>
            <a:solidFill>
              <a:srgbClr val="2DB544"/>
            </a:solidFill>
            <a:ln w="12700" algn="ctr">
              <a:solidFill>
                <a:srgbClr val="808080"/>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37" name="AutoShape 3"/>
            <p:cNvSpPr>
              <a:spLocks noChangeArrowheads="1"/>
            </p:cNvSpPr>
            <p:nvPr/>
          </p:nvSpPr>
          <p:spPr bwMode="gray">
            <a:xfrm flipV="1">
              <a:off x="4208463" y="3605217"/>
              <a:ext cx="720725" cy="428625"/>
            </a:xfrm>
            <a:prstGeom prst="upArrow">
              <a:avLst>
                <a:gd name="adj1" fmla="val 66602"/>
                <a:gd name="adj2" fmla="val 48259"/>
              </a:avLst>
            </a:prstGeom>
            <a:solidFill>
              <a:srgbClr val="FFFF00"/>
            </a:solidFill>
            <a:ln w="9525">
              <a:noFill/>
              <a:miter lim="800000"/>
              <a:headEnd/>
              <a:tailEnd/>
            </a:ln>
          </p:spPr>
          <p:txBody>
            <a:bodyPr vert="eaVert" wrap="none" anchor="ctr"/>
            <a:lstStyle/>
            <a:p>
              <a:endParaRPr lang="zh-CN" altLang="en-US">
                <a:solidFill>
                  <a:srgbClr val="000000"/>
                </a:solidFill>
                <a:latin typeface="Times New Roman" pitchFamily="18" charset="0"/>
                <a:ea typeface="+mn-ea"/>
                <a:cs typeface="Times New Roman" pitchFamily="18" charset="0"/>
              </a:endParaRPr>
            </a:p>
          </p:txBody>
        </p:sp>
        <p:sp>
          <p:nvSpPr>
            <p:cNvPr id="23" name="AutoShape 9"/>
            <p:cNvSpPr>
              <a:spLocks noChangeArrowheads="1"/>
            </p:cNvSpPr>
            <p:nvPr/>
          </p:nvSpPr>
          <p:spPr bwMode="gray">
            <a:xfrm rot="16200000">
              <a:off x="6040939" y="4251207"/>
              <a:ext cx="865188" cy="516918"/>
            </a:xfrm>
            <a:prstGeom prst="upArrow">
              <a:avLst>
                <a:gd name="adj1" fmla="val 50093"/>
                <a:gd name="adj2" fmla="val 54046"/>
              </a:avLst>
            </a:prstGeom>
            <a:solidFill>
              <a:srgbClr val="35EB3E"/>
            </a:solidFill>
            <a:ln w="9525">
              <a:noFill/>
              <a:miter lim="800000"/>
              <a:headEnd/>
              <a:tailEnd/>
            </a:ln>
            <a:effectLst/>
            <a:scene3d>
              <a:camera prst="orthographicFront">
                <a:rot lat="0" lon="0" rev="0"/>
              </a:camera>
              <a:lightRig rig="threePt" dir="t"/>
            </a:scene3d>
          </p:spPr>
          <p:txBody>
            <a:bodyPr vert="eaVert"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39" name="AutoShape 8"/>
            <p:cNvSpPr>
              <a:spLocks noChangeArrowheads="1"/>
            </p:cNvSpPr>
            <p:nvPr/>
          </p:nvSpPr>
          <p:spPr bwMode="gray">
            <a:xfrm rot="5400000">
              <a:off x="2212181" y="4431507"/>
              <a:ext cx="865187" cy="431800"/>
            </a:xfrm>
            <a:prstGeom prst="upArrow">
              <a:avLst>
                <a:gd name="adj1" fmla="val 50093"/>
                <a:gd name="adj2" fmla="val 54046"/>
              </a:avLst>
            </a:prstGeom>
            <a:solidFill>
              <a:srgbClr val="35EB3E"/>
            </a:solidFill>
            <a:ln w="9525">
              <a:noFill/>
              <a:miter lim="800000"/>
              <a:headEnd/>
              <a:tailEnd/>
            </a:ln>
          </p:spPr>
          <p:txBody>
            <a:bodyPr vert="eaVert" wrap="none" anchor="ctr"/>
            <a:lstStyle/>
            <a:p>
              <a:endParaRPr lang="zh-CN" altLang="en-US">
                <a:solidFill>
                  <a:srgbClr val="000000"/>
                </a:solidFill>
                <a:latin typeface="Times New Roman" pitchFamily="18" charset="0"/>
                <a:ea typeface="+mn-ea"/>
                <a:cs typeface="Times New Roman" pitchFamily="18" charset="0"/>
              </a:endParaRPr>
            </a:p>
          </p:txBody>
        </p:sp>
        <p:sp>
          <p:nvSpPr>
            <p:cNvPr id="25" name="AutoShape 13"/>
            <p:cNvSpPr>
              <a:spLocks noChangeArrowheads="1"/>
            </p:cNvSpPr>
            <p:nvPr/>
          </p:nvSpPr>
          <p:spPr bwMode="gray">
            <a:xfrm>
              <a:off x="152385" y="3869681"/>
              <a:ext cx="2115360" cy="762000"/>
            </a:xfrm>
            <a:prstGeom prst="roundRect">
              <a:avLst>
                <a:gd name="adj" fmla="val 16667"/>
              </a:avLst>
            </a:prstGeom>
            <a:solidFill>
              <a:srgbClr val="92D05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43" name="Text Box 18"/>
            <p:cNvSpPr txBox="1">
              <a:spLocks noChangeArrowheads="1"/>
            </p:cNvSpPr>
            <p:nvPr/>
          </p:nvSpPr>
          <p:spPr bwMode="black">
            <a:xfrm>
              <a:off x="188952" y="4033932"/>
              <a:ext cx="2044296" cy="369423"/>
            </a:xfrm>
            <a:prstGeom prst="rect">
              <a:avLst/>
            </a:prstGeom>
            <a:noFill/>
            <a:ln w="9525" algn="ctr">
              <a:noFill/>
              <a:miter lim="800000"/>
              <a:headEnd/>
              <a:tailEnd/>
            </a:ln>
          </p:spPr>
          <p:txBody>
            <a:bodyPr wrap="none">
              <a:spAutoFit/>
            </a:bodyPr>
            <a:lstStyle/>
            <a:p>
              <a:pPr algn="ctr">
                <a:spcBef>
                  <a:spcPct val="50000"/>
                </a:spcBef>
              </a:pPr>
              <a:r>
                <a:rPr lang="zh-CN" altLang="en-US" b="1" dirty="0">
                  <a:latin typeface="Times New Roman" pitchFamily="18" charset="0"/>
                  <a:ea typeface="+mn-ea"/>
                  <a:cs typeface="Times New Roman" pitchFamily="18" charset="0"/>
                </a:rPr>
                <a:t>风电场的实时</a:t>
              </a:r>
              <a:r>
                <a:rPr lang="zh-CN" altLang="en-US" b="1" dirty="0" smtClean="0">
                  <a:latin typeface="Times New Roman" pitchFamily="18" charset="0"/>
                  <a:ea typeface="+mn-ea"/>
                  <a:cs typeface="Times New Roman" pitchFamily="18" charset="0"/>
                </a:rPr>
                <a:t>数据</a:t>
              </a:r>
              <a:endParaRPr lang="en-US" altLang="zh-CN" dirty="0">
                <a:latin typeface="Times New Roman" pitchFamily="18" charset="0"/>
                <a:ea typeface="+mn-ea"/>
                <a:cs typeface="Times New Roman" pitchFamily="18" charset="0"/>
              </a:endParaRPr>
            </a:p>
          </p:txBody>
        </p:sp>
        <p:sp>
          <p:nvSpPr>
            <p:cNvPr id="27" name="AutoShape 15"/>
            <p:cNvSpPr>
              <a:spLocks noChangeArrowheads="1"/>
            </p:cNvSpPr>
            <p:nvPr/>
          </p:nvSpPr>
          <p:spPr bwMode="gray">
            <a:xfrm>
              <a:off x="152386" y="4741715"/>
              <a:ext cx="2133542" cy="762000"/>
            </a:xfrm>
            <a:prstGeom prst="roundRect">
              <a:avLst>
                <a:gd name="adj" fmla="val 16667"/>
              </a:avLst>
            </a:prstGeom>
            <a:solidFill>
              <a:srgbClr val="FFC00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47" name="Text Box 16"/>
            <p:cNvSpPr txBox="1">
              <a:spLocks noChangeArrowheads="1"/>
            </p:cNvSpPr>
            <p:nvPr/>
          </p:nvSpPr>
          <p:spPr bwMode="black">
            <a:xfrm>
              <a:off x="265155" y="4796100"/>
              <a:ext cx="1786014" cy="641353"/>
            </a:xfrm>
            <a:prstGeom prst="rect">
              <a:avLst/>
            </a:prstGeom>
            <a:noFill/>
            <a:ln w="9525" algn="ctr">
              <a:noFill/>
              <a:miter lim="800000"/>
              <a:headEnd/>
              <a:tailEnd/>
            </a:ln>
          </p:spPr>
          <p:txBody>
            <a:bodyPr>
              <a:spAutoFit/>
            </a:bodyPr>
            <a:lstStyle/>
            <a:p>
              <a:pPr algn="ctr">
                <a:spcBef>
                  <a:spcPct val="50000"/>
                </a:spcBef>
              </a:pPr>
              <a:r>
                <a:rPr lang="zh-CN" altLang="en-US" b="1" dirty="0">
                  <a:latin typeface="Times New Roman" pitchFamily="18" charset="0"/>
                  <a:ea typeface="+mn-ea"/>
                  <a:cs typeface="Times New Roman" pitchFamily="18" charset="0"/>
                </a:rPr>
                <a:t>风力涡轮机的历史数据</a:t>
              </a:r>
              <a:r>
                <a:rPr lang="zh-CN" altLang="en-US" dirty="0">
                  <a:latin typeface="Times New Roman" pitchFamily="18" charset="0"/>
                  <a:ea typeface="+mn-ea"/>
                  <a:cs typeface="Times New Roman" pitchFamily="18" charset="0"/>
                </a:rPr>
                <a:t> </a:t>
              </a:r>
              <a:endParaRPr lang="en-US" altLang="zh-CN" dirty="0">
                <a:latin typeface="Times New Roman" pitchFamily="18" charset="0"/>
                <a:ea typeface="+mn-ea"/>
                <a:cs typeface="Times New Roman" pitchFamily="18" charset="0"/>
              </a:endParaRPr>
            </a:p>
          </p:txBody>
        </p:sp>
        <p:sp>
          <p:nvSpPr>
            <p:cNvPr id="22548" name="AutoShape 3"/>
            <p:cNvSpPr>
              <a:spLocks noChangeArrowheads="1"/>
            </p:cNvSpPr>
            <p:nvPr/>
          </p:nvSpPr>
          <p:spPr bwMode="gray">
            <a:xfrm flipV="1">
              <a:off x="4214813" y="5253050"/>
              <a:ext cx="720725" cy="446087"/>
            </a:xfrm>
            <a:prstGeom prst="upArrow">
              <a:avLst>
                <a:gd name="adj1" fmla="val 66602"/>
                <a:gd name="adj2" fmla="val 48259"/>
              </a:avLst>
            </a:prstGeom>
            <a:solidFill>
              <a:srgbClr val="FFFF00"/>
            </a:solidFill>
            <a:ln w="9525">
              <a:noFill/>
              <a:miter lim="800000"/>
              <a:headEnd/>
              <a:tailEnd/>
            </a:ln>
          </p:spPr>
          <p:txBody>
            <a:bodyPr vert="eaVert" wrap="none" anchor="ctr"/>
            <a:lstStyle/>
            <a:p>
              <a:endParaRPr lang="zh-CN" altLang="en-US">
                <a:solidFill>
                  <a:srgbClr val="000000"/>
                </a:solidFill>
                <a:latin typeface="Times New Roman" pitchFamily="18" charset="0"/>
                <a:ea typeface="+mn-ea"/>
                <a:cs typeface="Times New Roman" pitchFamily="18" charset="0"/>
              </a:endParaRPr>
            </a:p>
          </p:txBody>
        </p:sp>
        <p:sp>
          <p:nvSpPr>
            <p:cNvPr id="30" name="AutoShape 4"/>
            <p:cNvSpPr>
              <a:spLocks noChangeArrowheads="1"/>
            </p:cNvSpPr>
            <p:nvPr/>
          </p:nvSpPr>
          <p:spPr bwMode="gray">
            <a:xfrm>
              <a:off x="6894859" y="4172521"/>
              <a:ext cx="2020904" cy="762000"/>
            </a:xfrm>
            <a:prstGeom prst="roundRect">
              <a:avLst>
                <a:gd name="adj" fmla="val 16667"/>
              </a:avLst>
            </a:prstGeom>
            <a:solidFill>
              <a:srgbClr val="FFC00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31" name="AutoShape 5"/>
            <p:cNvSpPr>
              <a:spLocks noChangeArrowheads="1"/>
            </p:cNvSpPr>
            <p:nvPr/>
          </p:nvSpPr>
          <p:spPr bwMode="gray">
            <a:xfrm>
              <a:off x="3124313" y="5715015"/>
              <a:ext cx="2819989" cy="757242"/>
            </a:xfrm>
            <a:prstGeom prst="roundRect">
              <a:avLst>
                <a:gd name="adj" fmla="val 16667"/>
              </a:avLst>
            </a:prstGeom>
            <a:solidFill>
              <a:srgbClr val="0FCF18"/>
            </a:solidFill>
            <a:ln w="12700" algn="ctr">
              <a:solidFill>
                <a:srgbClr val="808080"/>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Times New Roman" pitchFamily="18" charset="0"/>
                <a:ea typeface="+mn-ea"/>
                <a:cs typeface="Times New Roman" pitchFamily="18" charset="0"/>
              </a:endParaRPr>
            </a:p>
          </p:txBody>
        </p:sp>
        <p:sp>
          <p:nvSpPr>
            <p:cNvPr id="22555" name="Rectangle 20"/>
            <p:cNvSpPr>
              <a:spLocks noChangeArrowheads="1"/>
            </p:cNvSpPr>
            <p:nvPr/>
          </p:nvSpPr>
          <p:spPr bwMode="auto">
            <a:xfrm>
              <a:off x="3313294" y="5863136"/>
              <a:ext cx="2429049" cy="366803"/>
            </a:xfrm>
            <a:prstGeom prst="rect">
              <a:avLst/>
            </a:prstGeom>
            <a:noFill/>
            <a:ln w="9525" algn="ctr">
              <a:noFill/>
              <a:miter lim="800000"/>
              <a:headEnd/>
              <a:tailEnd/>
            </a:ln>
          </p:spPr>
          <p:txBody>
            <a:bodyPr>
              <a:spAutoFit/>
            </a:bodyPr>
            <a:lstStyle/>
            <a:p>
              <a:pPr algn="ctr" eaLnBrk="0" hangingPunct="0">
                <a:spcBef>
                  <a:spcPct val="50000"/>
                </a:spcBef>
                <a:buClr>
                  <a:srgbClr val="D7181F"/>
                </a:buClr>
                <a:buFont typeface="Wingdings" pitchFamily="2" charset="2"/>
                <a:buNone/>
              </a:pPr>
              <a:r>
                <a:rPr lang="zh-CN" altLang="en-US" b="1" dirty="0">
                  <a:latin typeface="Times New Roman" pitchFamily="18" charset="0"/>
                  <a:ea typeface="+mn-ea"/>
                  <a:cs typeface="Times New Roman" pitchFamily="18" charset="0"/>
                </a:rPr>
                <a:t>人机界面</a:t>
              </a:r>
              <a:r>
                <a:rPr lang="zh-CN" altLang="en-US" dirty="0">
                  <a:latin typeface="Times New Roman" pitchFamily="18" charset="0"/>
                  <a:ea typeface="+mn-ea"/>
                  <a:cs typeface="Times New Roman" pitchFamily="18" charset="0"/>
                </a:rPr>
                <a:t> </a:t>
              </a:r>
              <a:endParaRPr lang="en-US" altLang="zh-CN" dirty="0">
                <a:latin typeface="Times New Roman" pitchFamily="18" charset="0"/>
                <a:ea typeface="+mn-ea"/>
                <a:cs typeface="Times New Roman" pitchFamily="18" charset="0"/>
              </a:endParaRPr>
            </a:p>
          </p:txBody>
        </p:sp>
      </p:grpSp>
      <p:sp>
        <p:nvSpPr>
          <p:cNvPr id="22533" name="Rectangle 10"/>
          <p:cNvSpPr>
            <a:spLocks noChangeArrowheads="1"/>
          </p:cNvSpPr>
          <p:nvPr/>
        </p:nvSpPr>
        <p:spPr bwMode="black">
          <a:xfrm>
            <a:off x="3492000" y="4343377"/>
            <a:ext cx="2160000" cy="369332"/>
          </a:xfrm>
          <a:prstGeom prst="rect">
            <a:avLst/>
          </a:prstGeom>
          <a:noFill/>
          <a:ln w="9525" algn="ctr">
            <a:noFill/>
            <a:miter lim="800000"/>
            <a:headEnd/>
            <a:tailEnd/>
          </a:ln>
        </p:spPr>
        <p:txBody>
          <a:bodyPr wrap="square">
            <a:spAutoFit/>
          </a:bodyPr>
          <a:lstStyle/>
          <a:p>
            <a:pPr algn="ctr">
              <a:spcBef>
                <a:spcPct val="50000"/>
              </a:spcBef>
            </a:pPr>
            <a:r>
              <a:rPr lang="zh-CN" altLang="en-US" b="1" dirty="0">
                <a:latin typeface="Times New Roman" pitchFamily="18" charset="0"/>
                <a:ea typeface="+mn-ea"/>
                <a:cs typeface="Times New Roman" pitchFamily="18" charset="0"/>
              </a:rPr>
              <a:t>功率预测模式</a:t>
            </a:r>
            <a:endParaRPr lang="en-US" altLang="zh-CN" b="1" dirty="0">
              <a:latin typeface="Times New Roman" pitchFamily="18" charset="0"/>
              <a:ea typeface="+mn-ea"/>
              <a:cs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0"/>
          <p:cNvSpPr>
            <a:spLocks noChangeArrowheads="1"/>
          </p:cNvSpPr>
          <p:nvPr/>
        </p:nvSpPr>
        <p:spPr bwMode="auto">
          <a:xfrm>
            <a:off x="228600" y="304800"/>
            <a:ext cx="8839200" cy="586650"/>
          </a:xfrm>
          <a:prstGeom prst="rect">
            <a:avLst/>
          </a:prstGeom>
          <a:noFill/>
          <a:ln w="9525">
            <a:noFill/>
            <a:miter lim="800000"/>
            <a:headEnd/>
            <a:tailEnd/>
          </a:ln>
        </p:spPr>
        <p:txBody>
          <a:bodyPr lIns="93296" tIns="46648" rIns="93296" bIns="46648">
            <a:spAutoFit/>
          </a:bodyPr>
          <a:lstStyle/>
          <a:p>
            <a:r>
              <a:rPr lang="en-US" altLang="zh-CN" sz="3200" b="1" dirty="0">
                <a:solidFill>
                  <a:srgbClr val="006C69"/>
                </a:solidFill>
                <a:latin typeface="Times New Roman" pitchFamily="18" charset="0"/>
                <a:ea typeface="+mn-ea"/>
                <a:cs typeface="Times New Roman" pitchFamily="18" charset="0"/>
              </a:rPr>
              <a:t> </a:t>
            </a:r>
            <a:r>
              <a:rPr lang="zh-CN" altLang="en-US" sz="3200" b="1" dirty="0">
                <a:solidFill>
                  <a:srgbClr val="006C69"/>
                </a:solidFill>
                <a:latin typeface="Times New Roman" pitchFamily="18" charset="0"/>
                <a:ea typeface="+mn-ea"/>
                <a:cs typeface="Times New Roman" pitchFamily="18" charset="0"/>
              </a:rPr>
              <a:t>风</a:t>
            </a:r>
            <a:r>
              <a:rPr lang="zh-CN" altLang="en-US" sz="3200" b="1" dirty="0" smtClean="0">
                <a:solidFill>
                  <a:srgbClr val="006C69"/>
                </a:solidFill>
                <a:latin typeface="Times New Roman" pitchFamily="18" charset="0"/>
                <a:ea typeface="+mn-ea"/>
                <a:cs typeface="Times New Roman" pitchFamily="18" charset="0"/>
              </a:rPr>
              <a:t>电功率预测</a:t>
            </a:r>
            <a:r>
              <a:rPr lang="zh-CN" altLang="en-US" sz="3200" b="1" dirty="0">
                <a:solidFill>
                  <a:srgbClr val="006C69"/>
                </a:solidFill>
                <a:latin typeface="Times New Roman" pitchFamily="18" charset="0"/>
                <a:ea typeface="+mn-ea"/>
                <a:cs typeface="Times New Roman" pitchFamily="18" charset="0"/>
              </a:rPr>
              <a:t>原理</a:t>
            </a:r>
          </a:p>
        </p:txBody>
      </p:sp>
      <p:sp>
        <p:nvSpPr>
          <p:cNvPr id="24578" name="Rectangle 2"/>
          <p:cNvSpPr>
            <a:spLocks noChangeArrowheads="1"/>
          </p:cNvSpPr>
          <p:nvPr/>
        </p:nvSpPr>
        <p:spPr bwMode="auto">
          <a:xfrm>
            <a:off x="0" y="1219200"/>
            <a:ext cx="43434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pPr marL="342900" indent="-342900"/>
            <a:r>
              <a:rPr lang="zh-CN" altLang="en-US" sz="1600" b="1" dirty="0">
                <a:solidFill>
                  <a:srgbClr val="0000FF"/>
                </a:solidFill>
                <a:latin typeface="Times New Roman" pitchFamily="18" charset="0"/>
                <a:ea typeface="+mn-ea"/>
                <a:cs typeface="Times New Roman" pitchFamily="18" charset="0"/>
                <a:sym typeface="Arial" charset="0"/>
              </a:rPr>
              <a:t>统计方法：</a:t>
            </a:r>
            <a:endParaRPr lang="en-US" altLang="zh-CN" sz="1600" b="1" dirty="0">
              <a:solidFill>
                <a:srgbClr val="0000FF"/>
              </a:solidFill>
              <a:latin typeface="Times New Roman" pitchFamily="18" charset="0"/>
              <a:ea typeface="+mn-ea"/>
              <a:cs typeface="Times New Roman" pitchFamily="18" charset="0"/>
              <a:sym typeface="Arial" charset="0"/>
            </a:endParaRPr>
          </a:p>
          <a:p>
            <a:pPr marL="342900" indent="-342900"/>
            <a:r>
              <a:rPr lang="en-US" altLang="zh-CN" sz="1600" b="1" dirty="0" err="1">
                <a:solidFill>
                  <a:srgbClr val="0C9C3C"/>
                </a:solidFill>
                <a:latin typeface="Times New Roman" pitchFamily="18" charset="0"/>
                <a:ea typeface="+mn-ea"/>
                <a:cs typeface="Times New Roman" pitchFamily="18" charset="0"/>
                <a:sym typeface="Arial" charset="0"/>
              </a:rPr>
              <a:t>建立天气</a:t>
            </a:r>
            <a:r>
              <a:rPr lang="zh-CN" altLang="en-US" sz="1600" b="1" dirty="0">
                <a:solidFill>
                  <a:srgbClr val="0C9C3C"/>
                </a:solidFill>
                <a:latin typeface="Times New Roman" pitchFamily="18" charset="0"/>
                <a:ea typeface="+mn-ea"/>
                <a:cs typeface="Times New Roman" pitchFamily="18" charset="0"/>
                <a:sym typeface="Arial" charset="0"/>
              </a:rPr>
              <a:t>因素和输出功率之间的相关性。</a:t>
            </a:r>
          </a:p>
          <a:p>
            <a:pPr marL="342900" indent="-342900">
              <a:buFontTx/>
              <a:buAutoNum type="arabicPeriod"/>
            </a:pPr>
            <a:r>
              <a:rPr lang="en-US" altLang="en-US" sz="1600" dirty="0" err="1">
                <a:latin typeface="Times New Roman" pitchFamily="18" charset="0"/>
                <a:ea typeface="+mn-ea"/>
                <a:cs typeface="Times New Roman" pitchFamily="18" charset="0"/>
                <a:sym typeface="Arial" charset="0"/>
              </a:rPr>
              <a:t>可以采用不同的</a:t>
            </a:r>
            <a:r>
              <a:rPr lang="en-US" altLang="en-US" sz="1600" dirty="0" err="1">
                <a:solidFill>
                  <a:srgbClr val="0000FF"/>
                </a:solidFill>
                <a:latin typeface="Times New Roman" pitchFamily="18" charset="0"/>
                <a:ea typeface="+mn-ea"/>
                <a:cs typeface="Times New Roman" pitchFamily="18" charset="0"/>
                <a:sym typeface="Arial" charset="0"/>
              </a:rPr>
              <a:t>数学模型</a:t>
            </a:r>
            <a:r>
              <a:rPr lang="en-US" altLang="en-US" sz="1600" dirty="0">
                <a:latin typeface="Times New Roman" pitchFamily="18" charset="0"/>
                <a:ea typeface="+mn-ea"/>
                <a:cs typeface="Times New Roman" pitchFamily="18" charset="0"/>
                <a:sym typeface="Arial" charset="0"/>
              </a:rPr>
              <a:t>。</a:t>
            </a:r>
            <a:r>
              <a:rPr lang="en-US" altLang="zh-CN" sz="1600" dirty="0">
                <a:latin typeface="Times New Roman" pitchFamily="18" charset="0"/>
                <a:ea typeface="+mn-ea"/>
                <a:cs typeface="Times New Roman" pitchFamily="18" charset="0"/>
                <a:sym typeface="Arial" charset="0"/>
              </a:rPr>
              <a:t/>
            </a:r>
            <a:br>
              <a:rPr lang="en-US" altLang="zh-CN" sz="1600" dirty="0">
                <a:latin typeface="Times New Roman" pitchFamily="18" charset="0"/>
                <a:ea typeface="+mn-ea"/>
                <a:cs typeface="Times New Roman" pitchFamily="18" charset="0"/>
                <a:sym typeface="Arial" charset="0"/>
              </a:rPr>
            </a:br>
            <a:endParaRPr lang="en-US" altLang="zh-CN" sz="1600" dirty="0">
              <a:latin typeface="Times New Roman" pitchFamily="18" charset="0"/>
              <a:ea typeface="+mn-ea"/>
              <a:cs typeface="Times New Roman" pitchFamily="18" charset="0"/>
              <a:sym typeface="Arial" charset="0"/>
            </a:endParaRPr>
          </a:p>
          <a:p>
            <a:pPr marL="342900" indent="-342900">
              <a:buFontTx/>
              <a:buAutoNum type="arabicPeriod"/>
            </a:pPr>
            <a:r>
              <a:rPr lang="zh-CN" altLang="en-US" sz="1600" dirty="0">
                <a:latin typeface="Times New Roman" pitchFamily="18" charset="0"/>
                <a:ea typeface="+mn-ea"/>
                <a:cs typeface="Times New Roman" pitchFamily="18" charset="0"/>
                <a:sym typeface="Arial" charset="0"/>
              </a:rPr>
              <a:t>需要将大量的</a:t>
            </a:r>
            <a:r>
              <a:rPr lang="zh-CN" altLang="en-US" sz="1600" dirty="0">
                <a:solidFill>
                  <a:srgbClr val="0000FF"/>
                </a:solidFill>
                <a:latin typeface="Times New Roman" pitchFamily="18" charset="0"/>
                <a:ea typeface="+mn-ea"/>
                <a:cs typeface="Times New Roman" pitchFamily="18" charset="0"/>
                <a:sym typeface="Arial" charset="0"/>
              </a:rPr>
              <a:t>历史数据</a:t>
            </a:r>
            <a:r>
              <a:rPr lang="zh-CN" altLang="en-US" sz="1600" dirty="0">
                <a:latin typeface="Times New Roman" pitchFamily="18" charset="0"/>
                <a:ea typeface="+mn-ea"/>
                <a:cs typeface="Times New Roman" pitchFamily="18" charset="0"/>
                <a:sym typeface="Arial" charset="0"/>
              </a:rPr>
              <a:t>输入到数学模型。</a:t>
            </a:r>
            <a:endParaRPr lang="en-US" altLang="zh-CN" sz="1600" dirty="0">
              <a:latin typeface="Times New Roman" pitchFamily="18" charset="0"/>
              <a:ea typeface="+mn-ea"/>
              <a:cs typeface="Times New Roman" pitchFamily="18" charset="0"/>
              <a:sym typeface="Arial" charset="0"/>
            </a:endParaRPr>
          </a:p>
          <a:p>
            <a:pPr marL="342900" indent="-342900"/>
            <a:endParaRPr lang="en-US" altLang="zh-CN" sz="1600" dirty="0">
              <a:latin typeface="Times New Roman" pitchFamily="18" charset="0"/>
              <a:ea typeface="+mn-ea"/>
              <a:cs typeface="Times New Roman" pitchFamily="18" charset="0"/>
              <a:sym typeface="Arial" charset="0"/>
            </a:endParaRPr>
          </a:p>
          <a:p>
            <a:pPr marL="342900" indent="-342900"/>
            <a:r>
              <a:rPr lang="en-US" altLang="zh-CN" sz="1600" dirty="0">
                <a:latin typeface="Times New Roman" pitchFamily="18" charset="0"/>
                <a:ea typeface="+mn-ea"/>
                <a:cs typeface="Times New Roman" pitchFamily="18" charset="0"/>
                <a:sym typeface="Arial" charset="0"/>
              </a:rPr>
              <a:t>3.   </a:t>
            </a:r>
            <a:r>
              <a:rPr lang="zh-CN" altLang="en-US" sz="1600" dirty="0">
                <a:latin typeface="Times New Roman" pitchFamily="18" charset="0"/>
                <a:ea typeface="+mn-ea"/>
                <a:cs typeface="Times New Roman" pitchFamily="18" charset="0"/>
                <a:sym typeface="Arial" charset="0"/>
              </a:rPr>
              <a:t>需要定期将数据</a:t>
            </a:r>
            <a:r>
              <a:rPr lang="zh-CN" altLang="en-US" sz="1600" dirty="0">
                <a:solidFill>
                  <a:srgbClr val="0000FF"/>
                </a:solidFill>
                <a:latin typeface="Times New Roman" pitchFamily="18" charset="0"/>
                <a:ea typeface="+mn-ea"/>
                <a:cs typeface="Times New Roman" pitchFamily="18" charset="0"/>
                <a:sym typeface="Arial" charset="0"/>
              </a:rPr>
              <a:t>输入</a:t>
            </a:r>
            <a:r>
              <a:rPr lang="zh-CN" altLang="en-US" sz="1600" dirty="0">
                <a:latin typeface="Times New Roman" pitchFamily="18" charset="0"/>
                <a:ea typeface="+mn-ea"/>
                <a:cs typeface="Times New Roman" pitchFamily="18" charset="0"/>
                <a:sym typeface="Arial" charset="0"/>
              </a:rPr>
              <a:t>此数学模型。 </a:t>
            </a:r>
          </a:p>
        </p:txBody>
      </p:sp>
      <p:sp>
        <p:nvSpPr>
          <p:cNvPr id="24579" name="Rectangle 2"/>
          <p:cNvSpPr>
            <a:spLocks noChangeArrowheads="1"/>
          </p:cNvSpPr>
          <p:nvPr/>
        </p:nvSpPr>
        <p:spPr bwMode="auto">
          <a:xfrm>
            <a:off x="4419600" y="1219200"/>
            <a:ext cx="46482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zh-CN" altLang="en-US" sz="1600" b="1" dirty="0">
                <a:solidFill>
                  <a:srgbClr val="0000FF"/>
                </a:solidFill>
                <a:latin typeface="Times New Roman" pitchFamily="18" charset="0"/>
                <a:ea typeface="+mn-ea"/>
                <a:cs typeface="Times New Roman" pitchFamily="18" charset="0"/>
                <a:sym typeface="Arial" charset="0"/>
              </a:rPr>
              <a:t>物理方法：</a:t>
            </a:r>
            <a:endParaRPr lang="en-US" altLang="zh-CN" sz="1600" b="1" dirty="0">
              <a:solidFill>
                <a:srgbClr val="0000FF"/>
              </a:solidFill>
              <a:latin typeface="Times New Roman" pitchFamily="18" charset="0"/>
              <a:ea typeface="+mn-ea"/>
              <a:cs typeface="Times New Roman" pitchFamily="18" charset="0"/>
              <a:sym typeface="Arial" charset="0"/>
            </a:endParaRPr>
          </a:p>
          <a:p>
            <a:r>
              <a:rPr lang="zh-CN" altLang="en-US" sz="1600" b="1" dirty="0">
                <a:solidFill>
                  <a:srgbClr val="0C9C3C"/>
                </a:solidFill>
                <a:latin typeface="Times New Roman" pitchFamily="18" charset="0"/>
                <a:ea typeface="+mn-ea"/>
                <a:cs typeface="Times New Roman" pitchFamily="18" charset="0"/>
                <a:sym typeface="Arial" charset="0"/>
              </a:rPr>
              <a:t>计算出轮毂</a:t>
            </a:r>
            <a:r>
              <a:rPr lang="zh-CN" altLang="en-US" sz="1600" b="1" dirty="0" smtClean="0">
                <a:solidFill>
                  <a:srgbClr val="0C9C3C"/>
                </a:solidFill>
                <a:latin typeface="Times New Roman" pitchFamily="18" charset="0"/>
                <a:ea typeface="+mn-ea"/>
                <a:cs typeface="Times New Roman" pitchFamily="18" charset="0"/>
                <a:sym typeface="Arial" charset="0"/>
              </a:rPr>
              <a:t>高处</a:t>
            </a:r>
            <a:r>
              <a:rPr lang="zh-CN" altLang="en-US" sz="1600" b="1" dirty="0">
                <a:solidFill>
                  <a:srgbClr val="0C9C3C"/>
                </a:solidFill>
                <a:latin typeface="Times New Roman" pitchFamily="18" charset="0"/>
                <a:ea typeface="+mn-ea"/>
                <a:cs typeface="Times New Roman" pitchFamily="18" charset="0"/>
                <a:sym typeface="Arial" charset="0"/>
              </a:rPr>
              <a:t>的风速和风向。</a:t>
            </a:r>
            <a:endParaRPr lang="en-US" altLang="zh-CN" sz="1600" b="1" dirty="0">
              <a:solidFill>
                <a:srgbClr val="0C9C3C"/>
              </a:solidFill>
              <a:latin typeface="Times New Roman" pitchFamily="18" charset="0"/>
              <a:ea typeface="+mn-ea"/>
              <a:cs typeface="Times New Roman" pitchFamily="18" charset="0"/>
              <a:sym typeface="Arial" charset="0"/>
            </a:endParaRPr>
          </a:p>
          <a:p>
            <a:endParaRPr lang="zh-CN" altLang="en-US" sz="1600" b="1" dirty="0">
              <a:latin typeface="Times New Roman" pitchFamily="18" charset="0"/>
              <a:ea typeface="+mn-ea"/>
              <a:cs typeface="Times New Roman" pitchFamily="18" charset="0"/>
              <a:sym typeface="Arial" charset="0"/>
            </a:endParaRPr>
          </a:p>
          <a:p>
            <a:r>
              <a:rPr lang="en-US" altLang="zh-CN" sz="1600" dirty="0">
                <a:latin typeface="Times New Roman" pitchFamily="18" charset="0"/>
                <a:ea typeface="+mn-ea"/>
                <a:cs typeface="Times New Roman" pitchFamily="18" charset="0"/>
                <a:sym typeface="Arial" charset="0"/>
              </a:rPr>
              <a:t>1. </a:t>
            </a:r>
            <a:r>
              <a:rPr lang="zh-CN" altLang="en-US" sz="1600" dirty="0">
                <a:latin typeface="Times New Roman" pitchFamily="18" charset="0"/>
                <a:ea typeface="+mn-ea"/>
                <a:cs typeface="Times New Roman" pitchFamily="18" charset="0"/>
                <a:sym typeface="Arial" charset="0"/>
              </a:rPr>
              <a:t>利用</a:t>
            </a:r>
            <a:r>
              <a:rPr lang="en-US" altLang="zh-CN" sz="1600" dirty="0">
                <a:solidFill>
                  <a:srgbClr val="0000FF"/>
                </a:solidFill>
                <a:latin typeface="Times New Roman" pitchFamily="18" charset="0"/>
                <a:ea typeface="+mn-ea"/>
                <a:cs typeface="Times New Roman" pitchFamily="18" charset="0"/>
                <a:sym typeface="Arial" charset="0"/>
              </a:rPr>
              <a:t>NWP</a:t>
            </a:r>
            <a:r>
              <a:rPr lang="zh-CN" altLang="en-US" sz="1600" dirty="0">
                <a:solidFill>
                  <a:srgbClr val="0000FF"/>
                </a:solidFill>
                <a:latin typeface="Times New Roman" pitchFamily="18" charset="0"/>
                <a:ea typeface="+mn-ea"/>
                <a:cs typeface="Times New Roman" pitchFamily="18" charset="0"/>
                <a:sym typeface="Arial" charset="0"/>
              </a:rPr>
              <a:t>，</a:t>
            </a:r>
            <a:r>
              <a:rPr lang="en-US" altLang="zh-CN" sz="1600" dirty="0">
                <a:solidFill>
                  <a:srgbClr val="0000FF"/>
                </a:solidFill>
                <a:latin typeface="Times New Roman" pitchFamily="18" charset="0"/>
                <a:ea typeface="+mn-ea"/>
                <a:cs typeface="Times New Roman" pitchFamily="18" charset="0"/>
                <a:sym typeface="Arial" charset="0"/>
              </a:rPr>
              <a:t>WT/ WASP</a:t>
            </a:r>
            <a:r>
              <a:rPr lang="zh-CN" altLang="en-US" sz="1600" dirty="0">
                <a:latin typeface="Times New Roman" pitchFamily="18" charset="0"/>
                <a:ea typeface="+mn-ea"/>
                <a:cs typeface="Times New Roman" pitchFamily="18" charset="0"/>
                <a:sym typeface="Arial" charset="0"/>
              </a:rPr>
              <a:t>等，计算出表层的风速和风向</a:t>
            </a:r>
            <a:r>
              <a:rPr lang="zh-CN" altLang="en-US" sz="1600" dirty="0" smtClean="0">
                <a:latin typeface="Times New Roman" pitchFamily="18" charset="0"/>
                <a:ea typeface="+mn-ea"/>
                <a:cs typeface="Times New Roman" pitchFamily="18" charset="0"/>
                <a:sym typeface="Arial" charset="0"/>
              </a:rPr>
              <a:t>。</a:t>
            </a:r>
            <a:endParaRPr lang="en-US" altLang="zh-CN" sz="1600" dirty="0">
              <a:latin typeface="Times New Roman" pitchFamily="18" charset="0"/>
              <a:ea typeface="+mn-ea"/>
              <a:cs typeface="Times New Roman" pitchFamily="18" charset="0"/>
              <a:sym typeface="Arial" charset="0"/>
            </a:endParaRPr>
          </a:p>
          <a:p>
            <a:endParaRPr lang="en-US" altLang="zh-CN" sz="1600" dirty="0">
              <a:latin typeface="Times New Roman" pitchFamily="18" charset="0"/>
              <a:ea typeface="+mn-ea"/>
              <a:cs typeface="Times New Roman" pitchFamily="18" charset="0"/>
              <a:sym typeface="Arial" charset="0"/>
            </a:endParaRPr>
          </a:p>
          <a:p>
            <a:r>
              <a:rPr lang="en-US" altLang="zh-CN" sz="1600" dirty="0">
                <a:latin typeface="Times New Roman" pitchFamily="18" charset="0"/>
                <a:ea typeface="+mn-ea"/>
                <a:cs typeface="Times New Roman" pitchFamily="18" charset="0"/>
                <a:sym typeface="Arial" charset="0"/>
              </a:rPr>
              <a:t>2. </a:t>
            </a:r>
            <a:r>
              <a:rPr lang="zh-CN" altLang="en-US" sz="1600" dirty="0">
                <a:latin typeface="Times New Roman" pitchFamily="18" charset="0"/>
                <a:ea typeface="+mn-ea"/>
                <a:cs typeface="Times New Roman" pitchFamily="18" charset="0"/>
                <a:sym typeface="Arial" charset="0"/>
              </a:rPr>
              <a:t>需要</a:t>
            </a:r>
            <a:r>
              <a:rPr lang="zh-CN" altLang="en-US" sz="1600" dirty="0">
                <a:solidFill>
                  <a:srgbClr val="0000FF"/>
                </a:solidFill>
                <a:latin typeface="Times New Roman" pitchFamily="18" charset="0"/>
                <a:ea typeface="+mn-ea"/>
                <a:cs typeface="Times New Roman" pitchFamily="18" charset="0"/>
                <a:sym typeface="Arial" charset="0"/>
              </a:rPr>
              <a:t>边界条件</a:t>
            </a:r>
            <a:r>
              <a:rPr lang="zh-CN" altLang="en-US" sz="1600" dirty="0">
                <a:latin typeface="Times New Roman" pitchFamily="18" charset="0"/>
                <a:ea typeface="+mn-ea"/>
                <a:cs typeface="Times New Roman" pitchFamily="18" charset="0"/>
                <a:sym typeface="Arial" charset="0"/>
              </a:rPr>
              <a:t>。</a:t>
            </a:r>
            <a:endParaRPr lang="zh-CN" altLang="zh-CN" sz="1600" dirty="0">
              <a:latin typeface="Times New Roman" pitchFamily="18" charset="0"/>
              <a:ea typeface="+mn-ea"/>
              <a:cs typeface="Times New Roman" pitchFamily="18" charset="0"/>
              <a:sym typeface="Arial" charset="0"/>
            </a:endParaRPr>
          </a:p>
        </p:txBody>
      </p:sp>
      <p:pic>
        <p:nvPicPr>
          <p:cNvPr id="5" name="Picture 32"/>
          <p:cNvPicPr>
            <a:picLocks noChangeAspect="1" noChangeArrowheads="1"/>
          </p:cNvPicPr>
          <p:nvPr/>
        </p:nvPicPr>
        <p:blipFill>
          <a:blip r:embed="rId3" cstate="print"/>
          <a:srcRect/>
          <a:stretch>
            <a:fillRect/>
          </a:stretch>
        </p:blipFill>
        <p:spPr bwMode="auto">
          <a:xfrm>
            <a:off x="4343400" y="3962400"/>
            <a:ext cx="4800600" cy="2895600"/>
          </a:xfrm>
          <a:prstGeom prst="rect">
            <a:avLst/>
          </a:prstGeom>
          <a:noFill/>
          <a:ln w="9525">
            <a:noFill/>
            <a:miter lim="800000"/>
            <a:headEnd/>
            <a:tailEnd/>
          </a:ln>
        </p:spPr>
      </p:pic>
      <p:pic>
        <p:nvPicPr>
          <p:cNvPr id="24581" name="Picture 4"/>
          <p:cNvPicPr>
            <a:picLocks noChangeAspect="1" noChangeArrowheads="1"/>
          </p:cNvPicPr>
          <p:nvPr/>
        </p:nvPicPr>
        <p:blipFill>
          <a:blip r:embed="rId4" cstate="print"/>
          <a:srcRect/>
          <a:stretch>
            <a:fillRect/>
          </a:stretch>
        </p:blipFill>
        <p:spPr bwMode="auto">
          <a:xfrm>
            <a:off x="0" y="3962400"/>
            <a:ext cx="4343400" cy="28733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0"/>
          <p:cNvSpPr>
            <a:spLocks noChangeArrowheads="1"/>
          </p:cNvSpPr>
          <p:nvPr/>
        </p:nvSpPr>
        <p:spPr bwMode="auto">
          <a:xfrm>
            <a:off x="228600" y="304800"/>
            <a:ext cx="8839200" cy="586650"/>
          </a:xfrm>
          <a:prstGeom prst="rect">
            <a:avLst/>
          </a:prstGeom>
          <a:noFill/>
          <a:ln w="9525">
            <a:noFill/>
            <a:miter lim="800000"/>
            <a:headEnd/>
            <a:tailEnd/>
          </a:ln>
        </p:spPr>
        <p:txBody>
          <a:bodyPr lIns="93296" tIns="46648" rIns="93296" bIns="46648">
            <a:spAutoFit/>
          </a:bodyPr>
          <a:lstStyle/>
          <a:p>
            <a:r>
              <a:rPr lang="zh-CN" altLang="en-US" sz="3200" b="1" dirty="0">
                <a:solidFill>
                  <a:srgbClr val="006C69"/>
                </a:solidFill>
                <a:latin typeface="Times New Roman" pitchFamily="18" charset="0"/>
                <a:ea typeface="+mn-ea"/>
                <a:cs typeface="Times New Roman" pitchFamily="18" charset="0"/>
              </a:rPr>
              <a:t>风</a:t>
            </a:r>
            <a:r>
              <a:rPr lang="zh-CN" altLang="en-US" sz="3200" b="1" dirty="0" smtClean="0">
                <a:solidFill>
                  <a:srgbClr val="006C69"/>
                </a:solidFill>
                <a:latin typeface="Times New Roman" pitchFamily="18" charset="0"/>
                <a:ea typeface="+mn-ea"/>
                <a:cs typeface="Times New Roman" pitchFamily="18" charset="0"/>
              </a:rPr>
              <a:t>电功率预测</a:t>
            </a:r>
            <a:r>
              <a:rPr lang="zh-CN" altLang="en-US" sz="3200" b="1" dirty="0">
                <a:solidFill>
                  <a:srgbClr val="006C69"/>
                </a:solidFill>
                <a:latin typeface="Times New Roman" pitchFamily="18" charset="0"/>
                <a:ea typeface="+mn-ea"/>
                <a:cs typeface="Times New Roman" pitchFamily="18" charset="0"/>
              </a:rPr>
              <a:t>的关键技术</a:t>
            </a:r>
          </a:p>
        </p:txBody>
      </p:sp>
      <p:pic>
        <p:nvPicPr>
          <p:cNvPr id="26626" name="Picture 4" descr="70米高塔全貌"/>
          <p:cNvPicPr preferRelativeResize="0">
            <a:picLocks noChangeArrowheads="1"/>
          </p:cNvPicPr>
          <p:nvPr/>
        </p:nvPicPr>
        <p:blipFill>
          <a:blip r:embed="rId3" cstate="print"/>
          <a:srcRect/>
          <a:stretch>
            <a:fillRect/>
          </a:stretch>
        </p:blipFill>
        <p:spPr bwMode="auto">
          <a:xfrm>
            <a:off x="4572000" y="1066800"/>
            <a:ext cx="4572000" cy="5791200"/>
          </a:xfrm>
          <a:prstGeom prst="rect">
            <a:avLst/>
          </a:prstGeom>
          <a:noFill/>
          <a:ln w="9525">
            <a:noFill/>
            <a:miter lim="800000"/>
            <a:headEnd/>
            <a:tailEnd/>
          </a:ln>
        </p:spPr>
      </p:pic>
      <p:pic>
        <p:nvPicPr>
          <p:cNvPr id="26627" name="图片 17" descr="光伏自动气象监测站.jpg"/>
          <p:cNvPicPr>
            <a:picLocks noChangeAspect="1"/>
          </p:cNvPicPr>
          <p:nvPr/>
        </p:nvPicPr>
        <p:blipFill>
          <a:blip r:embed="rId4" cstate="print"/>
          <a:srcRect/>
          <a:stretch>
            <a:fillRect/>
          </a:stretch>
        </p:blipFill>
        <p:spPr bwMode="auto">
          <a:xfrm>
            <a:off x="0" y="1066800"/>
            <a:ext cx="4572000" cy="5791200"/>
          </a:xfrm>
          <a:prstGeom prst="rect">
            <a:avLst/>
          </a:prstGeom>
          <a:noFill/>
          <a:ln w="9525">
            <a:noFill/>
            <a:miter lim="800000"/>
            <a:headEnd/>
            <a:tailEnd/>
          </a:ln>
        </p:spPr>
      </p:pic>
      <p:sp>
        <p:nvSpPr>
          <p:cNvPr id="26628" name="Rectangle 2"/>
          <p:cNvSpPr>
            <a:spLocks noChangeArrowheads="1"/>
          </p:cNvSpPr>
          <p:nvPr/>
        </p:nvSpPr>
        <p:spPr bwMode="auto">
          <a:xfrm>
            <a:off x="2590800" y="1143000"/>
            <a:ext cx="6553200" cy="1447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nchor="ctr">
            <a:flatTx/>
          </a:bodyPr>
          <a:lstStyle/>
          <a:p>
            <a:r>
              <a:rPr lang="zh-CN" altLang="en-US" sz="1600" b="1">
                <a:solidFill>
                  <a:srgbClr val="0000FF"/>
                </a:solidFill>
                <a:latin typeface="Times New Roman" pitchFamily="18" charset="0"/>
                <a:ea typeface="+mn-ea"/>
                <a:cs typeface="Times New Roman" pitchFamily="18" charset="0"/>
                <a:sym typeface="Arial" charset="0"/>
              </a:rPr>
              <a:t>实时采集天气日期的技术</a:t>
            </a:r>
            <a:endParaRPr lang="en-US" altLang="zh-CN" sz="1600" b="1">
              <a:solidFill>
                <a:srgbClr val="0000FF"/>
              </a:solidFill>
              <a:latin typeface="Times New Roman" pitchFamily="18" charset="0"/>
              <a:ea typeface="+mn-ea"/>
              <a:cs typeface="Times New Roman" pitchFamily="18" charset="0"/>
              <a:sym typeface="Arial" charset="0"/>
            </a:endParaRPr>
          </a:p>
          <a:p>
            <a:r>
              <a:rPr lang="en-US" altLang="en-US" sz="1600" b="1">
                <a:solidFill>
                  <a:srgbClr val="0C9C3C"/>
                </a:solidFill>
                <a:latin typeface="Times New Roman" pitchFamily="18" charset="0"/>
                <a:ea typeface="+mn-ea"/>
                <a:cs typeface="Times New Roman" pitchFamily="18" charset="0"/>
                <a:sym typeface="Arial" charset="0"/>
              </a:rPr>
              <a:t>天气因素</a:t>
            </a:r>
            <a:r>
              <a:rPr lang="en-US" altLang="zh-CN" sz="1600" b="1">
                <a:solidFill>
                  <a:srgbClr val="0C9C3C"/>
                </a:solidFill>
                <a:latin typeface="Times New Roman" pitchFamily="18" charset="0"/>
                <a:ea typeface="+mn-ea"/>
                <a:cs typeface="Times New Roman" pitchFamily="18" charset="0"/>
                <a:sym typeface="Arial" charset="0"/>
              </a:rPr>
              <a:t>：</a:t>
            </a:r>
            <a:r>
              <a:rPr lang="en-US" altLang="zh-CN" sz="1600">
                <a:latin typeface="Times New Roman" pitchFamily="18" charset="0"/>
                <a:ea typeface="+mn-ea"/>
                <a:cs typeface="Times New Roman" pitchFamily="18" charset="0"/>
                <a:sym typeface="Arial" charset="0"/>
              </a:rPr>
              <a:t>风速/风向、温度、湿度、气压、辐射</a:t>
            </a:r>
            <a:endParaRPr lang="en-US" altLang="en-US" sz="1600">
              <a:latin typeface="Times New Roman" pitchFamily="18" charset="0"/>
              <a:ea typeface="+mn-ea"/>
              <a:cs typeface="Times New Roman" pitchFamily="18" charset="0"/>
              <a:sym typeface="Arial" charset="0"/>
            </a:endParaRPr>
          </a:p>
          <a:p>
            <a:r>
              <a:rPr lang="zh-CN" altLang="en-US" sz="1600" b="1">
                <a:solidFill>
                  <a:srgbClr val="0C9C3C"/>
                </a:solidFill>
                <a:latin typeface="Times New Roman" pitchFamily="18" charset="0"/>
                <a:ea typeface="+mn-ea"/>
                <a:cs typeface="Times New Roman" pitchFamily="18" charset="0"/>
                <a:sym typeface="Arial" charset="0"/>
              </a:rPr>
              <a:t>高度：</a:t>
            </a:r>
            <a:r>
              <a:rPr lang="en-US" altLang="zh-CN">
                <a:latin typeface="Times New Roman" pitchFamily="18" charset="0"/>
                <a:ea typeface="+mn-ea"/>
                <a:cs typeface="Times New Roman" pitchFamily="18" charset="0"/>
                <a:sym typeface="Arial" charset="0"/>
              </a:rPr>
              <a:t>10</a:t>
            </a:r>
            <a:r>
              <a:rPr lang="zh-CN" altLang="en-US">
                <a:latin typeface="Times New Roman" pitchFamily="18" charset="0"/>
                <a:ea typeface="+mn-ea"/>
                <a:cs typeface="Times New Roman" pitchFamily="18" charset="0"/>
                <a:sym typeface="Arial" charset="0"/>
              </a:rPr>
              <a:t>米</a:t>
            </a:r>
            <a:r>
              <a:rPr lang="en-US" altLang="zh-CN">
                <a:latin typeface="Times New Roman" pitchFamily="18" charset="0"/>
                <a:ea typeface="+mn-ea"/>
                <a:cs typeface="Times New Roman" pitchFamily="18" charset="0"/>
                <a:sym typeface="Arial" charset="0"/>
              </a:rPr>
              <a:t>/30</a:t>
            </a:r>
            <a:r>
              <a:rPr lang="zh-CN" altLang="en-US">
                <a:latin typeface="Times New Roman" pitchFamily="18" charset="0"/>
                <a:ea typeface="+mn-ea"/>
                <a:cs typeface="Times New Roman" pitchFamily="18" charset="0"/>
                <a:sym typeface="Arial" charset="0"/>
              </a:rPr>
              <a:t>米</a:t>
            </a:r>
            <a:r>
              <a:rPr lang="en-US" altLang="zh-CN">
                <a:latin typeface="Times New Roman" pitchFamily="18" charset="0"/>
                <a:ea typeface="+mn-ea"/>
                <a:cs typeface="Times New Roman" pitchFamily="18" charset="0"/>
                <a:sym typeface="Arial" charset="0"/>
              </a:rPr>
              <a:t>/70</a:t>
            </a:r>
            <a:r>
              <a:rPr lang="zh-CN" altLang="en-US">
                <a:latin typeface="Times New Roman" pitchFamily="18" charset="0"/>
                <a:ea typeface="+mn-ea"/>
                <a:cs typeface="Times New Roman" pitchFamily="18" charset="0"/>
                <a:sym typeface="Arial" charset="0"/>
              </a:rPr>
              <a:t>米高和轮毂高度。 </a:t>
            </a:r>
            <a:endParaRPr lang="zh-CN" altLang="zh-CN">
              <a:latin typeface="Times New Roman" pitchFamily="18" charset="0"/>
              <a:ea typeface="+mn-ea"/>
              <a:cs typeface="Times New Roman" pitchFamily="18" charset="0"/>
              <a:sym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0"/>
          <p:cNvSpPr>
            <a:spLocks noChangeArrowheads="1"/>
          </p:cNvSpPr>
          <p:nvPr/>
        </p:nvSpPr>
        <p:spPr bwMode="auto">
          <a:xfrm>
            <a:off x="152400" y="304800"/>
            <a:ext cx="8915400" cy="586650"/>
          </a:xfrm>
          <a:prstGeom prst="rect">
            <a:avLst/>
          </a:prstGeom>
          <a:noFill/>
          <a:ln w="9525">
            <a:noFill/>
            <a:miter lim="800000"/>
            <a:headEnd/>
            <a:tailEnd/>
          </a:ln>
        </p:spPr>
        <p:txBody>
          <a:bodyPr lIns="93296" tIns="46648" rIns="93296" bIns="46648">
            <a:spAutoFit/>
          </a:bodyPr>
          <a:lstStyle/>
          <a:p>
            <a:r>
              <a:rPr lang="en-US" altLang="zh-CN" sz="3200" b="1" dirty="0">
                <a:solidFill>
                  <a:srgbClr val="006C69"/>
                </a:solidFill>
                <a:latin typeface="Times New Roman" pitchFamily="18" charset="0"/>
                <a:ea typeface="+mn-ea"/>
                <a:cs typeface="Times New Roman" pitchFamily="18" charset="0"/>
              </a:rPr>
              <a:t> </a:t>
            </a:r>
            <a:r>
              <a:rPr lang="zh-CN" altLang="en-US" sz="3200" b="1" dirty="0">
                <a:solidFill>
                  <a:srgbClr val="006C69"/>
                </a:solidFill>
                <a:latin typeface="Times New Roman" pitchFamily="18" charset="0"/>
                <a:ea typeface="+mn-ea"/>
                <a:cs typeface="Times New Roman" pitchFamily="18" charset="0"/>
              </a:rPr>
              <a:t>风</a:t>
            </a:r>
            <a:r>
              <a:rPr lang="zh-CN" altLang="en-US" sz="3200" b="1" dirty="0" smtClean="0">
                <a:solidFill>
                  <a:srgbClr val="006C69"/>
                </a:solidFill>
                <a:latin typeface="Times New Roman" pitchFamily="18" charset="0"/>
                <a:ea typeface="+mn-ea"/>
                <a:cs typeface="Times New Roman" pitchFamily="18" charset="0"/>
              </a:rPr>
              <a:t>电功率预测</a:t>
            </a:r>
            <a:r>
              <a:rPr lang="zh-CN" altLang="en-US" sz="3200" b="1" dirty="0">
                <a:solidFill>
                  <a:srgbClr val="006C69"/>
                </a:solidFill>
                <a:latin typeface="Times New Roman" pitchFamily="18" charset="0"/>
                <a:ea typeface="+mn-ea"/>
                <a:cs typeface="Times New Roman" pitchFamily="18" charset="0"/>
              </a:rPr>
              <a:t>的关键技术</a:t>
            </a:r>
          </a:p>
        </p:txBody>
      </p:sp>
      <p:sp>
        <p:nvSpPr>
          <p:cNvPr id="28674" name="Rectangle 2"/>
          <p:cNvSpPr>
            <a:spLocks noChangeArrowheads="1"/>
          </p:cNvSpPr>
          <p:nvPr/>
        </p:nvSpPr>
        <p:spPr bwMode="auto">
          <a:xfrm>
            <a:off x="0" y="1143000"/>
            <a:ext cx="3352800" cy="57150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pPr marL="342900" indent="-342900">
              <a:spcBef>
                <a:spcPts val="600"/>
              </a:spcBef>
            </a:pPr>
            <a:r>
              <a:rPr lang="zh-CN" altLang="en-US" b="1" dirty="0">
                <a:solidFill>
                  <a:srgbClr val="0000FF"/>
                </a:solidFill>
                <a:latin typeface="Times New Roman" pitchFamily="18" charset="0"/>
                <a:ea typeface="+mn-ea"/>
                <a:cs typeface="Times New Roman" pitchFamily="18" charset="0"/>
                <a:sym typeface="Arial" charset="0"/>
              </a:rPr>
              <a:t>数值天气预报：</a:t>
            </a:r>
            <a:endParaRPr lang="en-US" altLang="zh-CN" b="1" dirty="0">
              <a:solidFill>
                <a:srgbClr val="0000FF"/>
              </a:solidFill>
              <a:latin typeface="Times New Roman" pitchFamily="18" charset="0"/>
              <a:ea typeface="+mn-ea"/>
              <a:cs typeface="Times New Roman" pitchFamily="18" charset="0"/>
              <a:sym typeface="Arial" charset="0"/>
            </a:endParaRPr>
          </a:p>
          <a:p>
            <a:pPr marL="342900" indent="-342900">
              <a:spcBef>
                <a:spcPts val="600"/>
              </a:spcBef>
              <a:buFontTx/>
              <a:buAutoNum type="arabicPeriod"/>
            </a:pPr>
            <a:r>
              <a:rPr lang="zh-CN" altLang="en-US" dirty="0" smtClean="0">
                <a:latin typeface="Times New Roman" pitchFamily="18" charset="0"/>
                <a:ea typeface="+mn-ea"/>
                <a:cs typeface="Times New Roman" pitchFamily="18" charset="0"/>
                <a:sym typeface="Arial" charset="0"/>
              </a:rPr>
              <a:t>将</a:t>
            </a:r>
            <a:r>
              <a:rPr lang="en-US" altLang="zh-CN" dirty="0">
                <a:solidFill>
                  <a:srgbClr val="0000FF"/>
                </a:solidFill>
                <a:latin typeface="Times New Roman" pitchFamily="18" charset="0"/>
                <a:ea typeface="+mn-ea"/>
                <a:cs typeface="Times New Roman" pitchFamily="18" charset="0"/>
                <a:sym typeface="Arial" charset="0"/>
              </a:rPr>
              <a:t>GFS</a:t>
            </a:r>
            <a:r>
              <a:rPr lang="zh-CN" altLang="en-US" dirty="0">
                <a:latin typeface="Times New Roman" pitchFamily="18" charset="0"/>
                <a:ea typeface="+mn-ea"/>
                <a:cs typeface="Times New Roman" pitchFamily="18" charset="0"/>
                <a:sym typeface="Arial" charset="0"/>
              </a:rPr>
              <a:t>（全球预报系统）作为背景场。</a:t>
            </a:r>
            <a:endParaRPr lang="en-US" altLang="zh-CN" dirty="0">
              <a:latin typeface="Times New Roman" pitchFamily="18" charset="0"/>
              <a:ea typeface="+mn-ea"/>
              <a:cs typeface="Times New Roman" pitchFamily="18" charset="0"/>
              <a:sym typeface="Arial" charset="0"/>
            </a:endParaRPr>
          </a:p>
          <a:p>
            <a:pPr marL="342900" indent="-342900">
              <a:spcBef>
                <a:spcPts val="600"/>
              </a:spcBef>
              <a:buFontTx/>
              <a:buAutoNum type="arabicPeriod"/>
            </a:pPr>
            <a:r>
              <a:rPr lang="zh-CN" altLang="en-US" dirty="0">
                <a:latin typeface="Times New Roman" pitchFamily="18" charset="0"/>
                <a:ea typeface="+mn-ea"/>
                <a:cs typeface="Times New Roman" pitchFamily="18" charset="0"/>
                <a:sym typeface="Arial" charset="0"/>
              </a:rPr>
              <a:t>基于</a:t>
            </a:r>
            <a:r>
              <a:rPr lang="en-US" altLang="zh-CN" dirty="0">
                <a:solidFill>
                  <a:srgbClr val="0000FF"/>
                </a:solidFill>
                <a:latin typeface="Times New Roman" pitchFamily="18" charset="0"/>
                <a:ea typeface="+mn-ea"/>
                <a:cs typeface="Times New Roman" pitchFamily="18" charset="0"/>
                <a:sym typeface="Arial" charset="0"/>
              </a:rPr>
              <a:t>ADAS</a:t>
            </a:r>
            <a:r>
              <a:rPr lang="zh-CN" altLang="en-US" dirty="0">
                <a:latin typeface="Times New Roman" pitchFamily="18" charset="0"/>
                <a:ea typeface="+mn-ea"/>
                <a:cs typeface="Times New Roman" pitchFamily="18" charset="0"/>
                <a:sym typeface="Arial" charset="0"/>
              </a:rPr>
              <a:t>（</a:t>
            </a:r>
            <a:r>
              <a:rPr lang="en-US" altLang="zh-CN" dirty="0">
                <a:latin typeface="Times New Roman" pitchFamily="18" charset="0"/>
                <a:ea typeface="+mn-ea"/>
                <a:cs typeface="Times New Roman" pitchFamily="18" charset="0"/>
                <a:sym typeface="Arial" charset="0"/>
              </a:rPr>
              <a:t>ARPS</a:t>
            </a:r>
            <a:r>
              <a:rPr lang="zh-CN" altLang="en-US" dirty="0">
                <a:latin typeface="Times New Roman" pitchFamily="18" charset="0"/>
                <a:ea typeface="+mn-ea"/>
                <a:cs typeface="Times New Roman" pitchFamily="18" charset="0"/>
                <a:sym typeface="Arial" charset="0"/>
              </a:rPr>
              <a:t>数据分析系统）。</a:t>
            </a:r>
          </a:p>
          <a:p>
            <a:pPr marL="342900" indent="-342900">
              <a:spcBef>
                <a:spcPts val="600"/>
              </a:spcBef>
              <a:buFontTx/>
              <a:buAutoNum type="arabicPeriod"/>
            </a:pPr>
            <a:r>
              <a:rPr lang="zh-CN" altLang="en-US" dirty="0">
                <a:latin typeface="Times New Roman" pitchFamily="18" charset="0"/>
                <a:ea typeface="+mn-ea"/>
                <a:cs typeface="Times New Roman" pitchFamily="18" charset="0"/>
                <a:sym typeface="Arial" charset="0"/>
              </a:rPr>
              <a:t>结合大量的本地</a:t>
            </a:r>
            <a:r>
              <a:rPr lang="zh-CN" altLang="en-US" dirty="0">
                <a:solidFill>
                  <a:srgbClr val="0000FF"/>
                </a:solidFill>
                <a:latin typeface="Times New Roman" pitchFamily="18" charset="0"/>
                <a:ea typeface="+mn-ea"/>
                <a:cs typeface="Times New Roman" pitchFamily="18" charset="0"/>
                <a:sym typeface="Arial" charset="0"/>
              </a:rPr>
              <a:t>实际测量数据。</a:t>
            </a:r>
            <a:endParaRPr lang="en-US" altLang="zh-CN" dirty="0">
              <a:solidFill>
                <a:srgbClr val="0000FF"/>
              </a:solidFill>
              <a:latin typeface="Times New Roman" pitchFamily="18" charset="0"/>
              <a:ea typeface="+mn-ea"/>
              <a:cs typeface="Times New Roman" pitchFamily="18" charset="0"/>
              <a:sym typeface="Arial" charset="0"/>
            </a:endParaRPr>
          </a:p>
          <a:p>
            <a:pPr marL="342900" indent="-342900">
              <a:spcBef>
                <a:spcPts val="600"/>
              </a:spcBef>
              <a:buFontTx/>
              <a:buAutoNum type="arabicPeriod"/>
            </a:pPr>
            <a:r>
              <a:rPr lang="zh-CN" altLang="en-US" dirty="0">
                <a:latin typeface="Times New Roman" pitchFamily="18" charset="0"/>
                <a:ea typeface="+mn-ea"/>
                <a:cs typeface="Times New Roman" pitchFamily="18" charset="0"/>
                <a:sym typeface="Arial" charset="0"/>
              </a:rPr>
              <a:t>调试</a:t>
            </a:r>
            <a:r>
              <a:rPr lang="en-US" altLang="zh-CN" dirty="0">
                <a:solidFill>
                  <a:srgbClr val="0000FF"/>
                </a:solidFill>
                <a:latin typeface="Times New Roman" pitchFamily="18" charset="0"/>
                <a:ea typeface="+mn-ea"/>
                <a:cs typeface="Times New Roman" pitchFamily="18" charset="0"/>
                <a:sym typeface="Arial" charset="0"/>
              </a:rPr>
              <a:t>WRF</a:t>
            </a:r>
            <a:r>
              <a:rPr lang="zh-CN" altLang="en-US" dirty="0">
                <a:latin typeface="Times New Roman" pitchFamily="18" charset="0"/>
                <a:ea typeface="+mn-ea"/>
                <a:cs typeface="Times New Roman" pitchFamily="18" charset="0"/>
                <a:sym typeface="Arial" charset="0"/>
              </a:rPr>
              <a:t>（天气研究和预报）中尺度预报模式。</a:t>
            </a:r>
          </a:p>
          <a:p>
            <a:pPr marL="342900" indent="-342900">
              <a:spcBef>
                <a:spcPts val="600"/>
              </a:spcBef>
              <a:buFontTx/>
              <a:buAutoNum type="arabicPeriod"/>
            </a:pPr>
            <a:r>
              <a:rPr lang="zh-CN" altLang="en-US" dirty="0">
                <a:latin typeface="Times New Roman" pitchFamily="18" charset="0"/>
                <a:ea typeface="+mn-ea"/>
                <a:cs typeface="Times New Roman" pitchFamily="18" charset="0"/>
                <a:sym typeface="Arial" charset="0"/>
              </a:rPr>
              <a:t>采用应用技术。</a:t>
            </a:r>
            <a:endParaRPr lang="en-US" altLang="zh-CN" dirty="0">
              <a:latin typeface="Times New Roman" pitchFamily="18" charset="0"/>
              <a:ea typeface="+mn-ea"/>
              <a:cs typeface="Times New Roman" pitchFamily="18" charset="0"/>
              <a:sym typeface="Arial" charset="0"/>
            </a:endParaRPr>
          </a:p>
          <a:p>
            <a:pPr marL="342900" indent="-342900">
              <a:spcBef>
                <a:spcPts val="600"/>
              </a:spcBef>
              <a:buFontTx/>
              <a:buAutoNum type="arabicPeriod"/>
            </a:pPr>
            <a:endParaRPr lang="en-US" altLang="zh-CN" dirty="0">
              <a:latin typeface="Times New Roman" pitchFamily="18" charset="0"/>
              <a:ea typeface="+mn-ea"/>
              <a:cs typeface="Times New Roman" pitchFamily="18" charset="0"/>
              <a:sym typeface="Arial" charset="0"/>
            </a:endParaRPr>
          </a:p>
          <a:p>
            <a:pPr marL="342900" indent="-342900">
              <a:spcBef>
                <a:spcPts val="600"/>
              </a:spcBef>
              <a:buFont typeface="Wingdings" pitchFamily="2" charset="2"/>
              <a:buChar char="Ø"/>
            </a:pPr>
            <a:r>
              <a:rPr lang="en-US" altLang="en-US" dirty="0">
                <a:solidFill>
                  <a:srgbClr val="0C9C3C"/>
                </a:solidFill>
                <a:latin typeface="Times New Roman" pitchFamily="18" charset="0"/>
                <a:ea typeface="+mn-ea"/>
                <a:cs typeface="Times New Roman" pitchFamily="18" charset="0"/>
                <a:sym typeface="Arial" charset="0"/>
              </a:rPr>
              <a:t>输出0-72小时的风速预测值和风向预测值。</a:t>
            </a:r>
            <a:endParaRPr lang="zh-CN" altLang="en-US" dirty="0">
              <a:solidFill>
                <a:srgbClr val="0C9C3C"/>
              </a:solidFill>
              <a:latin typeface="Times New Roman" pitchFamily="18" charset="0"/>
              <a:ea typeface="+mn-ea"/>
              <a:cs typeface="Times New Roman" pitchFamily="18" charset="0"/>
              <a:sym typeface="Arial" charset="0"/>
            </a:endParaRPr>
          </a:p>
        </p:txBody>
      </p:sp>
      <p:grpSp>
        <p:nvGrpSpPr>
          <p:cNvPr id="28675" name="组合 39"/>
          <p:cNvGrpSpPr>
            <a:grpSpLocks/>
          </p:cNvGrpSpPr>
          <p:nvPr/>
        </p:nvGrpSpPr>
        <p:grpSpPr bwMode="auto">
          <a:xfrm>
            <a:off x="3429000" y="1341438"/>
            <a:ext cx="5129213" cy="5211762"/>
            <a:chOff x="1377851" y="925676"/>
            <a:chExt cx="6582016" cy="5406755"/>
          </a:xfrm>
        </p:grpSpPr>
        <p:sp>
          <p:nvSpPr>
            <p:cNvPr id="5" name="椭圆 4"/>
            <p:cNvSpPr/>
            <p:nvPr/>
          </p:nvSpPr>
          <p:spPr>
            <a:xfrm>
              <a:off x="3333211" y="957294"/>
              <a:ext cx="2150880" cy="632331"/>
            </a:xfrm>
            <a:prstGeom prst="ellipse">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en-US" b="1">
                  <a:solidFill>
                    <a:schemeClr val="tx1"/>
                  </a:solidFill>
                  <a:latin typeface="Times New Roman" pitchFamily="18" charset="0"/>
                  <a:cs typeface="Times New Roman" pitchFamily="18" charset="0"/>
                </a:rPr>
                <a:t>测量数据</a:t>
              </a:r>
              <a:endParaRPr lang="zh-CN" altLang="en-US" b="1">
                <a:solidFill>
                  <a:schemeClr val="tx1"/>
                </a:solidFill>
                <a:latin typeface="Times New Roman" pitchFamily="18" charset="0"/>
                <a:cs typeface="Times New Roman" pitchFamily="18" charset="0"/>
              </a:endParaRPr>
            </a:p>
          </p:txBody>
        </p:sp>
        <p:sp>
          <p:nvSpPr>
            <p:cNvPr id="6" name="圆角矩形 5"/>
            <p:cNvSpPr/>
            <p:nvPr/>
          </p:nvSpPr>
          <p:spPr>
            <a:xfrm>
              <a:off x="3498422" y="3597490"/>
              <a:ext cx="1524707" cy="642942"/>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latin typeface="Times New Roman" pitchFamily="18" charset="0"/>
                  <a:cs typeface="Times New Roman" pitchFamily="18" charset="0"/>
                </a:rPr>
                <a:t>ADAS</a:t>
              </a:r>
              <a:endParaRPr lang="zh-CN" altLang="en-US" b="1" dirty="0">
                <a:solidFill>
                  <a:schemeClr val="tx1"/>
                </a:solidFill>
                <a:latin typeface="Times New Roman" pitchFamily="18" charset="0"/>
                <a:cs typeface="Times New Roman" pitchFamily="18" charset="0"/>
              </a:endParaRPr>
            </a:p>
          </p:txBody>
        </p:sp>
        <p:sp>
          <p:nvSpPr>
            <p:cNvPr id="7" name="圆角矩形 6"/>
            <p:cNvSpPr/>
            <p:nvPr/>
          </p:nvSpPr>
          <p:spPr>
            <a:xfrm>
              <a:off x="3498422" y="4635594"/>
              <a:ext cx="1524707" cy="642942"/>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latin typeface="Times New Roman" pitchFamily="18" charset="0"/>
                  <a:cs typeface="Times New Roman" pitchFamily="18" charset="0"/>
                </a:rPr>
                <a:t>WRF</a:t>
              </a:r>
              <a:endParaRPr lang="zh-CN" altLang="en-US" b="1" dirty="0">
                <a:solidFill>
                  <a:schemeClr val="tx1"/>
                </a:solidFill>
                <a:latin typeface="Times New Roman" pitchFamily="18" charset="0"/>
                <a:cs typeface="Times New Roman" pitchFamily="18" charset="0"/>
              </a:endParaRPr>
            </a:p>
          </p:txBody>
        </p:sp>
        <p:pic>
          <p:nvPicPr>
            <p:cNvPr id="28697" name="Picture 2"/>
            <p:cNvPicPr>
              <a:picLocks noChangeAspect="1" noChangeArrowheads="1"/>
            </p:cNvPicPr>
            <p:nvPr/>
          </p:nvPicPr>
          <p:blipFill>
            <a:blip r:embed="rId3" cstate="print"/>
            <a:srcRect/>
            <a:stretch>
              <a:fillRect/>
            </a:stretch>
          </p:blipFill>
          <p:spPr bwMode="auto">
            <a:xfrm>
              <a:off x="3497328" y="2106560"/>
              <a:ext cx="1466343" cy="1056245"/>
            </a:xfrm>
            <a:prstGeom prst="rect">
              <a:avLst/>
            </a:prstGeom>
            <a:noFill/>
            <a:ln w="9525">
              <a:noFill/>
              <a:miter lim="800000"/>
              <a:headEnd/>
              <a:tailEnd/>
            </a:ln>
          </p:spPr>
        </p:pic>
        <p:sp>
          <p:nvSpPr>
            <p:cNvPr id="9" name="椭圆 8"/>
            <p:cNvSpPr/>
            <p:nvPr/>
          </p:nvSpPr>
          <p:spPr>
            <a:xfrm>
              <a:off x="6070694" y="1984834"/>
              <a:ext cx="1857886" cy="618879"/>
            </a:xfrm>
            <a:prstGeom prst="ellipse">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latin typeface="Times New Roman" pitchFamily="18" charset="0"/>
                  <a:cs typeface="Times New Roman" pitchFamily="18" charset="0"/>
                </a:rPr>
                <a:t>GFS</a:t>
              </a:r>
              <a:endParaRPr lang="zh-CN" altLang="en-US" b="1" dirty="0">
                <a:solidFill>
                  <a:schemeClr val="tx1"/>
                </a:solidFill>
                <a:latin typeface="Times New Roman" pitchFamily="18" charset="0"/>
                <a:cs typeface="Times New Roman" pitchFamily="18" charset="0"/>
              </a:endParaRPr>
            </a:p>
          </p:txBody>
        </p:sp>
        <p:sp>
          <p:nvSpPr>
            <p:cNvPr id="10" name="圆角矩形 9"/>
            <p:cNvSpPr/>
            <p:nvPr/>
          </p:nvSpPr>
          <p:spPr>
            <a:xfrm>
              <a:off x="3498422" y="5663013"/>
              <a:ext cx="1524707" cy="646362"/>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a:solidFill>
                    <a:schemeClr val="tx1"/>
                  </a:solidFill>
                  <a:latin typeface="Times New Roman" pitchFamily="18" charset="0"/>
                  <a:cs typeface="Times New Roman" pitchFamily="18" charset="0"/>
                </a:rPr>
                <a:t>预测值</a:t>
              </a:r>
              <a:endParaRPr lang="en-US" altLang="zh-CN" b="1">
                <a:solidFill>
                  <a:schemeClr val="tx1"/>
                </a:solidFill>
                <a:latin typeface="Times New Roman" pitchFamily="18" charset="0"/>
                <a:cs typeface="Times New Roman" pitchFamily="18" charset="0"/>
              </a:endParaRPr>
            </a:p>
          </p:txBody>
        </p:sp>
        <p:sp>
          <p:nvSpPr>
            <p:cNvPr id="11" name="下箭头 10"/>
            <p:cNvSpPr/>
            <p:nvPr/>
          </p:nvSpPr>
          <p:spPr>
            <a:xfrm>
              <a:off x="4024103" y="4277106"/>
              <a:ext cx="482803" cy="279972"/>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sp>
          <p:nvSpPr>
            <p:cNvPr id="28705" name="矩形 11"/>
            <p:cNvSpPr>
              <a:spLocks noChangeArrowheads="1"/>
            </p:cNvSpPr>
            <p:nvPr/>
          </p:nvSpPr>
          <p:spPr bwMode="auto">
            <a:xfrm>
              <a:off x="1377851" y="2063680"/>
              <a:ext cx="2737923" cy="380433"/>
            </a:xfrm>
            <a:prstGeom prst="rect">
              <a:avLst/>
            </a:prstGeom>
            <a:noFill/>
            <a:ln w="9525">
              <a:noFill/>
              <a:miter lim="800000"/>
              <a:headEnd/>
              <a:tailEnd/>
            </a:ln>
          </p:spPr>
          <p:txBody>
            <a:bodyPr>
              <a:spAutoFit/>
            </a:bodyPr>
            <a:lstStyle/>
            <a:p>
              <a:pPr algn="ctr"/>
              <a:r>
                <a:rPr lang="zh-CN" altLang="en-US" b="1">
                  <a:latin typeface="Times New Roman" pitchFamily="18" charset="0"/>
                  <a:ea typeface="+mn-ea"/>
                  <a:cs typeface="Times New Roman" pitchFamily="18" charset="0"/>
                </a:rPr>
                <a:t>数据处理服务器</a:t>
              </a:r>
            </a:p>
          </p:txBody>
        </p:sp>
        <p:sp>
          <p:nvSpPr>
            <p:cNvPr id="13" name="矩形 12"/>
            <p:cNvSpPr/>
            <p:nvPr/>
          </p:nvSpPr>
          <p:spPr>
            <a:xfrm>
              <a:off x="1671200" y="5779074"/>
              <a:ext cx="236309" cy="382080"/>
            </a:xfrm>
            <a:prstGeom prst="rect">
              <a:avLst/>
            </a:prstGeom>
          </p:spPr>
          <p:txBody>
            <a:bodyPr wrap="none">
              <a:spAutoFit/>
            </a:bodyPr>
            <a:lstStyle/>
            <a:p>
              <a:pPr algn="ctr" fontAlgn="auto">
                <a:spcBef>
                  <a:spcPts val="0"/>
                </a:spcBef>
                <a:spcAft>
                  <a:spcPts val="0"/>
                </a:spcAft>
                <a:defRPr/>
              </a:pPr>
              <a:endParaRPr lang="zh-CN" altLang="en-US" b="1" dirty="0">
                <a:latin typeface="Times New Roman" pitchFamily="18" charset="0"/>
                <a:ea typeface="+mn-ea"/>
                <a:cs typeface="Times New Roman" pitchFamily="18" charset="0"/>
              </a:endParaRPr>
            </a:p>
          </p:txBody>
        </p:sp>
        <p:sp>
          <p:nvSpPr>
            <p:cNvPr id="14" name="下箭头 13"/>
            <p:cNvSpPr/>
            <p:nvPr/>
          </p:nvSpPr>
          <p:spPr>
            <a:xfrm>
              <a:off x="4003731" y="3249444"/>
              <a:ext cx="482803" cy="279972"/>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sp>
          <p:nvSpPr>
            <p:cNvPr id="15" name="下箭头 14"/>
            <p:cNvSpPr/>
            <p:nvPr/>
          </p:nvSpPr>
          <p:spPr>
            <a:xfrm>
              <a:off x="4003731" y="5341000"/>
              <a:ext cx="482803" cy="279972"/>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grpSp>
      <p:sp>
        <p:nvSpPr>
          <p:cNvPr id="16" name="下箭头 15"/>
          <p:cNvSpPr/>
          <p:nvPr/>
        </p:nvSpPr>
        <p:spPr>
          <a:xfrm>
            <a:off x="5638800" y="2133600"/>
            <a:ext cx="376238"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sp>
        <p:nvSpPr>
          <p:cNvPr id="17" name="下箭头 16"/>
          <p:cNvSpPr/>
          <p:nvPr/>
        </p:nvSpPr>
        <p:spPr>
          <a:xfrm rot="5247815">
            <a:off x="6450807" y="2574131"/>
            <a:ext cx="376238"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sp>
        <p:nvSpPr>
          <p:cNvPr id="28678" name="矩形 70"/>
          <p:cNvSpPr>
            <a:spLocks noChangeArrowheads="1"/>
          </p:cNvSpPr>
          <p:nvPr/>
        </p:nvSpPr>
        <p:spPr bwMode="auto">
          <a:xfrm>
            <a:off x="4191000" y="3657600"/>
            <a:ext cx="2514600" cy="369332"/>
          </a:xfrm>
          <a:prstGeom prst="rect">
            <a:avLst/>
          </a:prstGeom>
          <a:noFill/>
          <a:ln w="41275" algn="ctr">
            <a:solidFill>
              <a:srgbClr val="16DD07"/>
            </a:solidFill>
            <a:prstDash val="dashDot"/>
            <a:round/>
            <a:headEnd/>
            <a:tailEnd/>
          </a:ln>
        </p:spPr>
        <p:txBody>
          <a:bodyPr>
            <a:spAutoFit/>
          </a:bodyPr>
          <a:lstStyle/>
          <a:p>
            <a:endParaRPr lang="zh-CN" altLang="en-US">
              <a:latin typeface="Times New Roman" pitchFamily="18" charset="0"/>
              <a:ea typeface="+mn-ea"/>
              <a:cs typeface="Times New Roman" pitchFamily="18" charset="0"/>
            </a:endParaRPr>
          </a:p>
        </p:txBody>
      </p:sp>
      <p:pic>
        <p:nvPicPr>
          <p:cNvPr id="28679" name="图片 68" descr="supercomputer_sm.jpg"/>
          <p:cNvPicPr>
            <a:picLocks noChangeAspect="1"/>
          </p:cNvPicPr>
          <p:nvPr/>
        </p:nvPicPr>
        <p:blipFill>
          <a:blip r:embed="rId4" cstate="print"/>
          <a:srcRect/>
          <a:stretch>
            <a:fillRect/>
          </a:stretch>
        </p:blipFill>
        <p:spPr bwMode="auto">
          <a:xfrm>
            <a:off x="3429000" y="4267200"/>
            <a:ext cx="1447800" cy="1676400"/>
          </a:xfrm>
          <a:prstGeom prst="rect">
            <a:avLst/>
          </a:prstGeom>
          <a:noFill/>
          <a:ln w="9525">
            <a:noFill/>
            <a:miter lim="800000"/>
            <a:headEnd/>
            <a:tailEnd/>
          </a:ln>
        </p:spPr>
      </p:pic>
      <p:sp>
        <p:nvSpPr>
          <p:cNvPr id="20" name="圆角矩形 19"/>
          <p:cNvSpPr/>
          <p:nvPr/>
        </p:nvSpPr>
        <p:spPr>
          <a:xfrm>
            <a:off x="7422106" y="5777602"/>
            <a:ext cx="1569494" cy="623198"/>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a:solidFill>
                  <a:schemeClr val="tx1"/>
                </a:solidFill>
                <a:latin typeface="Times New Roman" pitchFamily="18" charset="0"/>
                <a:cs typeface="Times New Roman" pitchFamily="18" charset="0"/>
              </a:rPr>
              <a:t>应用技术</a:t>
            </a:r>
            <a:r>
              <a:rPr lang="zh-CN" altLang="en-US">
                <a:solidFill>
                  <a:schemeClr val="tx1"/>
                </a:solidFill>
                <a:latin typeface="Times New Roman" pitchFamily="18" charset="0"/>
                <a:cs typeface="Times New Roman" pitchFamily="18" charset="0"/>
              </a:rPr>
              <a:t> </a:t>
            </a:r>
            <a:endParaRPr lang="en-US" altLang="zh-CN">
              <a:solidFill>
                <a:schemeClr val="tx1"/>
              </a:solidFill>
              <a:latin typeface="Times New Roman" pitchFamily="18" charset="0"/>
              <a:cs typeface="Times New Roman" pitchFamily="18" charset="0"/>
            </a:endParaRPr>
          </a:p>
        </p:txBody>
      </p:sp>
      <p:sp>
        <p:nvSpPr>
          <p:cNvPr id="21" name="下箭头 20"/>
          <p:cNvSpPr/>
          <p:nvPr/>
        </p:nvSpPr>
        <p:spPr>
          <a:xfrm rot="16200000">
            <a:off x="6934200" y="5924550"/>
            <a:ext cx="377825"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sp>
        <p:nvSpPr>
          <p:cNvPr id="22" name="圆角矩形 21"/>
          <p:cNvSpPr/>
          <p:nvPr/>
        </p:nvSpPr>
        <p:spPr>
          <a:xfrm>
            <a:off x="7269706" y="4482202"/>
            <a:ext cx="1721894" cy="623198"/>
          </a:xfrm>
          <a:prstGeom prst="roundRect">
            <a:avLst/>
          </a:prstGeom>
          <a:solidFill>
            <a:srgbClr val="16DD07"/>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a:solidFill>
                  <a:schemeClr val="tx1"/>
                </a:solidFill>
                <a:latin typeface="Times New Roman" pitchFamily="18" charset="0"/>
                <a:cs typeface="Times New Roman" pitchFamily="18" charset="0"/>
              </a:rPr>
              <a:t>详细的预测值</a:t>
            </a:r>
            <a:endParaRPr lang="en-US" altLang="zh-CN" b="1">
              <a:solidFill>
                <a:schemeClr val="tx1"/>
              </a:solidFill>
              <a:latin typeface="Times New Roman" pitchFamily="18" charset="0"/>
              <a:cs typeface="Times New Roman" pitchFamily="18" charset="0"/>
            </a:endParaRPr>
          </a:p>
        </p:txBody>
      </p:sp>
      <p:sp>
        <p:nvSpPr>
          <p:cNvPr id="23" name="下箭头 22"/>
          <p:cNvSpPr/>
          <p:nvPr/>
        </p:nvSpPr>
        <p:spPr>
          <a:xfrm rot="10800000">
            <a:off x="7924800" y="5292725"/>
            <a:ext cx="376238"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对象 16"/>
          <p:cNvPicPr>
            <a:picLocks noChangeArrowheads="1"/>
          </p:cNvPicPr>
          <p:nvPr/>
        </p:nvPicPr>
        <p:blipFill>
          <a:blip r:embed="rId3" cstate="print"/>
          <a:srcRect t="-4909" b="-342"/>
          <a:stretch>
            <a:fillRect/>
          </a:stretch>
        </p:blipFill>
        <p:spPr bwMode="auto">
          <a:xfrm>
            <a:off x="2895600" y="3886200"/>
            <a:ext cx="4343400" cy="3124200"/>
          </a:xfrm>
          <a:prstGeom prst="rect">
            <a:avLst/>
          </a:prstGeom>
          <a:noFill/>
          <a:ln w="9525">
            <a:noFill/>
            <a:miter lim="800000"/>
            <a:headEnd/>
            <a:tailEnd/>
          </a:ln>
        </p:spPr>
      </p:pic>
      <p:sp>
        <p:nvSpPr>
          <p:cNvPr id="30722" name="Rectangle 30"/>
          <p:cNvSpPr>
            <a:spLocks noChangeArrowheads="1"/>
          </p:cNvSpPr>
          <p:nvPr/>
        </p:nvSpPr>
        <p:spPr bwMode="auto">
          <a:xfrm>
            <a:off x="152400" y="304800"/>
            <a:ext cx="8915400" cy="586650"/>
          </a:xfrm>
          <a:prstGeom prst="rect">
            <a:avLst/>
          </a:prstGeom>
          <a:noFill/>
          <a:ln w="9525">
            <a:noFill/>
            <a:miter lim="800000"/>
            <a:headEnd/>
            <a:tailEnd/>
          </a:ln>
        </p:spPr>
        <p:txBody>
          <a:bodyPr lIns="93296" tIns="46648" rIns="93296" bIns="46648">
            <a:spAutoFit/>
          </a:bodyPr>
          <a:lstStyle/>
          <a:p>
            <a:r>
              <a:rPr lang="zh-CN" altLang="en-US" sz="3200" b="1" dirty="0">
                <a:solidFill>
                  <a:srgbClr val="006C69"/>
                </a:solidFill>
                <a:latin typeface="Times New Roman" pitchFamily="18" charset="0"/>
                <a:ea typeface="+mn-ea"/>
                <a:cs typeface="Times New Roman" pitchFamily="18" charset="0"/>
              </a:rPr>
              <a:t>风</a:t>
            </a:r>
            <a:r>
              <a:rPr lang="zh-CN" altLang="en-US" sz="3200" b="1" dirty="0" smtClean="0">
                <a:solidFill>
                  <a:srgbClr val="006C69"/>
                </a:solidFill>
                <a:latin typeface="Times New Roman" pitchFamily="18" charset="0"/>
                <a:ea typeface="+mn-ea"/>
                <a:cs typeface="Times New Roman" pitchFamily="18" charset="0"/>
              </a:rPr>
              <a:t>电功率预测的</a:t>
            </a:r>
            <a:r>
              <a:rPr lang="zh-CN" altLang="en-US" sz="3200" b="1" dirty="0">
                <a:solidFill>
                  <a:srgbClr val="006C69"/>
                </a:solidFill>
                <a:latin typeface="Times New Roman" pitchFamily="18" charset="0"/>
                <a:ea typeface="+mn-ea"/>
                <a:cs typeface="Times New Roman" pitchFamily="18" charset="0"/>
              </a:rPr>
              <a:t>关键技术</a:t>
            </a:r>
          </a:p>
        </p:txBody>
      </p:sp>
      <p:sp>
        <p:nvSpPr>
          <p:cNvPr id="30723" name="Rectangle 2"/>
          <p:cNvSpPr>
            <a:spLocks noChangeArrowheads="1"/>
          </p:cNvSpPr>
          <p:nvPr/>
        </p:nvSpPr>
        <p:spPr bwMode="auto">
          <a:xfrm>
            <a:off x="0" y="1143000"/>
            <a:ext cx="3276600" cy="57150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nchor="t" anchorCtr="0">
            <a:flatTx/>
          </a:bodyPr>
          <a:lstStyle/>
          <a:p>
            <a:r>
              <a:rPr lang="en-US" altLang="zh-CN" b="1" dirty="0" err="1">
                <a:solidFill>
                  <a:srgbClr val="0000FF"/>
                </a:solidFill>
                <a:latin typeface="Times New Roman" pitchFamily="18" charset="0"/>
                <a:ea typeface="+mn-ea"/>
                <a:cs typeface="Times New Roman" pitchFamily="18" charset="0"/>
              </a:rPr>
              <a:t>风电功率预测的建模技术</a:t>
            </a:r>
            <a:r>
              <a:rPr lang="en-US" altLang="zh-CN" b="1" dirty="0">
                <a:solidFill>
                  <a:srgbClr val="0000FF"/>
                </a:solidFill>
                <a:latin typeface="Times New Roman" pitchFamily="18" charset="0"/>
                <a:ea typeface="+mn-ea"/>
                <a:cs typeface="Times New Roman" pitchFamily="18" charset="0"/>
              </a:rPr>
              <a:t>：</a:t>
            </a:r>
          </a:p>
          <a:p>
            <a:endParaRPr lang="zh-CN" altLang="en-US" dirty="0">
              <a:solidFill>
                <a:srgbClr val="0000FF"/>
              </a:solidFill>
              <a:latin typeface="Times New Roman" pitchFamily="18" charset="0"/>
              <a:ea typeface="+mn-ea"/>
              <a:cs typeface="Times New Roman" pitchFamily="18" charset="0"/>
            </a:endParaRPr>
          </a:p>
          <a:p>
            <a:pPr marL="342900" indent="-342900">
              <a:buAutoNum type="arabicPeriod"/>
            </a:pPr>
            <a:r>
              <a:rPr lang="zh-CN" altLang="en-US" dirty="0" smtClean="0">
                <a:latin typeface="Times New Roman" pitchFamily="18" charset="0"/>
                <a:ea typeface="+mn-ea"/>
                <a:cs typeface="Times New Roman" pitchFamily="18" charset="0"/>
              </a:rPr>
              <a:t>运用</a:t>
            </a:r>
            <a:r>
              <a:rPr lang="zh-CN" altLang="en-US" dirty="0">
                <a:latin typeface="Times New Roman" pitchFamily="18" charset="0"/>
                <a:ea typeface="+mn-ea"/>
                <a:cs typeface="Times New Roman" pitchFamily="18" charset="0"/>
              </a:rPr>
              <a:t>统计和物理相结合的方法，建立</a:t>
            </a:r>
            <a:r>
              <a:rPr lang="zh-CN" altLang="en-US" b="1" dirty="0">
                <a:solidFill>
                  <a:srgbClr val="0C9C3C"/>
                </a:solidFill>
                <a:latin typeface="Times New Roman" pitchFamily="18" charset="0"/>
                <a:ea typeface="+mn-ea"/>
                <a:cs typeface="Times New Roman" pitchFamily="18" charset="0"/>
              </a:rPr>
              <a:t>天气预报模式</a:t>
            </a:r>
            <a:r>
              <a:rPr lang="zh-CN" altLang="en-US" dirty="0">
                <a:latin typeface="Times New Roman" pitchFamily="18" charset="0"/>
                <a:ea typeface="+mn-ea"/>
                <a:cs typeface="Times New Roman" pitchFamily="18" charset="0"/>
              </a:rPr>
              <a:t>。</a:t>
            </a:r>
          </a:p>
          <a:p>
            <a:endParaRPr lang="zh-CN" altLang="en-US" dirty="0">
              <a:latin typeface="Times New Roman" pitchFamily="18" charset="0"/>
              <a:ea typeface="+mn-ea"/>
              <a:cs typeface="Times New Roman" pitchFamily="18" charset="0"/>
            </a:endParaRPr>
          </a:p>
          <a:p>
            <a:r>
              <a:rPr lang="en-US" altLang="zh-CN" dirty="0">
                <a:latin typeface="Times New Roman" pitchFamily="18" charset="0"/>
                <a:ea typeface="+mn-ea"/>
                <a:cs typeface="Times New Roman" pitchFamily="18" charset="0"/>
              </a:rPr>
              <a:t>2. </a:t>
            </a:r>
            <a:r>
              <a:rPr lang="zh-CN" altLang="en-US" dirty="0">
                <a:latin typeface="Times New Roman" pitchFamily="18" charset="0"/>
                <a:ea typeface="+mn-ea"/>
                <a:cs typeface="Times New Roman" pitchFamily="18" charset="0"/>
              </a:rPr>
              <a:t>根据具体情况（风电站的地理和气候特点、风力涡轮机的类型和分布），建立</a:t>
            </a:r>
            <a:r>
              <a:rPr lang="zh-CN" altLang="en-US" b="1" dirty="0">
                <a:solidFill>
                  <a:srgbClr val="0C9C3C"/>
                </a:solidFill>
                <a:latin typeface="Times New Roman" pitchFamily="18" charset="0"/>
                <a:ea typeface="+mn-ea"/>
                <a:cs typeface="Times New Roman" pitchFamily="18" charset="0"/>
              </a:rPr>
              <a:t>功率预测模式</a:t>
            </a:r>
            <a:r>
              <a:rPr lang="zh-CN" altLang="en-US" dirty="0">
                <a:latin typeface="Times New Roman" pitchFamily="18" charset="0"/>
                <a:ea typeface="+mn-ea"/>
                <a:cs typeface="Times New Roman" pitchFamily="18" charset="0"/>
              </a:rPr>
              <a:t>。 </a:t>
            </a:r>
            <a:endParaRPr lang="zh-CN" altLang="zh-CN" dirty="0">
              <a:latin typeface="Times New Roman" pitchFamily="18" charset="0"/>
              <a:ea typeface="+mn-ea"/>
              <a:cs typeface="Times New Roman" pitchFamily="18" charset="0"/>
            </a:endParaRPr>
          </a:p>
        </p:txBody>
      </p:sp>
      <p:pic>
        <p:nvPicPr>
          <p:cNvPr id="30724" name="Picture 3"/>
          <p:cNvPicPr>
            <a:picLocks noChangeArrowheads="1"/>
          </p:cNvPicPr>
          <p:nvPr/>
        </p:nvPicPr>
        <p:blipFill>
          <a:blip r:embed="rId4" cstate="print"/>
          <a:srcRect b="-429"/>
          <a:stretch>
            <a:fillRect/>
          </a:stretch>
        </p:blipFill>
        <p:spPr bwMode="auto">
          <a:xfrm>
            <a:off x="6221413" y="3810000"/>
            <a:ext cx="3532187" cy="3048000"/>
          </a:xfrm>
          <a:prstGeom prst="rect">
            <a:avLst/>
          </a:prstGeom>
          <a:noFill/>
          <a:ln w="9525">
            <a:noFill/>
            <a:miter lim="800000"/>
            <a:headEnd/>
            <a:tailEnd/>
          </a:ln>
        </p:spPr>
      </p:pic>
      <p:pic>
        <p:nvPicPr>
          <p:cNvPr id="30725" name="Picture 4"/>
          <p:cNvPicPr>
            <a:picLocks noChangeAspect="1" noChangeArrowheads="1"/>
          </p:cNvPicPr>
          <p:nvPr/>
        </p:nvPicPr>
        <p:blipFill>
          <a:blip r:embed="rId5" cstate="print"/>
          <a:srcRect/>
          <a:stretch>
            <a:fillRect/>
          </a:stretch>
        </p:blipFill>
        <p:spPr bwMode="auto">
          <a:xfrm>
            <a:off x="5943600" y="1219200"/>
            <a:ext cx="3124200" cy="2181225"/>
          </a:xfrm>
          <a:prstGeom prst="rect">
            <a:avLst/>
          </a:prstGeom>
          <a:noFill/>
          <a:ln w="9525">
            <a:noFill/>
            <a:miter lim="800000"/>
            <a:headEnd/>
            <a:tailEnd/>
          </a:ln>
        </p:spPr>
      </p:pic>
      <p:pic>
        <p:nvPicPr>
          <p:cNvPr id="30726" name="Picture 5"/>
          <p:cNvPicPr>
            <a:picLocks noChangeAspect="1" noChangeArrowheads="1"/>
          </p:cNvPicPr>
          <p:nvPr/>
        </p:nvPicPr>
        <p:blipFill>
          <a:blip r:embed="rId6" cstate="print"/>
          <a:srcRect/>
          <a:stretch>
            <a:fillRect/>
          </a:stretch>
        </p:blipFill>
        <p:spPr bwMode="auto">
          <a:xfrm>
            <a:off x="3352800" y="1219200"/>
            <a:ext cx="2543175"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0" y="1219200"/>
            <a:ext cx="46482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en-US" altLang="zh-CN" sz="1600" b="1" dirty="0">
                <a:latin typeface="Times New Roman" pitchFamily="18" charset="0"/>
                <a:ea typeface="+mn-ea"/>
                <a:cs typeface="Times New Roman" pitchFamily="18" charset="0"/>
              </a:rPr>
              <a:t>1</a:t>
            </a:r>
            <a:r>
              <a:rPr lang="zh-CN" altLang="en-US" sz="1600" b="1" dirty="0">
                <a:latin typeface="Times New Roman" pitchFamily="18" charset="0"/>
                <a:ea typeface="+mn-ea"/>
                <a:cs typeface="Times New Roman" pitchFamily="18" charset="0"/>
              </a:rPr>
              <a:t>、</a:t>
            </a:r>
            <a:r>
              <a:rPr lang="en-US" altLang="zh-CN" sz="1600" b="1" dirty="0" err="1">
                <a:solidFill>
                  <a:srgbClr val="0000FF"/>
                </a:solidFill>
                <a:latin typeface="Times New Roman" pitchFamily="18" charset="0"/>
                <a:ea typeface="+mn-ea"/>
                <a:cs typeface="Times New Roman" pitchFamily="18" charset="0"/>
              </a:rPr>
              <a:t>国内外风电功率预测结果的多样性</a:t>
            </a:r>
            <a:r>
              <a:rPr lang="en-US" altLang="zh-CN" sz="1600" b="1" dirty="0">
                <a:solidFill>
                  <a:srgbClr val="0000FF"/>
                </a:solidFill>
                <a:latin typeface="Times New Roman" pitchFamily="18" charset="0"/>
                <a:ea typeface="+mn-ea"/>
                <a:cs typeface="Times New Roman" pitchFamily="18" charset="0"/>
              </a:rPr>
              <a:t>：</a:t>
            </a:r>
          </a:p>
          <a:p>
            <a:r>
              <a:rPr lang="zh-CN" altLang="en-US" sz="1600" dirty="0" smtClean="0">
                <a:solidFill>
                  <a:srgbClr val="0C9C3C"/>
                </a:solidFill>
                <a:latin typeface="Times New Roman" pitchFamily="18" charset="0"/>
                <a:ea typeface="+mn-ea"/>
                <a:cs typeface="Times New Roman" pitchFamily="18" charset="0"/>
              </a:rPr>
              <a:t>（</a:t>
            </a:r>
            <a:r>
              <a:rPr lang="en-US" altLang="zh-CN" sz="1600" dirty="0" smtClean="0">
                <a:solidFill>
                  <a:srgbClr val="0C9C3C"/>
                </a:solidFill>
                <a:latin typeface="Times New Roman" pitchFamily="18" charset="0"/>
                <a:ea typeface="+mn-ea"/>
                <a:cs typeface="Times New Roman" pitchFamily="18" charset="0"/>
              </a:rPr>
              <a:t>1</a:t>
            </a:r>
            <a:r>
              <a:rPr lang="zh-CN" altLang="en-US" sz="1600" dirty="0">
                <a:solidFill>
                  <a:srgbClr val="0C9C3C"/>
                </a:solidFill>
                <a:latin typeface="Times New Roman" pitchFamily="18" charset="0"/>
                <a:ea typeface="+mn-ea"/>
                <a:cs typeface="Times New Roman" pitchFamily="18" charset="0"/>
              </a:rPr>
              <a:t>）</a:t>
            </a:r>
            <a:r>
              <a:rPr lang="zh-CN" altLang="en-US" sz="1600" b="1" dirty="0">
                <a:solidFill>
                  <a:srgbClr val="0C9C3C"/>
                </a:solidFill>
                <a:latin typeface="Times New Roman" pitchFamily="18" charset="0"/>
                <a:ea typeface="+mn-ea"/>
                <a:cs typeface="Times New Roman" pitchFamily="18" charset="0"/>
              </a:rPr>
              <a:t>风电站的分布</a:t>
            </a:r>
            <a:endParaRPr lang="en-US" altLang="zh-CN" sz="1600" b="1" dirty="0">
              <a:solidFill>
                <a:srgbClr val="0C9C3C"/>
              </a:solidFill>
              <a:latin typeface="Times New Roman" pitchFamily="18" charset="0"/>
              <a:ea typeface="+mn-ea"/>
              <a:cs typeface="Times New Roman" pitchFamily="18" charset="0"/>
            </a:endParaRPr>
          </a:p>
          <a:p>
            <a:pPr>
              <a:buFont typeface="Wingdings" pitchFamily="2" charset="2"/>
              <a:buChar char="u"/>
            </a:pPr>
            <a:r>
              <a:rPr lang="zh-CN" altLang="en-US" sz="1600" dirty="0">
                <a:latin typeface="Times New Roman" pitchFamily="18" charset="0"/>
                <a:ea typeface="+mn-ea"/>
                <a:cs typeface="Times New Roman" pitchFamily="18" charset="0"/>
              </a:rPr>
              <a:t>在中国，</a:t>
            </a:r>
            <a:r>
              <a:rPr lang="zh-CN" altLang="en-US" sz="1600" dirty="0">
                <a:solidFill>
                  <a:srgbClr val="FF0000"/>
                </a:solidFill>
                <a:latin typeface="Times New Roman" pitchFamily="18" charset="0"/>
                <a:ea typeface="+mn-ea"/>
                <a:cs typeface="Times New Roman" pitchFamily="18" charset="0"/>
              </a:rPr>
              <a:t>大规模集中</a:t>
            </a:r>
            <a:r>
              <a:rPr lang="zh-CN" altLang="en-US" sz="1600" dirty="0">
                <a:latin typeface="Times New Roman" pitchFamily="18" charset="0"/>
                <a:ea typeface="+mn-ea"/>
                <a:cs typeface="Times New Roman" pitchFamily="18" charset="0"/>
              </a:rPr>
              <a:t>式分布。</a:t>
            </a:r>
            <a:endParaRPr lang="en-US" altLang="zh-CN" sz="1600" dirty="0">
              <a:latin typeface="Times New Roman" pitchFamily="18" charset="0"/>
              <a:ea typeface="+mn-ea"/>
              <a:cs typeface="Times New Roman" pitchFamily="18" charset="0"/>
            </a:endParaRPr>
          </a:p>
          <a:p>
            <a:pPr>
              <a:buFont typeface="Wingdings" pitchFamily="2" charset="2"/>
              <a:buChar char="u"/>
            </a:pPr>
            <a:r>
              <a:rPr lang="zh-CN" altLang="en-US" sz="1600" dirty="0">
                <a:latin typeface="Times New Roman" pitchFamily="18" charset="0"/>
                <a:ea typeface="+mn-ea"/>
                <a:cs typeface="Times New Roman" pitchFamily="18" charset="0"/>
              </a:rPr>
              <a:t>在欧洲，分布更加</a:t>
            </a:r>
            <a:r>
              <a:rPr lang="zh-CN" altLang="en-US" sz="1600" dirty="0">
                <a:solidFill>
                  <a:srgbClr val="FF0000"/>
                </a:solidFill>
                <a:latin typeface="Times New Roman" pitchFamily="18" charset="0"/>
                <a:ea typeface="+mn-ea"/>
                <a:cs typeface="Times New Roman" pitchFamily="18" charset="0"/>
              </a:rPr>
              <a:t>广阔</a:t>
            </a:r>
            <a:r>
              <a:rPr lang="zh-CN" altLang="en-US" sz="1600" dirty="0">
                <a:latin typeface="Times New Roman" pitchFamily="18" charset="0"/>
                <a:ea typeface="+mn-ea"/>
                <a:cs typeface="Times New Roman" pitchFamily="18" charset="0"/>
              </a:rPr>
              <a:t>和</a:t>
            </a:r>
            <a:r>
              <a:rPr lang="zh-CN" altLang="en-US" sz="1600" dirty="0">
                <a:solidFill>
                  <a:srgbClr val="FF0000"/>
                </a:solidFill>
                <a:latin typeface="Times New Roman" pitchFamily="18" charset="0"/>
                <a:ea typeface="+mn-ea"/>
                <a:cs typeface="Times New Roman" pitchFamily="18" charset="0"/>
              </a:rPr>
              <a:t>均匀</a:t>
            </a:r>
            <a:r>
              <a:rPr lang="zh-CN" altLang="en-US" sz="1600" dirty="0">
                <a:latin typeface="Times New Roman" pitchFamily="18" charset="0"/>
                <a:ea typeface="+mn-ea"/>
                <a:cs typeface="Times New Roman" pitchFamily="18" charset="0"/>
              </a:rPr>
              <a:t>。</a:t>
            </a:r>
            <a:endParaRPr lang="en-US" altLang="zh-CN" sz="1600" dirty="0">
              <a:latin typeface="Times New Roman" pitchFamily="18" charset="0"/>
              <a:ea typeface="+mn-ea"/>
              <a:cs typeface="Times New Roman" pitchFamily="18" charset="0"/>
            </a:endParaRPr>
          </a:p>
          <a:p>
            <a:pPr>
              <a:buFont typeface="Wingdings" pitchFamily="2" charset="2"/>
              <a:buChar char="u"/>
            </a:pPr>
            <a:endParaRPr lang="en-US" altLang="zh-CN" sz="1600" dirty="0">
              <a:latin typeface="Times New Roman" pitchFamily="18" charset="0"/>
              <a:ea typeface="+mn-ea"/>
              <a:cs typeface="Times New Roman" pitchFamily="18" charset="0"/>
            </a:endParaRPr>
          </a:p>
          <a:p>
            <a:r>
              <a:rPr lang="zh-CN" altLang="en-US" sz="1600" dirty="0" smtClean="0">
                <a:solidFill>
                  <a:srgbClr val="0C9C3C"/>
                </a:solidFill>
                <a:latin typeface="Times New Roman" pitchFamily="18" charset="0"/>
                <a:ea typeface="+mn-ea"/>
                <a:cs typeface="Times New Roman" pitchFamily="18" charset="0"/>
              </a:rPr>
              <a:t>（</a:t>
            </a:r>
            <a:r>
              <a:rPr lang="en-US" altLang="zh-CN" sz="1600" dirty="0" smtClean="0">
                <a:solidFill>
                  <a:srgbClr val="0C9C3C"/>
                </a:solidFill>
                <a:latin typeface="Times New Roman" pitchFamily="18" charset="0"/>
                <a:ea typeface="+mn-ea"/>
                <a:cs typeface="Times New Roman" pitchFamily="18" charset="0"/>
              </a:rPr>
              <a:t>2</a:t>
            </a:r>
            <a:r>
              <a:rPr lang="zh-CN" altLang="en-US" sz="1600" dirty="0">
                <a:solidFill>
                  <a:srgbClr val="0C9C3C"/>
                </a:solidFill>
                <a:latin typeface="Times New Roman" pitchFamily="18" charset="0"/>
                <a:ea typeface="+mn-ea"/>
                <a:cs typeface="Times New Roman" pitchFamily="18" charset="0"/>
              </a:rPr>
              <a:t>）</a:t>
            </a:r>
            <a:r>
              <a:rPr lang="zh-CN" altLang="en-US" sz="1600" b="1" dirty="0">
                <a:solidFill>
                  <a:srgbClr val="0C9C3C"/>
                </a:solidFill>
                <a:latin typeface="Times New Roman" pitchFamily="18" charset="0"/>
                <a:ea typeface="+mn-ea"/>
                <a:cs typeface="Times New Roman" pitchFamily="18" charset="0"/>
              </a:rPr>
              <a:t>数值天气预报水平</a:t>
            </a:r>
            <a:endParaRPr lang="en-US" altLang="zh-CN" sz="1600" b="1" dirty="0">
              <a:solidFill>
                <a:srgbClr val="0C9C3C"/>
              </a:solidFill>
              <a:latin typeface="Times New Roman" pitchFamily="18" charset="0"/>
              <a:ea typeface="+mn-ea"/>
              <a:cs typeface="Times New Roman" pitchFamily="18" charset="0"/>
            </a:endParaRPr>
          </a:p>
          <a:p>
            <a:pPr>
              <a:buFont typeface="Wingdings" pitchFamily="2" charset="2"/>
              <a:buChar char="u"/>
            </a:pPr>
            <a:r>
              <a:rPr lang="zh-CN" altLang="en-US" sz="1600" dirty="0">
                <a:latin typeface="Times New Roman" pitchFamily="18" charset="0"/>
                <a:ea typeface="+mn-ea"/>
                <a:cs typeface="Times New Roman" pitchFamily="18" charset="0"/>
              </a:rPr>
              <a:t>在欧洲，气象站分布</a:t>
            </a:r>
            <a:r>
              <a:rPr lang="zh-CN" altLang="en-US" sz="1600" dirty="0">
                <a:solidFill>
                  <a:srgbClr val="FF0000"/>
                </a:solidFill>
                <a:latin typeface="Times New Roman" pitchFamily="18" charset="0"/>
                <a:ea typeface="+mn-ea"/>
                <a:cs typeface="Times New Roman" pitchFamily="18" charset="0"/>
              </a:rPr>
              <a:t>密集</a:t>
            </a:r>
            <a:r>
              <a:rPr lang="zh-CN" altLang="en-US" sz="1600" dirty="0">
                <a:latin typeface="Times New Roman" pitchFamily="18" charset="0"/>
                <a:ea typeface="+mn-ea"/>
                <a:cs typeface="Times New Roman" pitchFamily="18" charset="0"/>
              </a:rPr>
              <a:t>。</a:t>
            </a:r>
            <a:endParaRPr lang="en-US" altLang="zh-CN" sz="1600" dirty="0">
              <a:latin typeface="Times New Roman" pitchFamily="18" charset="0"/>
              <a:ea typeface="+mn-ea"/>
              <a:cs typeface="Times New Roman" pitchFamily="18" charset="0"/>
            </a:endParaRPr>
          </a:p>
          <a:p>
            <a:pPr>
              <a:buFont typeface="Wingdings" pitchFamily="2" charset="2"/>
              <a:buChar char="u"/>
            </a:pPr>
            <a:r>
              <a:rPr lang="zh-CN" altLang="en-US" sz="1600" dirty="0">
                <a:latin typeface="Times New Roman" pitchFamily="18" charset="0"/>
                <a:ea typeface="+mn-ea"/>
                <a:cs typeface="Times New Roman" pitchFamily="18" charset="0"/>
              </a:rPr>
              <a:t>欧洲气象站的</a:t>
            </a:r>
            <a:r>
              <a:rPr lang="zh-CN" altLang="en-US" sz="1600" dirty="0">
                <a:solidFill>
                  <a:srgbClr val="FF0000"/>
                </a:solidFill>
                <a:latin typeface="Times New Roman" pitchFamily="18" charset="0"/>
                <a:ea typeface="+mn-ea"/>
                <a:cs typeface="Times New Roman" pitchFamily="18" charset="0"/>
              </a:rPr>
              <a:t>地理位置</a:t>
            </a:r>
            <a:r>
              <a:rPr lang="zh-CN" altLang="en-US" sz="1600" dirty="0">
                <a:latin typeface="Times New Roman" pitchFamily="18" charset="0"/>
                <a:ea typeface="+mn-ea"/>
                <a:cs typeface="Times New Roman" pitchFamily="18" charset="0"/>
              </a:rPr>
              <a:t>有利于数值天气预报。</a:t>
            </a:r>
            <a:endParaRPr lang="en-US" altLang="zh-CN" sz="1600" dirty="0">
              <a:latin typeface="Times New Roman" pitchFamily="18" charset="0"/>
              <a:ea typeface="+mn-ea"/>
              <a:cs typeface="Times New Roman" pitchFamily="18" charset="0"/>
            </a:endParaRPr>
          </a:p>
          <a:p>
            <a:pPr>
              <a:buFont typeface="Wingdings" pitchFamily="2" charset="2"/>
              <a:buChar char="u"/>
            </a:pPr>
            <a:r>
              <a:rPr lang="zh-CN" altLang="en-US" sz="1600" dirty="0">
                <a:latin typeface="Times New Roman" pitchFamily="18" charset="0"/>
                <a:ea typeface="+mn-ea"/>
                <a:cs typeface="Times New Roman" pitchFamily="18" charset="0"/>
              </a:rPr>
              <a:t>欧洲有许多</a:t>
            </a:r>
            <a:r>
              <a:rPr lang="zh-CN" altLang="en-US" sz="1600" dirty="0">
                <a:solidFill>
                  <a:srgbClr val="FF0000"/>
                </a:solidFill>
                <a:latin typeface="Times New Roman" pitchFamily="18" charset="0"/>
                <a:ea typeface="+mn-ea"/>
                <a:cs typeface="Times New Roman" pitchFamily="18" charset="0"/>
              </a:rPr>
              <a:t>商业化</a:t>
            </a:r>
            <a:r>
              <a:rPr lang="zh-CN" altLang="en-US" sz="1600" dirty="0">
                <a:latin typeface="Times New Roman" pitchFamily="18" charset="0"/>
                <a:ea typeface="+mn-ea"/>
                <a:cs typeface="Times New Roman" pitchFamily="18" charset="0"/>
              </a:rPr>
              <a:t>的气象服务公司。</a:t>
            </a:r>
            <a:endParaRPr lang="en-US" altLang="zh-CN" sz="1600" dirty="0">
              <a:latin typeface="Times New Roman" pitchFamily="18" charset="0"/>
              <a:ea typeface="+mn-ea"/>
              <a:cs typeface="Times New Roman" pitchFamily="18" charset="0"/>
            </a:endParaRPr>
          </a:p>
          <a:p>
            <a:endParaRPr lang="zh-CN" altLang="en-US" sz="1600" dirty="0">
              <a:latin typeface="Times New Roman" pitchFamily="18" charset="0"/>
              <a:ea typeface="+mn-ea"/>
              <a:cs typeface="Times New Roman" pitchFamily="18" charset="0"/>
            </a:endParaRPr>
          </a:p>
        </p:txBody>
      </p:sp>
      <p:sp>
        <p:nvSpPr>
          <p:cNvPr id="32770" name="Rectangle 30"/>
          <p:cNvSpPr>
            <a:spLocks noChangeArrowheads="1"/>
          </p:cNvSpPr>
          <p:nvPr/>
        </p:nvSpPr>
        <p:spPr bwMode="auto">
          <a:xfrm>
            <a:off x="432000" y="304800"/>
            <a:ext cx="8280000" cy="586650"/>
          </a:xfrm>
          <a:prstGeom prst="rect">
            <a:avLst/>
          </a:prstGeom>
          <a:noFill/>
          <a:ln w="9525">
            <a:noFill/>
            <a:miter lim="800000"/>
            <a:headEnd/>
            <a:tailEnd/>
          </a:ln>
        </p:spPr>
        <p:txBody>
          <a:bodyPr lIns="93296" tIns="46648" rIns="93296" bIns="46648">
            <a:spAutoFit/>
          </a:bodyPr>
          <a:lstStyle/>
          <a:p>
            <a:r>
              <a:rPr lang="en-US" altLang="zh-CN" sz="3200" b="1" dirty="0">
                <a:solidFill>
                  <a:srgbClr val="006C69"/>
                </a:solidFill>
                <a:latin typeface="Times New Roman" pitchFamily="18" charset="0"/>
                <a:ea typeface="+mn-ea"/>
                <a:cs typeface="Times New Roman" pitchFamily="18" charset="0"/>
              </a:rPr>
              <a:t> </a:t>
            </a:r>
            <a:r>
              <a:rPr lang="zh-CN" altLang="en-US" sz="3200" b="1" dirty="0" smtClean="0">
                <a:solidFill>
                  <a:srgbClr val="006C69"/>
                </a:solidFill>
                <a:latin typeface="Times New Roman" pitchFamily="18" charset="0"/>
                <a:ea typeface="+mn-ea"/>
                <a:cs typeface="Times New Roman" pitchFamily="18" charset="0"/>
              </a:rPr>
              <a:t>预测技术的发展</a:t>
            </a:r>
            <a:endParaRPr lang="zh-CN" altLang="en-US" sz="3200" b="1" dirty="0">
              <a:solidFill>
                <a:srgbClr val="006C69"/>
              </a:solidFill>
              <a:latin typeface="Times New Roman" pitchFamily="18" charset="0"/>
              <a:ea typeface="+mn-ea"/>
              <a:cs typeface="Times New Roman" pitchFamily="18" charset="0"/>
            </a:endParaRPr>
          </a:p>
        </p:txBody>
      </p:sp>
      <p:pic>
        <p:nvPicPr>
          <p:cNvPr id="23556" name="Picture 4"/>
          <p:cNvPicPr>
            <a:picLocks noChangeAspect="1" noChangeArrowheads="1"/>
          </p:cNvPicPr>
          <p:nvPr/>
        </p:nvPicPr>
        <p:blipFill>
          <a:blip r:embed="rId3" cstate="print"/>
          <a:srcRect/>
          <a:stretch>
            <a:fillRect/>
          </a:stretch>
        </p:blipFill>
        <p:spPr bwMode="auto">
          <a:xfrm>
            <a:off x="0" y="4495800"/>
            <a:ext cx="4648200" cy="23622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3557" name="Picture 5"/>
          <p:cNvPicPr>
            <a:picLocks noChangeAspect="1" noChangeArrowheads="1"/>
          </p:cNvPicPr>
          <p:nvPr/>
        </p:nvPicPr>
        <p:blipFill>
          <a:blip r:embed="rId4" cstate="print"/>
          <a:srcRect/>
          <a:stretch>
            <a:fillRect/>
          </a:stretch>
        </p:blipFill>
        <p:spPr bwMode="auto">
          <a:xfrm>
            <a:off x="0" y="4572000"/>
            <a:ext cx="1341438" cy="8382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3558" name="Picture 6"/>
          <p:cNvPicPr>
            <a:picLocks noChangeAspect="1" noChangeArrowheads="1"/>
          </p:cNvPicPr>
          <p:nvPr/>
        </p:nvPicPr>
        <p:blipFill>
          <a:blip r:embed="rId5" cstate="print"/>
          <a:srcRect/>
          <a:stretch>
            <a:fillRect/>
          </a:stretch>
        </p:blipFill>
        <p:spPr bwMode="auto">
          <a:xfrm>
            <a:off x="5638800" y="3505200"/>
            <a:ext cx="2843213" cy="2103438"/>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3559" name="Picture 7"/>
          <p:cNvPicPr>
            <a:picLocks noChangeAspect="1" noChangeArrowheads="1"/>
          </p:cNvPicPr>
          <p:nvPr/>
        </p:nvPicPr>
        <p:blipFill>
          <a:blip r:embed="rId6" cstate="print"/>
          <a:srcRect/>
          <a:stretch>
            <a:fillRect/>
          </a:stretch>
        </p:blipFill>
        <p:spPr bwMode="auto">
          <a:xfrm>
            <a:off x="4800600" y="1219200"/>
            <a:ext cx="4160838" cy="5638800"/>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21"/>
          <p:cNvSpPr txBox="1">
            <a:spLocks noChangeArrowheads="1"/>
          </p:cNvSpPr>
          <p:nvPr/>
        </p:nvSpPr>
        <p:spPr bwMode="auto">
          <a:xfrm>
            <a:off x="533400" y="381000"/>
            <a:ext cx="8077200" cy="457200"/>
          </a:xfrm>
          <a:prstGeom prst="rect">
            <a:avLst/>
          </a:prstGeom>
          <a:noFill/>
          <a:ln w="9525" algn="ctr">
            <a:noFill/>
            <a:miter lim="800000"/>
            <a:headEnd/>
            <a:tailEnd/>
          </a:ln>
        </p:spPr>
        <p:txBody>
          <a:bodyPr anchor="ctr"/>
          <a:lstStyle/>
          <a:p>
            <a:r>
              <a:rPr lang="zh-CN" altLang="en-US" sz="2400" b="1" i="1" dirty="0">
                <a:solidFill>
                  <a:srgbClr val="006C69"/>
                </a:solidFill>
                <a:latin typeface="Times New Roman" pitchFamily="18" charset="0"/>
                <a:ea typeface="+mn-ea"/>
                <a:cs typeface="Times New Roman" pitchFamily="18" charset="0"/>
              </a:rPr>
              <a:t>与亚洲开发银行的合作</a:t>
            </a:r>
            <a:endParaRPr lang="en-US" altLang="zh-CN" sz="2400" b="1" i="1" dirty="0">
              <a:solidFill>
                <a:srgbClr val="006C69"/>
              </a:solidFill>
              <a:latin typeface="Times New Roman" pitchFamily="18" charset="0"/>
              <a:ea typeface="+mn-ea"/>
              <a:cs typeface="Times New Roman" pitchFamily="18" charset="0"/>
            </a:endParaRPr>
          </a:p>
        </p:txBody>
      </p:sp>
      <p:sp>
        <p:nvSpPr>
          <p:cNvPr id="3" name="圆角矩形 2"/>
          <p:cNvSpPr/>
          <p:nvPr/>
        </p:nvSpPr>
        <p:spPr bwMode="auto">
          <a:xfrm>
            <a:off x="838200" y="1066800"/>
            <a:ext cx="2819400" cy="10668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lnSpc>
                <a:spcPct val="200000"/>
              </a:lnSpc>
              <a:defRPr/>
            </a:pPr>
            <a:r>
              <a:rPr lang="en-US" altLang="en-US" b="1" dirty="0" err="1">
                <a:effectLst>
                  <a:outerShdw blurRad="38100" dist="38100" dir="2700000" algn="tl">
                    <a:srgbClr val="FFFFFF"/>
                  </a:outerShdw>
                </a:effectLst>
                <a:latin typeface="Times New Roman" pitchFamily="18" charset="0"/>
                <a:ea typeface="+mn-ea"/>
                <a:cs typeface="Times New Roman" pitchFamily="18" charset="0"/>
              </a:rPr>
              <a:t>中国的需求</a:t>
            </a:r>
            <a:endParaRPr lang="zh-CN" altLang="en-US" b="1" dirty="0">
              <a:effectLst>
                <a:outerShdw blurRad="38100" dist="38100" dir="2700000" algn="tl">
                  <a:srgbClr val="FFFFFF"/>
                </a:outerShdw>
              </a:effectLst>
              <a:latin typeface="Times New Roman" pitchFamily="18" charset="0"/>
              <a:ea typeface="+mn-ea"/>
              <a:cs typeface="Times New Roman" pitchFamily="18" charset="0"/>
            </a:endParaRPr>
          </a:p>
        </p:txBody>
      </p:sp>
      <p:sp>
        <p:nvSpPr>
          <p:cNvPr id="4" name="圆角矩形 3"/>
          <p:cNvSpPr/>
          <p:nvPr/>
        </p:nvSpPr>
        <p:spPr bwMode="auto">
          <a:xfrm>
            <a:off x="5257800" y="1066800"/>
            <a:ext cx="2819400" cy="10668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lnSpc>
                <a:spcPct val="200000"/>
              </a:lnSpc>
              <a:defRPr/>
            </a:pPr>
            <a:r>
              <a:rPr lang="zh-CN" altLang="en-US" b="1" dirty="0">
                <a:effectLst>
                  <a:outerShdw blurRad="38100" dist="38100" dir="2700000" algn="tl">
                    <a:srgbClr val="FFFFFF"/>
                  </a:outerShdw>
                </a:effectLst>
                <a:latin typeface="Times New Roman" pitchFamily="18" charset="0"/>
                <a:ea typeface="+mn-ea"/>
                <a:cs typeface="Times New Roman" pitchFamily="18" charset="0"/>
              </a:rPr>
              <a:t>亚洲开发银行的使命</a:t>
            </a:r>
          </a:p>
        </p:txBody>
      </p:sp>
      <p:sp>
        <p:nvSpPr>
          <p:cNvPr id="5" name="下箭头 4"/>
          <p:cNvSpPr/>
          <p:nvPr/>
        </p:nvSpPr>
        <p:spPr bwMode="auto">
          <a:xfrm>
            <a:off x="1905000" y="2286000"/>
            <a:ext cx="484188" cy="977900"/>
          </a:xfrm>
          <a:prstGeom prst="downArrow">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
        <p:nvSpPr>
          <p:cNvPr id="6" name="下箭头 5"/>
          <p:cNvSpPr/>
          <p:nvPr/>
        </p:nvSpPr>
        <p:spPr bwMode="auto">
          <a:xfrm>
            <a:off x="6553200" y="2286000"/>
            <a:ext cx="484188" cy="977900"/>
          </a:xfrm>
          <a:prstGeom prst="downArrow">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
        <p:nvSpPr>
          <p:cNvPr id="7" name="圆角矩形 6"/>
          <p:cNvSpPr/>
          <p:nvPr/>
        </p:nvSpPr>
        <p:spPr bwMode="auto">
          <a:xfrm>
            <a:off x="838200" y="3505200"/>
            <a:ext cx="2819400" cy="18288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defRPr/>
            </a:pPr>
            <a:r>
              <a:rPr lang="zh-CN" altLang="en-US" sz="2400" b="1" dirty="0">
                <a:effectLst>
                  <a:outerShdw blurRad="38100" dist="38100" dir="2700000" algn="tl">
                    <a:srgbClr val="FFFFFF"/>
                  </a:outerShdw>
                </a:effectLst>
                <a:latin typeface="Times New Roman" pitchFamily="18" charset="0"/>
                <a:ea typeface="+mn-ea"/>
                <a:cs typeface="Times New Roman" pitchFamily="18" charset="0"/>
              </a:rPr>
              <a:t>智能电网</a:t>
            </a:r>
            <a:r>
              <a:rPr lang="en-US" altLang="zh-CN" sz="2400" b="1" dirty="0">
                <a:effectLst>
                  <a:outerShdw blurRad="38100" dist="38100" dir="2700000" algn="tl">
                    <a:srgbClr val="FFFFFF"/>
                  </a:outerShdw>
                </a:effectLst>
                <a:latin typeface="Times New Roman" pitchFamily="18" charset="0"/>
                <a:ea typeface="+mn-ea"/>
                <a:cs typeface="Times New Roman" pitchFamily="18" charset="0"/>
              </a:rPr>
              <a:t>&amp;</a:t>
            </a:r>
            <a:r>
              <a:rPr lang="zh-CN" altLang="en-US" sz="2400" b="1" dirty="0">
                <a:effectLst>
                  <a:outerShdw blurRad="38100" dist="38100" dir="2700000" algn="tl">
                    <a:srgbClr val="FFFFFF"/>
                  </a:outerShdw>
                </a:effectLst>
                <a:latin typeface="Times New Roman" pitchFamily="18" charset="0"/>
                <a:ea typeface="+mn-ea"/>
                <a:cs typeface="Times New Roman" pitchFamily="18" charset="0"/>
              </a:rPr>
              <a:t>减少二氧化碳排放量</a:t>
            </a:r>
          </a:p>
        </p:txBody>
      </p:sp>
      <p:sp>
        <p:nvSpPr>
          <p:cNvPr id="9" name="圆角矩形 8"/>
          <p:cNvSpPr/>
          <p:nvPr/>
        </p:nvSpPr>
        <p:spPr bwMode="auto">
          <a:xfrm>
            <a:off x="5334000" y="3505200"/>
            <a:ext cx="2819400" cy="19812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defRPr/>
            </a:pPr>
            <a:r>
              <a:rPr lang="zh-CN" altLang="en-US" sz="2400" b="1">
                <a:effectLst>
                  <a:outerShdw blurRad="38100" dist="38100" dir="2700000" algn="tl">
                    <a:srgbClr val="FFFFFF"/>
                  </a:outerShdw>
                </a:effectLst>
                <a:latin typeface="Times New Roman" pitchFamily="18" charset="0"/>
                <a:ea typeface="+mn-ea"/>
                <a:cs typeface="Times New Roman" pitchFamily="18" charset="0"/>
              </a:rPr>
              <a:t>扶贫</a:t>
            </a:r>
            <a:r>
              <a:rPr lang="en-US" altLang="zh-CN" sz="2400" b="1">
                <a:effectLst>
                  <a:outerShdw blurRad="38100" dist="38100" dir="2700000" algn="tl">
                    <a:srgbClr val="FFFFFF"/>
                  </a:outerShdw>
                </a:effectLst>
                <a:latin typeface="Times New Roman" pitchFamily="18" charset="0"/>
                <a:ea typeface="+mn-ea"/>
                <a:cs typeface="Times New Roman" pitchFamily="18" charset="0"/>
              </a:rPr>
              <a:t>&amp;</a:t>
            </a:r>
            <a:r>
              <a:rPr lang="zh-CN" altLang="en-US" sz="2400" b="1">
                <a:effectLst>
                  <a:outerShdw blurRad="38100" dist="38100" dir="2700000" algn="tl">
                    <a:srgbClr val="FFFFFF"/>
                  </a:outerShdw>
                </a:effectLst>
                <a:latin typeface="Times New Roman" pitchFamily="18" charset="0"/>
                <a:ea typeface="+mn-ea"/>
                <a:cs typeface="Times New Roman" pitchFamily="18" charset="0"/>
              </a:rPr>
              <a:t>维护环境</a:t>
            </a:r>
          </a:p>
        </p:txBody>
      </p:sp>
      <p:pic>
        <p:nvPicPr>
          <p:cNvPr id="34824" name="Picture 1" descr="C:\Documents and Settings\Administrator\Application Data\Tencent\Users\116500406\QQ\WinTemp\RichOle\YE77H1AM1[1Z]4J65F8[(P3.jpg"/>
          <p:cNvPicPr>
            <a:picLocks noChangeAspect="1" noChangeArrowheads="1"/>
          </p:cNvPicPr>
          <p:nvPr/>
        </p:nvPicPr>
        <p:blipFill>
          <a:blip r:embed="rId3" cstate="print"/>
          <a:srcRect/>
          <a:stretch>
            <a:fillRect/>
          </a:stretch>
        </p:blipFill>
        <p:spPr bwMode="auto">
          <a:xfrm>
            <a:off x="3200400" y="2209800"/>
            <a:ext cx="2514600" cy="1296988"/>
          </a:xfrm>
          <a:prstGeom prst="rect">
            <a:avLst/>
          </a:prstGeom>
          <a:noFill/>
          <a:ln w="9525">
            <a:noFill/>
            <a:miter lim="800000"/>
            <a:headEnd/>
            <a:tailEnd/>
          </a:ln>
        </p:spPr>
      </p:pic>
      <p:sp>
        <p:nvSpPr>
          <p:cNvPr id="10" name="下箭头 9"/>
          <p:cNvSpPr/>
          <p:nvPr/>
        </p:nvSpPr>
        <p:spPr bwMode="auto">
          <a:xfrm>
            <a:off x="4038600" y="3581400"/>
            <a:ext cx="990600" cy="1905000"/>
          </a:xfrm>
          <a:prstGeom prst="downArrow">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
        <p:nvSpPr>
          <p:cNvPr id="11" name="圆角矩形 10"/>
          <p:cNvSpPr/>
          <p:nvPr/>
        </p:nvSpPr>
        <p:spPr bwMode="auto">
          <a:xfrm>
            <a:off x="533400" y="5638800"/>
            <a:ext cx="8077200" cy="914400"/>
          </a:xfrm>
          <a:prstGeom prst="roundRect">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lnSpc>
                <a:spcPct val="120000"/>
              </a:lnSpc>
              <a:defRPr/>
            </a:pPr>
            <a:r>
              <a:rPr lang="en-US" altLang="zh-CN" sz="2000" b="1" dirty="0" smtClean="0">
                <a:solidFill>
                  <a:srgbClr val="FF0000"/>
                </a:solidFill>
                <a:effectLst>
                  <a:outerShdw blurRad="38100" dist="38100" dir="2700000" algn="tl">
                    <a:srgbClr val="000000"/>
                  </a:outerShdw>
                </a:effectLst>
                <a:latin typeface="Times New Roman" pitchFamily="18" charset="0"/>
                <a:ea typeface="+mn-ea"/>
                <a:cs typeface="Times New Roman" pitchFamily="18" charset="0"/>
              </a:rPr>
              <a:t>TA7721-PRC</a:t>
            </a:r>
            <a:r>
              <a:rPr lang="zh-CN" altLang="en-US" sz="2000" b="1" dirty="0" smtClean="0">
                <a:solidFill>
                  <a:srgbClr val="FF0000"/>
                </a:solidFill>
                <a:effectLst>
                  <a:outerShdw blurRad="38100" dist="38100" dir="2700000" algn="tl">
                    <a:srgbClr val="000000"/>
                  </a:outerShdw>
                </a:effectLst>
                <a:latin typeface="Times New Roman" pitchFamily="18" charset="0"/>
                <a:ea typeface="+mn-ea"/>
                <a:cs typeface="Times New Roman" pitchFamily="18" charset="0"/>
              </a:rPr>
              <a:t>：</a:t>
            </a:r>
            <a:r>
              <a:rPr lang="zh-CN" altLang="en-US" sz="2000" b="1" dirty="0" smtClean="0">
                <a:solidFill>
                  <a:srgbClr val="0000CC"/>
                </a:solidFill>
                <a:latin typeface="Times New Roman" pitchFamily="18" charset="0"/>
                <a:ea typeface="+mn-ea"/>
                <a:cs typeface="Times New Roman" pitchFamily="18" charset="0"/>
              </a:rPr>
              <a:t>发展</a:t>
            </a:r>
            <a:r>
              <a:rPr lang="zh-CN" altLang="en-US" sz="2000" b="1" dirty="0">
                <a:solidFill>
                  <a:srgbClr val="0000CC"/>
                </a:solidFill>
                <a:latin typeface="Times New Roman" pitchFamily="18" charset="0"/>
                <a:ea typeface="+mn-ea"/>
                <a:cs typeface="Times New Roman" pitchFamily="18" charset="0"/>
              </a:rPr>
              <a:t>高效利用可再生能源的智能电网</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5"/>
          <p:cNvSpPr/>
          <p:nvPr/>
        </p:nvSpPr>
        <p:spPr>
          <a:xfrm rot="16200000" flipH="1">
            <a:off x="1909763" y="2079625"/>
            <a:ext cx="315912" cy="319088"/>
          </a:xfrm>
          <a:prstGeom prst="right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3" name="左右箭头 2"/>
          <p:cNvSpPr/>
          <p:nvPr/>
        </p:nvSpPr>
        <p:spPr>
          <a:xfrm>
            <a:off x="467544" y="3446618"/>
            <a:ext cx="8352928" cy="846478"/>
          </a:xfrm>
          <a:prstGeom prst="leftRightArrow">
            <a:avLst>
              <a:gd name="adj1" fmla="val 71993"/>
              <a:gd name="adj2" fmla="val 50000"/>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342900" indent="-342900"/>
            <a:r>
              <a:rPr lang="zh-CN" altLang="en-US" sz="2000" b="1">
                <a:latin typeface="Times New Roman" pitchFamily="18" charset="0"/>
                <a:ea typeface="+mn-ea"/>
                <a:cs typeface="Times New Roman" pitchFamily="18" charset="0"/>
              </a:rPr>
              <a:t>一体化智能电网调度系统（</a:t>
            </a:r>
            <a:r>
              <a:rPr lang="en-US" altLang="zh-CN" sz="2000" b="1">
                <a:latin typeface="Times New Roman" pitchFamily="18" charset="0"/>
                <a:ea typeface="+mn-ea"/>
                <a:cs typeface="Times New Roman" pitchFamily="18" charset="0"/>
              </a:rPr>
              <a:t>D5000</a:t>
            </a:r>
            <a:r>
              <a:rPr lang="zh-CN" altLang="en-US" sz="2000" b="1">
                <a:latin typeface="Times New Roman" pitchFamily="18" charset="0"/>
                <a:ea typeface="+mn-ea"/>
                <a:cs typeface="Times New Roman" pitchFamily="18" charset="0"/>
              </a:rPr>
              <a:t>）</a:t>
            </a:r>
          </a:p>
        </p:txBody>
      </p:sp>
      <p:sp>
        <p:nvSpPr>
          <p:cNvPr id="4" name="圆角矩形​​ 13"/>
          <p:cNvSpPr/>
          <p:nvPr/>
        </p:nvSpPr>
        <p:spPr>
          <a:xfrm>
            <a:off x="1223805" y="4680186"/>
            <a:ext cx="1904176" cy="1339614"/>
          </a:xfrm>
          <a:prstGeom prst="round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r>
              <a:rPr lang="zh-CN" altLang="en-US" b="1">
                <a:solidFill>
                  <a:srgbClr val="A0A0A4"/>
                </a:solidFill>
                <a:latin typeface="Times New Roman" pitchFamily="18" charset="0"/>
                <a:ea typeface="+mn-ea"/>
                <a:cs typeface="Times New Roman" pitchFamily="18" charset="0"/>
              </a:rPr>
              <a:t>风电场信息</a:t>
            </a:r>
          </a:p>
        </p:txBody>
      </p:sp>
      <p:sp>
        <p:nvSpPr>
          <p:cNvPr id="6" name="圆角矩形​​ 4"/>
          <p:cNvSpPr/>
          <p:nvPr/>
        </p:nvSpPr>
        <p:spPr>
          <a:xfrm>
            <a:off x="696144" y="1484784"/>
            <a:ext cx="5095056" cy="552209"/>
          </a:xfrm>
          <a:prstGeom prst="round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r>
              <a:rPr lang="zh-CN" altLang="en-US" b="1">
                <a:effectLst>
                  <a:outerShdw blurRad="38100" dist="38100" dir="2700000" algn="tl">
                    <a:srgbClr val="C0C0C0"/>
                  </a:outerShdw>
                </a:effectLst>
                <a:latin typeface="Times New Roman" pitchFamily="18" charset="0"/>
                <a:ea typeface="+mn-ea"/>
                <a:cs typeface="Times New Roman" pitchFamily="18" charset="0"/>
              </a:rPr>
              <a:t>风电功率预测</a:t>
            </a:r>
            <a:r>
              <a:rPr lang="zh-CN" altLang="en-US">
                <a:latin typeface="Times New Roman" pitchFamily="18" charset="0"/>
                <a:ea typeface="+mn-ea"/>
                <a:cs typeface="Times New Roman" pitchFamily="18" charset="0"/>
              </a:rPr>
              <a:t> </a:t>
            </a:r>
          </a:p>
        </p:txBody>
      </p:sp>
      <p:sp>
        <p:nvSpPr>
          <p:cNvPr id="7" name="圆角矩形​​ 6"/>
          <p:cNvSpPr/>
          <p:nvPr/>
        </p:nvSpPr>
        <p:spPr>
          <a:xfrm>
            <a:off x="1027624" y="2433789"/>
            <a:ext cx="1904176" cy="566178"/>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r>
              <a:rPr lang="zh-CN" altLang="en-US" b="1" dirty="0">
                <a:solidFill>
                  <a:srgbClr val="A0A0A4"/>
                </a:solidFill>
                <a:effectLst>
                  <a:outerShdw blurRad="38100" dist="38100" dir="2700000" algn="tl">
                    <a:srgbClr val="C0C0C0"/>
                  </a:outerShdw>
                </a:effectLst>
                <a:latin typeface="Times New Roman" pitchFamily="18" charset="0"/>
                <a:ea typeface="+mn-ea"/>
                <a:cs typeface="Times New Roman" pitchFamily="18" charset="0"/>
              </a:rPr>
              <a:t>调度</a:t>
            </a:r>
          </a:p>
        </p:txBody>
      </p:sp>
      <p:sp>
        <p:nvSpPr>
          <p:cNvPr id="9" name="右箭头​​ 15"/>
          <p:cNvSpPr/>
          <p:nvPr/>
        </p:nvSpPr>
        <p:spPr>
          <a:xfrm rot="16200000" flipH="1">
            <a:off x="4196557" y="2086769"/>
            <a:ext cx="296862" cy="311150"/>
          </a:xfrm>
          <a:prstGeom prst="right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10" name="圆角矩形​​ 6"/>
          <p:cNvSpPr/>
          <p:nvPr/>
        </p:nvSpPr>
        <p:spPr>
          <a:xfrm>
            <a:off x="3505559" y="2415580"/>
            <a:ext cx="1904176" cy="566178"/>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altLang="zh-CN" b="1" kern="0" dirty="0">
                <a:solidFill>
                  <a:sysClr val="window" lastClr="FFFFFF"/>
                </a:solidFill>
                <a:effectLst>
                  <a:outerShdw blurRad="38100" dist="38100" dir="2700000" algn="tl">
                    <a:srgbClr val="000000">
                      <a:alpha val="43137"/>
                    </a:srgbClr>
                  </a:outerShdw>
                </a:effectLst>
                <a:latin typeface="Times New Roman" pitchFamily="18" charset="0"/>
                <a:ea typeface="+mn-ea"/>
                <a:cs typeface="Times New Roman" pitchFamily="18" charset="0"/>
              </a:rPr>
              <a:t>GCA</a:t>
            </a:r>
            <a:endParaRPr lang="zh-CN" altLang="en-US" b="1" kern="0" dirty="0">
              <a:solidFill>
                <a:sysClr val="window" lastClr="FFFFFF"/>
              </a:solidFill>
              <a:effectLst>
                <a:outerShdw blurRad="38100" dist="38100" dir="2700000" algn="tl">
                  <a:srgbClr val="000000">
                    <a:alpha val="43137"/>
                  </a:srgbClr>
                </a:outerShdw>
              </a:effectLst>
              <a:latin typeface="Times New Roman" pitchFamily="18" charset="0"/>
              <a:ea typeface="+mn-ea"/>
              <a:cs typeface="Times New Roman" pitchFamily="18" charset="0"/>
            </a:endParaRPr>
          </a:p>
        </p:txBody>
      </p:sp>
      <p:sp>
        <p:nvSpPr>
          <p:cNvPr id="36882" name="矩形 10"/>
          <p:cNvSpPr>
            <a:spLocks noChangeArrowheads="1"/>
          </p:cNvSpPr>
          <p:nvPr/>
        </p:nvSpPr>
        <p:spPr bwMode="auto">
          <a:xfrm>
            <a:off x="6248400" y="4711700"/>
            <a:ext cx="1393825" cy="1377950"/>
          </a:xfrm>
          <a:prstGeom prst="rect">
            <a:avLst/>
          </a:prstGeom>
          <a:gradFill rotWithShape="0">
            <a:gsLst>
              <a:gs pos="0">
                <a:srgbClr val="03D4A8"/>
              </a:gs>
              <a:gs pos="25000">
                <a:srgbClr val="21D6E0"/>
              </a:gs>
              <a:gs pos="75000">
                <a:srgbClr val="0087E6"/>
              </a:gs>
              <a:gs pos="100000">
                <a:srgbClr val="005CBF"/>
              </a:gs>
            </a:gsLst>
            <a:lin ang="5400000"/>
          </a:gradFill>
          <a:ln w="6350" algn="ctr">
            <a:solidFill>
              <a:srgbClr val="4D4D4D"/>
            </a:solidFill>
            <a:round/>
            <a:headEnd/>
            <a:tailEnd/>
          </a:ln>
        </p:spPr>
        <p:txBody>
          <a:bodyPr wrap="none" lIns="92075" tIns="46038" rIns="92075" bIns="46038" anchor="ctr"/>
          <a:lstStyle/>
          <a:p>
            <a:pPr algn="ctr"/>
            <a:endParaRPr lang="zh-CN" altLang="en-US" sz="3200" b="1">
              <a:latin typeface="Times New Roman" pitchFamily="18" charset="0"/>
              <a:ea typeface="+mn-ea"/>
              <a:cs typeface="Times New Roman" pitchFamily="18" charset="0"/>
            </a:endParaRPr>
          </a:p>
        </p:txBody>
      </p:sp>
      <p:pic>
        <p:nvPicPr>
          <p:cNvPr id="12" name="图片 11"/>
          <p:cNvPicPr>
            <a:picLocks noChangeAspect="1"/>
          </p:cNvPicPr>
          <p:nvPr/>
        </p:nvPicPr>
        <p:blipFill>
          <a:blip r:embed="rId3" cstate="print"/>
          <a:stretch>
            <a:fillRect/>
          </a:stretch>
        </p:blipFill>
        <p:spPr bwMode="auto">
          <a:xfrm>
            <a:off x="6553200" y="5087938"/>
            <a:ext cx="752475" cy="706437"/>
          </a:xfrm>
          <a:prstGeom prst="rect">
            <a:avLst/>
          </a:prstGeom>
          <a:effectLst>
            <a:outerShdw blurRad="50800" dist="38100" dir="2700000" algn="tl" rotWithShape="0">
              <a:prstClr val="black">
                <a:alpha val="40000"/>
              </a:prstClr>
            </a:outerShdw>
          </a:effectLst>
        </p:spPr>
      </p:pic>
      <p:sp>
        <p:nvSpPr>
          <p:cNvPr id="13" name="圆角矩形​​ 14"/>
          <p:cNvSpPr/>
          <p:nvPr/>
        </p:nvSpPr>
        <p:spPr>
          <a:xfrm>
            <a:off x="5939820" y="2433789"/>
            <a:ext cx="1904176" cy="541006"/>
          </a:xfrm>
          <a:prstGeom prst="round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r>
              <a:rPr lang="zh-CN" altLang="en-US" b="1">
                <a:solidFill>
                  <a:srgbClr val="A0A0A4"/>
                </a:solidFill>
                <a:latin typeface="Times New Roman" pitchFamily="18" charset="0"/>
                <a:ea typeface="+mn-ea"/>
                <a:cs typeface="Times New Roman" pitchFamily="18" charset="0"/>
              </a:rPr>
              <a:t>风力发电控制</a:t>
            </a:r>
          </a:p>
        </p:txBody>
      </p:sp>
      <p:sp>
        <p:nvSpPr>
          <p:cNvPr id="14" name="右箭头​​ 29"/>
          <p:cNvSpPr/>
          <p:nvPr/>
        </p:nvSpPr>
        <p:spPr>
          <a:xfrm>
            <a:off x="3030538" y="2538413"/>
            <a:ext cx="360362" cy="360362"/>
          </a:xfrm>
          <a:prstGeom prst="rightArrow">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zh-CN" altLang="en-US">
              <a:latin typeface="Times New Roman" pitchFamily="18" charset="0"/>
              <a:cs typeface="Times New Roman" pitchFamily="18" charset="0"/>
            </a:endParaRPr>
          </a:p>
        </p:txBody>
      </p:sp>
      <p:sp>
        <p:nvSpPr>
          <p:cNvPr id="15" name="右箭头​​ 29"/>
          <p:cNvSpPr/>
          <p:nvPr/>
        </p:nvSpPr>
        <p:spPr>
          <a:xfrm>
            <a:off x="5508625" y="2538413"/>
            <a:ext cx="358775" cy="360362"/>
          </a:xfrm>
          <a:prstGeom prst="rightArrow">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zh-CN" altLang="en-US">
              <a:latin typeface="Times New Roman" pitchFamily="18" charset="0"/>
              <a:cs typeface="Times New Roman" pitchFamily="18" charset="0"/>
            </a:endParaRPr>
          </a:p>
        </p:txBody>
      </p:sp>
      <p:sp>
        <p:nvSpPr>
          <p:cNvPr id="16" name="右箭头​​ 15"/>
          <p:cNvSpPr/>
          <p:nvPr/>
        </p:nvSpPr>
        <p:spPr>
          <a:xfrm flipH="1">
            <a:off x="1987550" y="4214813"/>
            <a:ext cx="296863" cy="411162"/>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18" name="右箭头​​ 15"/>
          <p:cNvSpPr/>
          <p:nvPr/>
        </p:nvSpPr>
        <p:spPr>
          <a:xfrm flipH="1">
            <a:off x="1939925" y="3040063"/>
            <a:ext cx="298450" cy="439737"/>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19" name="右箭头​​ 15"/>
          <p:cNvSpPr/>
          <p:nvPr/>
        </p:nvSpPr>
        <p:spPr>
          <a:xfrm flipH="1">
            <a:off x="4191000" y="3060700"/>
            <a:ext cx="296863" cy="439738"/>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20" name="圆角矩形​​ 6"/>
          <p:cNvSpPr/>
          <p:nvPr/>
        </p:nvSpPr>
        <p:spPr>
          <a:xfrm>
            <a:off x="6150373" y="1502435"/>
            <a:ext cx="1698227" cy="554965"/>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r>
              <a:rPr lang="zh-CN" altLang="en-US" dirty="0" smtClean="0">
                <a:latin typeface="Times New Roman" pitchFamily="18" charset="0"/>
                <a:ea typeface="+mn-ea"/>
                <a:cs typeface="Times New Roman" pitchFamily="18" charset="0"/>
              </a:rPr>
              <a:t>可接受容量</a:t>
            </a:r>
            <a:endParaRPr lang="zh-CN" altLang="en-US" b="1" dirty="0">
              <a:solidFill>
                <a:srgbClr val="A0A0A4"/>
              </a:solidFill>
              <a:effectLst>
                <a:outerShdw blurRad="38100" dist="38100" dir="2700000" algn="tl">
                  <a:srgbClr val="C0C0C0"/>
                </a:outerShdw>
              </a:effectLst>
              <a:latin typeface="Times New Roman" pitchFamily="18" charset="0"/>
              <a:ea typeface="+mn-ea"/>
              <a:cs typeface="Times New Roman" pitchFamily="18" charset="0"/>
            </a:endParaRPr>
          </a:p>
        </p:txBody>
      </p:sp>
      <p:sp>
        <p:nvSpPr>
          <p:cNvPr id="21" name="右箭头​​ 15"/>
          <p:cNvSpPr/>
          <p:nvPr/>
        </p:nvSpPr>
        <p:spPr>
          <a:xfrm rot="16200000" flipH="1">
            <a:off x="6777832" y="2094706"/>
            <a:ext cx="296862" cy="288925"/>
          </a:xfrm>
          <a:prstGeom prst="right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22" name="右箭头​​ 15"/>
          <p:cNvSpPr/>
          <p:nvPr/>
        </p:nvSpPr>
        <p:spPr>
          <a:xfrm flipH="1">
            <a:off x="6788150" y="3068638"/>
            <a:ext cx="298450" cy="439737"/>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23" name="右箭头​​ 15"/>
          <p:cNvSpPr/>
          <p:nvPr/>
        </p:nvSpPr>
        <p:spPr>
          <a:xfrm flipH="1">
            <a:off x="6781800" y="4240213"/>
            <a:ext cx="298450" cy="439737"/>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Times New Roman" pitchFamily="18" charset="0"/>
              <a:ea typeface="+mn-ea"/>
              <a:cs typeface="Times New Roman" pitchFamily="18" charset="0"/>
            </a:endParaRPr>
          </a:p>
        </p:txBody>
      </p:sp>
      <p:sp>
        <p:nvSpPr>
          <p:cNvPr id="36898" name="Rectangle 2"/>
          <p:cNvSpPr>
            <a:spLocks noChangeArrowheads="1"/>
          </p:cNvSpPr>
          <p:nvPr/>
        </p:nvSpPr>
        <p:spPr bwMode="auto">
          <a:xfrm>
            <a:off x="737394" y="260350"/>
            <a:ext cx="7669213" cy="642938"/>
          </a:xfrm>
          <a:prstGeom prst="rect">
            <a:avLst/>
          </a:prstGeom>
          <a:noFill/>
          <a:ln w="9525">
            <a:noFill/>
            <a:miter lim="800000"/>
            <a:headEnd/>
            <a:tailEnd/>
          </a:ln>
        </p:spPr>
        <p:txBody>
          <a:bodyPr anchor="ctr"/>
          <a:lstStyle/>
          <a:p>
            <a:r>
              <a:rPr lang="zh-CN" altLang="en-US" sz="2400" b="1" i="1" dirty="0">
                <a:solidFill>
                  <a:srgbClr val="006C69"/>
                </a:solidFill>
                <a:latin typeface="Times New Roman" pitchFamily="18" charset="0"/>
                <a:ea typeface="+mn-ea"/>
                <a:cs typeface="Times New Roman" pitchFamily="18" charset="0"/>
              </a:rPr>
              <a:t>智能电网示范工程</a:t>
            </a:r>
            <a:endParaRPr lang="en-US" altLang="zh-CN" sz="2400" b="1" i="1" dirty="0">
              <a:solidFill>
                <a:srgbClr val="006C69"/>
              </a:solidFill>
              <a:latin typeface="Times New Roman" pitchFamily="18" charset="0"/>
              <a:ea typeface="+mn-ea"/>
              <a:cs typeface="Times New Roman" pitchFamily="18" charset="0"/>
            </a:endParaRPr>
          </a:p>
        </p:txBody>
      </p:sp>
      <p:sp>
        <p:nvSpPr>
          <p:cNvPr id="26" name="椭圆 25"/>
          <p:cNvSpPr/>
          <p:nvPr/>
        </p:nvSpPr>
        <p:spPr bwMode="auto">
          <a:xfrm>
            <a:off x="457200" y="1219200"/>
            <a:ext cx="5486400" cy="914400"/>
          </a:xfrm>
          <a:prstGeom prst="ellipse">
            <a:avLst/>
          </a:prstGeom>
          <a:noFill/>
          <a:ln w="63500" cap="flat" cmpd="sng" algn="ctr">
            <a:solidFill>
              <a:srgbClr val="FF0000"/>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组合 9"/>
          <p:cNvGrpSpPr>
            <a:grpSpLocks/>
          </p:cNvGrpSpPr>
          <p:nvPr/>
        </p:nvGrpSpPr>
        <p:grpSpPr bwMode="auto">
          <a:xfrm>
            <a:off x="-200025" y="2743200"/>
            <a:ext cx="9572625" cy="4286250"/>
            <a:chOff x="-200026" y="1371600"/>
            <a:chExt cx="9572626" cy="4286250"/>
          </a:xfrm>
        </p:grpSpPr>
        <p:grpSp>
          <p:nvGrpSpPr>
            <p:cNvPr id="38930" name="组合 1"/>
            <p:cNvGrpSpPr>
              <a:grpSpLocks/>
            </p:cNvGrpSpPr>
            <p:nvPr/>
          </p:nvGrpSpPr>
          <p:grpSpPr bwMode="auto">
            <a:xfrm>
              <a:off x="-200026" y="1371600"/>
              <a:ext cx="9572626" cy="4286250"/>
              <a:chOff x="-71438" y="2357438"/>
              <a:chExt cx="9572626" cy="4286250"/>
            </a:xfrm>
          </p:grpSpPr>
          <p:grpSp>
            <p:nvGrpSpPr>
              <p:cNvPr id="38932" name="组合 12"/>
              <p:cNvGrpSpPr>
                <a:grpSpLocks/>
              </p:cNvGrpSpPr>
              <p:nvPr/>
            </p:nvGrpSpPr>
            <p:grpSpPr bwMode="auto">
              <a:xfrm>
                <a:off x="-71438" y="2357438"/>
                <a:ext cx="9572626" cy="4286250"/>
                <a:chOff x="-785813" y="1057275"/>
                <a:chExt cx="10668001" cy="5800725"/>
              </a:xfrm>
            </p:grpSpPr>
            <p:pic>
              <p:nvPicPr>
                <p:cNvPr id="38935" name="Picture 2" descr="E:\NARI_WORK\华北电网风电\数据处理\全网功率预测-统计升尺度\fig\precision_HB-20111102-20111207\Huabei_华北全网_ID=1800000-20111102-20111207.emf"/>
                <p:cNvPicPr>
                  <a:picLocks noChangeAspect="1" noChangeArrowheads="1"/>
                </p:cNvPicPr>
                <p:nvPr/>
              </p:nvPicPr>
              <p:blipFill>
                <a:blip r:embed="rId3" cstate="print"/>
                <a:srcRect/>
                <a:stretch>
                  <a:fillRect/>
                </a:stretch>
              </p:blipFill>
              <p:spPr bwMode="auto">
                <a:xfrm>
                  <a:off x="-785813" y="1057275"/>
                  <a:ext cx="10668001" cy="5800725"/>
                </a:xfrm>
                <a:prstGeom prst="rect">
                  <a:avLst/>
                </a:prstGeom>
                <a:noFill/>
                <a:ln w="9525">
                  <a:noFill/>
                  <a:miter lim="800000"/>
                  <a:headEnd/>
                  <a:tailEnd/>
                </a:ln>
              </p:spPr>
            </p:pic>
            <p:sp>
              <p:nvSpPr>
                <p:cNvPr id="38936" name="椭圆 6"/>
                <p:cNvSpPr>
                  <a:spLocks noChangeArrowheads="1"/>
                </p:cNvSpPr>
                <p:nvPr/>
              </p:nvSpPr>
              <p:spPr bwMode="auto">
                <a:xfrm rot="-3783326">
                  <a:off x="2155490" y="1817065"/>
                  <a:ext cx="1543050" cy="539473"/>
                </a:xfrm>
                <a:prstGeom prst="ellipse">
                  <a:avLst/>
                </a:prstGeom>
                <a:noFill/>
                <a:ln w="38100" algn="ctr">
                  <a:solidFill>
                    <a:schemeClr val="bg1"/>
                  </a:solidFill>
                  <a:round/>
                  <a:headEnd/>
                  <a:tailEnd/>
                </a:ln>
              </p:spPr>
              <p:txBody>
                <a:bodyPr wrap="none" lIns="92075" tIns="46038" rIns="92075" bIns="46038" anchor="ctr"/>
                <a:lstStyle/>
                <a:p>
                  <a:pPr algn="ctr"/>
                  <a:endParaRPr lang="zh-CN" altLang="en-US" sz="3200" b="1">
                    <a:latin typeface="Times New Roman" pitchFamily="18" charset="0"/>
                    <a:ea typeface="+mn-ea"/>
                    <a:cs typeface="Times New Roman" pitchFamily="18" charset="0"/>
                  </a:endParaRPr>
                </a:p>
              </p:txBody>
            </p:sp>
            <p:sp>
              <p:nvSpPr>
                <p:cNvPr id="38937" name="椭圆 6"/>
                <p:cNvSpPr>
                  <a:spLocks noChangeArrowheads="1"/>
                </p:cNvSpPr>
                <p:nvPr/>
              </p:nvSpPr>
              <p:spPr bwMode="auto">
                <a:xfrm rot="-3783326">
                  <a:off x="3883218" y="1925722"/>
                  <a:ext cx="1543050" cy="486209"/>
                </a:xfrm>
                <a:prstGeom prst="ellipse">
                  <a:avLst/>
                </a:prstGeom>
                <a:noFill/>
                <a:ln w="38100" algn="ctr">
                  <a:solidFill>
                    <a:srgbClr val="00B0F0"/>
                  </a:solidFill>
                  <a:round/>
                  <a:headEnd/>
                  <a:tailEnd/>
                </a:ln>
              </p:spPr>
              <p:txBody>
                <a:bodyPr wrap="none" lIns="92075" tIns="46038" rIns="92075" bIns="46038" anchor="ctr"/>
                <a:lstStyle/>
                <a:p>
                  <a:pPr algn="ctr"/>
                  <a:endParaRPr lang="zh-CN" altLang="en-US" sz="3200" b="1">
                    <a:latin typeface="Times New Roman" pitchFamily="18" charset="0"/>
                    <a:ea typeface="+mn-ea"/>
                    <a:cs typeface="Times New Roman" pitchFamily="18" charset="0"/>
                  </a:endParaRPr>
                </a:p>
              </p:txBody>
            </p:sp>
          </p:grpSp>
          <p:pic>
            <p:nvPicPr>
              <p:cNvPr id="38933" name="Picture 2" descr="E:\NARI_WORK\华北电网风电\数据处理\全网功率预测-统计升尺度\fig\precision_HB-20111102-20111207\Huabei_华北全网_ID=1800000-20111102-20111207.emf"/>
              <p:cNvPicPr>
                <a:picLocks noChangeAspect="1" noChangeArrowheads="1"/>
              </p:cNvPicPr>
              <p:nvPr/>
            </p:nvPicPr>
            <p:blipFill>
              <a:blip r:embed="rId3" cstate="print"/>
              <a:srcRect l="60448" t="14999" r="36568" b="70000"/>
              <a:stretch>
                <a:fillRect/>
              </a:stretch>
            </p:blipFill>
            <p:spPr bwMode="auto">
              <a:xfrm>
                <a:off x="5143500" y="3000375"/>
                <a:ext cx="285750" cy="642938"/>
              </a:xfrm>
              <a:prstGeom prst="rect">
                <a:avLst/>
              </a:prstGeom>
              <a:noFill/>
              <a:ln w="9525">
                <a:noFill/>
                <a:miter lim="800000"/>
                <a:headEnd/>
                <a:tailEnd/>
              </a:ln>
            </p:spPr>
          </p:pic>
          <p:pic>
            <p:nvPicPr>
              <p:cNvPr id="38934" name="Picture 2" descr="E:\NARI_WORK\华北电网风电\数据处理\全网功率预测-统计升尺度\fig\precision_HB-20111102-20111207\Huabei_华北全网_ID=1800000-20111102-20111207.emf"/>
              <p:cNvPicPr>
                <a:picLocks noChangeAspect="1" noChangeArrowheads="1"/>
              </p:cNvPicPr>
              <p:nvPr/>
            </p:nvPicPr>
            <p:blipFill>
              <a:blip r:embed="rId3" cstate="print"/>
              <a:srcRect l="62744" t="14999" r="36568" b="82436"/>
              <a:stretch>
                <a:fillRect/>
              </a:stretch>
            </p:blipFill>
            <p:spPr bwMode="auto">
              <a:xfrm>
                <a:off x="500063" y="3643313"/>
                <a:ext cx="428625" cy="714375"/>
              </a:xfrm>
              <a:prstGeom prst="rect">
                <a:avLst/>
              </a:prstGeom>
              <a:noFill/>
              <a:ln w="9525">
                <a:noFill/>
                <a:miter lim="800000"/>
                <a:headEnd/>
                <a:tailEnd/>
              </a:ln>
            </p:spPr>
          </p:pic>
        </p:grpSp>
        <p:sp>
          <p:nvSpPr>
            <p:cNvPr id="38931" name="椭圆 6"/>
            <p:cNvSpPr>
              <a:spLocks noChangeArrowheads="1"/>
            </p:cNvSpPr>
            <p:nvPr/>
          </p:nvSpPr>
          <p:spPr bwMode="auto">
            <a:xfrm rot="-3783326">
              <a:off x="2549696" y="1994203"/>
              <a:ext cx="1140185" cy="436286"/>
            </a:xfrm>
            <a:prstGeom prst="ellipse">
              <a:avLst/>
            </a:prstGeom>
            <a:noFill/>
            <a:ln w="38100" algn="ctr">
              <a:solidFill>
                <a:srgbClr val="00B0F0"/>
              </a:solidFill>
              <a:round/>
              <a:headEnd/>
              <a:tailEnd/>
            </a:ln>
          </p:spPr>
          <p:txBody>
            <a:bodyPr wrap="none" lIns="92075" tIns="46038" rIns="92075" bIns="46038" anchor="ctr"/>
            <a:lstStyle/>
            <a:p>
              <a:pPr algn="ctr"/>
              <a:endParaRPr lang="zh-CN" altLang="en-US" sz="3200" b="1">
                <a:latin typeface="Times New Roman" pitchFamily="18" charset="0"/>
                <a:ea typeface="+mn-ea"/>
                <a:cs typeface="Times New Roman" pitchFamily="18" charset="0"/>
              </a:endParaRPr>
            </a:p>
          </p:txBody>
        </p:sp>
      </p:grpSp>
      <p:sp>
        <p:nvSpPr>
          <p:cNvPr id="38914" name="Rectangle 2"/>
          <p:cNvSpPr>
            <a:spLocks noChangeArrowheads="1"/>
          </p:cNvSpPr>
          <p:nvPr/>
        </p:nvSpPr>
        <p:spPr bwMode="auto">
          <a:xfrm>
            <a:off x="737394" y="260350"/>
            <a:ext cx="7669213" cy="642938"/>
          </a:xfrm>
          <a:prstGeom prst="rect">
            <a:avLst/>
          </a:prstGeom>
          <a:noFill/>
          <a:ln w="9525">
            <a:noFill/>
            <a:miter lim="800000"/>
            <a:headEnd/>
            <a:tailEnd/>
          </a:ln>
        </p:spPr>
        <p:txBody>
          <a:bodyPr anchor="ctr"/>
          <a:lstStyle/>
          <a:p>
            <a:r>
              <a:rPr lang="zh-CN" altLang="en-US" sz="2400" b="1" i="1" dirty="0">
                <a:solidFill>
                  <a:srgbClr val="006C69"/>
                </a:solidFill>
                <a:latin typeface="Times New Roman" pitchFamily="18" charset="0"/>
                <a:ea typeface="+mn-ea"/>
                <a:cs typeface="Times New Roman" pitchFamily="18" charset="0"/>
              </a:rPr>
              <a:t>风电功率预测结果</a:t>
            </a:r>
            <a:endParaRPr lang="en-US" altLang="zh-CN" sz="2400" b="1" i="1" dirty="0">
              <a:solidFill>
                <a:srgbClr val="006C69"/>
              </a:solidFill>
              <a:latin typeface="Times New Roman" pitchFamily="18" charset="0"/>
              <a:ea typeface="+mn-ea"/>
              <a:cs typeface="Times New Roman" pitchFamily="18" charset="0"/>
            </a:endParaRPr>
          </a:p>
        </p:txBody>
      </p:sp>
      <p:grpSp>
        <p:nvGrpSpPr>
          <p:cNvPr id="38915" name="组合 24"/>
          <p:cNvGrpSpPr>
            <a:grpSpLocks/>
          </p:cNvGrpSpPr>
          <p:nvPr/>
        </p:nvGrpSpPr>
        <p:grpSpPr bwMode="auto">
          <a:xfrm>
            <a:off x="5410178" y="1066800"/>
            <a:ext cx="3505222" cy="1228130"/>
            <a:chOff x="5562578" y="914400"/>
            <a:chExt cx="3505222" cy="1227535"/>
          </a:xfrm>
        </p:grpSpPr>
        <p:sp>
          <p:nvSpPr>
            <p:cNvPr id="24" name="圆角矩形 23"/>
            <p:cNvSpPr/>
            <p:nvPr/>
          </p:nvSpPr>
          <p:spPr bwMode="auto">
            <a:xfrm>
              <a:off x="5562600" y="914400"/>
              <a:ext cx="3505200" cy="1142446"/>
            </a:xfrm>
            <a:prstGeom prst="roundRect">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
          <p:nvSpPr>
            <p:cNvPr id="38928" name="矩形 12"/>
            <p:cNvSpPr>
              <a:spLocks noChangeArrowheads="1"/>
            </p:cNvSpPr>
            <p:nvPr/>
          </p:nvSpPr>
          <p:spPr bwMode="auto">
            <a:xfrm>
              <a:off x="5562578" y="958872"/>
              <a:ext cx="3505108" cy="369153"/>
            </a:xfrm>
            <a:prstGeom prst="rect">
              <a:avLst/>
            </a:prstGeom>
            <a:noFill/>
            <a:ln w="9525">
              <a:noFill/>
              <a:miter lim="800000"/>
              <a:headEnd/>
              <a:tailEnd/>
            </a:ln>
          </p:spPr>
          <p:txBody>
            <a:bodyPr wrap="square">
              <a:spAutoFit/>
            </a:bodyPr>
            <a:lstStyle/>
            <a:p>
              <a:pPr marL="457200" indent="-457200" algn="ctr"/>
              <a:r>
                <a:rPr lang="zh-CN" altLang="en-US" b="1" i="1" dirty="0">
                  <a:latin typeface="Times New Roman" pitchFamily="18" charset="0"/>
                  <a:ea typeface="+mn-ea"/>
                  <a:cs typeface="Times New Roman" pitchFamily="18" charset="0"/>
                </a:rPr>
                <a:t>日期：</a:t>
              </a:r>
              <a:r>
                <a:rPr lang="en-US" altLang="zh-CN" b="1" i="1" dirty="0">
                  <a:latin typeface="Times New Roman" pitchFamily="18" charset="0"/>
                  <a:ea typeface="+mn-ea"/>
                  <a:cs typeface="Times New Roman" pitchFamily="18" charset="0"/>
                </a:rPr>
                <a:t>2011</a:t>
              </a:r>
              <a:r>
                <a:rPr lang="zh-CN" altLang="en-US" b="1" i="1" dirty="0">
                  <a:latin typeface="Times New Roman" pitchFamily="18" charset="0"/>
                  <a:ea typeface="+mn-ea"/>
                  <a:cs typeface="Times New Roman" pitchFamily="18" charset="0"/>
                </a:rPr>
                <a:t>年</a:t>
              </a:r>
              <a:r>
                <a:rPr lang="en-US" altLang="zh-CN" b="1" i="1" dirty="0">
                  <a:latin typeface="Times New Roman" pitchFamily="18" charset="0"/>
                  <a:ea typeface="+mn-ea"/>
                  <a:cs typeface="Times New Roman" pitchFamily="18" charset="0"/>
                </a:rPr>
                <a:t>11</a:t>
              </a:r>
              <a:r>
                <a:rPr lang="zh-CN" altLang="en-US" b="1" i="1" dirty="0">
                  <a:latin typeface="Times New Roman" pitchFamily="18" charset="0"/>
                  <a:ea typeface="+mn-ea"/>
                  <a:cs typeface="Times New Roman" pitchFamily="18" charset="0"/>
                </a:rPr>
                <a:t>月</a:t>
              </a:r>
              <a:r>
                <a:rPr lang="en-US" altLang="zh-CN" b="1" i="1" dirty="0">
                  <a:latin typeface="Times New Roman" pitchFamily="18" charset="0"/>
                  <a:ea typeface="+mn-ea"/>
                  <a:cs typeface="Times New Roman" pitchFamily="18" charset="0"/>
                </a:rPr>
                <a:t>-2011</a:t>
              </a:r>
              <a:r>
                <a:rPr lang="zh-CN" altLang="en-US" b="1" i="1" dirty="0" smtClean="0">
                  <a:latin typeface="Times New Roman" pitchFamily="18" charset="0"/>
                  <a:ea typeface="+mn-ea"/>
                  <a:cs typeface="Times New Roman" pitchFamily="18" charset="0"/>
                </a:rPr>
                <a:t>年</a:t>
              </a:r>
              <a:r>
                <a:rPr lang="en-US" altLang="zh-CN" b="1" i="1" dirty="0" smtClean="0">
                  <a:latin typeface="Times New Roman" pitchFamily="18" charset="0"/>
                  <a:ea typeface="+mn-ea"/>
                  <a:cs typeface="Times New Roman" pitchFamily="18" charset="0"/>
                </a:rPr>
                <a:t>12</a:t>
              </a:r>
              <a:r>
                <a:rPr lang="zh-CN" altLang="en-US" b="1" i="1" dirty="0" smtClean="0">
                  <a:latin typeface="Times New Roman" pitchFamily="18" charset="0"/>
                  <a:ea typeface="+mn-ea"/>
                  <a:cs typeface="Times New Roman" pitchFamily="18" charset="0"/>
                </a:rPr>
                <a:t>月</a:t>
              </a:r>
              <a:r>
                <a:rPr lang="en-US" altLang="zh-CN" b="1" i="1" dirty="0" smtClean="0">
                  <a:latin typeface="Times New Roman" pitchFamily="18" charset="0"/>
                  <a:ea typeface="+mn-ea"/>
                  <a:cs typeface="Times New Roman" pitchFamily="18" charset="0"/>
                </a:rPr>
                <a:t>        </a:t>
              </a:r>
              <a:endParaRPr lang="zh-CN" altLang="en-US" b="1" i="1" dirty="0">
                <a:latin typeface="Times New Roman" pitchFamily="18" charset="0"/>
                <a:ea typeface="+mn-ea"/>
                <a:cs typeface="Times New Roman" pitchFamily="18" charset="0"/>
              </a:endParaRPr>
            </a:p>
          </p:txBody>
        </p:sp>
        <p:sp>
          <p:nvSpPr>
            <p:cNvPr id="38929" name="TextBox 12"/>
            <p:cNvSpPr txBox="1">
              <a:spLocks noChangeArrowheads="1"/>
            </p:cNvSpPr>
            <p:nvPr/>
          </p:nvSpPr>
          <p:spPr bwMode="auto">
            <a:xfrm>
              <a:off x="5562578" y="1219052"/>
              <a:ext cx="3505200" cy="922883"/>
            </a:xfrm>
            <a:prstGeom prst="rect">
              <a:avLst/>
            </a:prstGeom>
            <a:noFill/>
            <a:ln w="9525">
              <a:noFill/>
              <a:miter lim="800000"/>
              <a:headEnd/>
              <a:tailEnd/>
            </a:ln>
          </p:spPr>
          <p:txBody>
            <a:bodyPr>
              <a:spAutoFit/>
            </a:bodyPr>
            <a:lstStyle/>
            <a:p>
              <a:pPr>
                <a:lnSpc>
                  <a:spcPct val="150000"/>
                </a:lnSpc>
              </a:pPr>
              <a:r>
                <a:rPr lang="en-US" altLang="zh-CN" b="1" i="1" dirty="0">
                  <a:solidFill>
                    <a:srgbClr val="0000CC"/>
                  </a:solidFill>
                  <a:latin typeface="Times New Roman" pitchFamily="18" charset="0"/>
                  <a:ea typeface="+mn-ea"/>
                  <a:cs typeface="Times New Roman" pitchFamily="18" charset="0"/>
                </a:rPr>
                <a:t>RMSE=8.1%        MAE=5.82%</a:t>
              </a:r>
            </a:p>
            <a:p>
              <a:pPr>
                <a:lnSpc>
                  <a:spcPct val="150000"/>
                </a:lnSpc>
              </a:pPr>
              <a:r>
                <a:rPr lang="en-US" altLang="zh-CN" b="1" i="1" dirty="0" err="1">
                  <a:solidFill>
                    <a:srgbClr val="0000CC"/>
                  </a:solidFill>
                  <a:latin typeface="Times New Roman" pitchFamily="18" charset="0"/>
                  <a:ea typeface="+mn-ea"/>
                  <a:cs typeface="Times New Roman" pitchFamily="18" charset="0"/>
                </a:rPr>
                <a:t>Corr</a:t>
              </a:r>
              <a:r>
                <a:rPr lang="en-US" altLang="zh-CN" b="1" i="1" dirty="0">
                  <a:solidFill>
                    <a:srgbClr val="0000CC"/>
                  </a:solidFill>
                  <a:latin typeface="Times New Roman" pitchFamily="18" charset="0"/>
                  <a:ea typeface="+mn-ea"/>
                  <a:cs typeface="Times New Roman" pitchFamily="18" charset="0"/>
                </a:rPr>
                <a:t>=86.86%       Rate=96.88%</a:t>
              </a:r>
              <a:endParaRPr lang="zh-CN" altLang="en-US" dirty="0">
                <a:latin typeface="Times New Roman" pitchFamily="18" charset="0"/>
                <a:ea typeface="+mn-ea"/>
                <a:cs typeface="Times New Roman" pitchFamily="18" charset="0"/>
              </a:endParaRPr>
            </a:p>
          </p:txBody>
        </p:sp>
      </p:grpSp>
      <p:sp>
        <p:nvSpPr>
          <p:cNvPr id="38916" name="TextBox 13"/>
          <p:cNvSpPr txBox="1">
            <a:spLocks noChangeArrowheads="1"/>
          </p:cNvSpPr>
          <p:nvPr/>
        </p:nvSpPr>
        <p:spPr bwMode="auto">
          <a:xfrm>
            <a:off x="4114792" y="2771775"/>
            <a:ext cx="2285960" cy="276999"/>
          </a:xfrm>
          <a:prstGeom prst="rect">
            <a:avLst/>
          </a:prstGeom>
          <a:solidFill>
            <a:schemeClr val="bg1"/>
          </a:solidFill>
          <a:ln w="9525">
            <a:noFill/>
            <a:miter lim="800000"/>
            <a:headEnd/>
            <a:tailEnd/>
          </a:ln>
        </p:spPr>
        <p:txBody>
          <a:bodyPr wrap="square">
            <a:spAutoFit/>
          </a:bodyPr>
          <a:lstStyle/>
          <a:p>
            <a:r>
              <a:rPr lang="en-US" altLang="zh-CN" sz="1200" b="1" i="1" dirty="0" err="1">
                <a:latin typeface="Times New Roman" pitchFamily="18" charset="0"/>
                <a:ea typeface="+mn-ea"/>
                <a:cs typeface="Times New Roman" pitchFamily="18" charset="0"/>
              </a:rPr>
              <a:t>北中国电网公司的WPF</a:t>
            </a:r>
            <a:r>
              <a:rPr lang="en-US" altLang="zh-CN" sz="1200" b="1" i="1" dirty="0">
                <a:latin typeface="Times New Roman" pitchFamily="18" charset="0"/>
                <a:ea typeface="+mn-ea"/>
                <a:cs typeface="Times New Roman" pitchFamily="18" charset="0"/>
              </a:rPr>
              <a:t> </a:t>
            </a:r>
            <a:r>
              <a:rPr lang="en-US" altLang="zh-CN" sz="1200" b="1" i="1" dirty="0" err="1">
                <a:latin typeface="Times New Roman" pitchFamily="18" charset="0"/>
                <a:ea typeface="+mn-ea"/>
                <a:cs typeface="Times New Roman" pitchFamily="18" charset="0"/>
              </a:rPr>
              <a:t>结果</a:t>
            </a:r>
            <a:endParaRPr lang="zh-CN" altLang="en-US" sz="1200" b="1" i="1" dirty="0">
              <a:latin typeface="Times New Roman" pitchFamily="18" charset="0"/>
              <a:ea typeface="+mn-ea"/>
              <a:cs typeface="Times New Roman" pitchFamily="18" charset="0"/>
            </a:endParaRPr>
          </a:p>
        </p:txBody>
      </p:sp>
      <p:sp>
        <p:nvSpPr>
          <p:cNvPr id="38917" name="TextBox 14"/>
          <p:cNvSpPr txBox="1">
            <a:spLocks noChangeArrowheads="1"/>
          </p:cNvSpPr>
          <p:nvPr/>
        </p:nvSpPr>
        <p:spPr bwMode="auto">
          <a:xfrm>
            <a:off x="2286000" y="4905375"/>
            <a:ext cx="685800" cy="276225"/>
          </a:xfrm>
          <a:prstGeom prst="rect">
            <a:avLst/>
          </a:prstGeom>
          <a:solidFill>
            <a:schemeClr val="bg1"/>
          </a:solidFill>
          <a:ln w="9525">
            <a:noFill/>
            <a:miter lim="800000"/>
            <a:headEnd/>
            <a:tailEnd/>
          </a:ln>
        </p:spPr>
        <p:txBody>
          <a:bodyPr>
            <a:spAutoFit/>
          </a:bodyPr>
          <a:lstStyle/>
          <a:p>
            <a:r>
              <a:rPr lang="en-US" altLang="zh-CN" sz="1200" b="1" i="1">
                <a:latin typeface="Times New Roman" pitchFamily="18" charset="0"/>
                <a:ea typeface="+mn-ea"/>
                <a:cs typeface="Times New Roman" pitchFamily="18" charset="0"/>
              </a:rPr>
              <a:t>Error</a:t>
            </a:r>
            <a:endParaRPr lang="zh-CN" altLang="en-US" sz="1200" b="1" i="1">
              <a:latin typeface="Times New Roman" pitchFamily="18" charset="0"/>
              <a:ea typeface="+mn-ea"/>
              <a:cs typeface="Times New Roman" pitchFamily="18" charset="0"/>
            </a:endParaRPr>
          </a:p>
        </p:txBody>
      </p:sp>
      <p:cxnSp>
        <p:nvCxnSpPr>
          <p:cNvPr id="16" name="直接箭头连接符 15"/>
          <p:cNvCxnSpPr/>
          <p:nvPr/>
        </p:nvCxnSpPr>
        <p:spPr bwMode="auto">
          <a:xfrm rot="10800000">
            <a:off x="228600" y="2133600"/>
            <a:ext cx="4495800" cy="990600"/>
          </a:xfrm>
          <a:prstGeom prst="straightConnector1">
            <a:avLst/>
          </a:prstGeom>
          <a:solidFill>
            <a:schemeClr val="bg1"/>
          </a:solidFill>
          <a:ln w="63500" cap="flat" cmpd="sng" algn="ctr">
            <a:solidFill>
              <a:srgbClr val="FF0000"/>
            </a:solidFill>
            <a:prstDash val="solid"/>
            <a:round/>
            <a:headEnd type="none" w="med" len="med"/>
            <a:tailEnd type="arrow"/>
          </a:ln>
          <a:effectLst>
            <a:outerShdw dist="107763" dir="2700000" algn="ctr" rotWithShape="0">
              <a:schemeClr val="bg2">
                <a:alpha val="50000"/>
              </a:schemeClr>
            </a:outerShdw>
          </a:effectLst>
        </p:spPr>
      </p:cxnSp>
      <p:cxnSp>
        <p:nvCxnSpPr>
          <p:cNvPr id="18" name="直接箭头连接符 17"/>
          <p:cNvCxnSpPr/>
          <p:nvPr/>
        </p:nvCxnSpPr>
        <p:spPr bwMode="auto">
          <a:xfrm rot="10800000">
            <a:off x="228600" y="2057400"/>
            <a:ext cx="2743200" cy="1295400"/>
          </a:xfrm>
          <a:prstGeom prst="straightConnector1">
            <a:avLst/>
          </a:prstGeom>
          <a:solidFill>
            <a:schemeClr val="bg1"/>
          </a:solidFill>
          <a:ln w="63500" cap="flat" cmpd="sng" algn="ctr">
            <a:solidFill>
              <a:srgbClr val="FF0000"/>
            </a:solidFill>
            <a:prstDash val="solid"/>
            <a:round/>
            <a:headEnd type="none" w="med" len="med"/>
            <a:tailEnd type="arrow"/>
          </a:ln>
          <a:effectLst>
            <a:outerShdw dist="107763" dir="2700000" algn="ctr" rotWithShape="0">
              <a:schemeClr val="bg2">
                <a:alpha val="50000"/>
              </a:schemeClr>
            </a:outerShdw>
          </a:effectLst>
        </p:spPr>
      </p:cxnSp>
      <p:sp>
        <p:nvSpPr>
          <p:cNvPr id="38920" name="矩形 12"/>
          <p:cNvSpPr>
            <a:spLocks noChangeArrowheads="1"/>
          </p:cNvSpPr>
          <p:nvPr/>
        </p:nvSpPr>
        <p:spPr bwMode="auto">
          <a:xfrm>
            <a:off x="0" y="1447800"/>
            <a:ext cx="2667000" cy="611188"/>
          </a:xfrm>
          <a:prstGeom prst="rect">
            <a:avLst/>
          </a:prstGeom>
          <a:noFill/>
          <a:ln w="9525">
            <a:noFill/>
            <a:miter lim="800000"/>
            <a:headEnd/>
            <a:tailEnd/>
          </a:ln>
        </p:spPr>
        <p:txBody>
          <a:bodyPr>
            <a:spAutoFit/>
          </a:bodyPr>
          <a:lstStyle/>
          <a:p>
            <a:pPr marL="457200" indent="-457200"/>
            <a:r>
              <a:rPr lang="zh-CN" altLang="en-US" sz="1600" b="1" i="1" dirty="0">
                <a:solidFill>
                  <a:srgbClr val="00B0F0"/>
                </a:solidFill>
                <a:latin typeface="Times New Roman" pitchFamily="18" charset="0"/>
                <a:ea typeface="+mn-ea"/>
                <a:cs typeface="Times New Roman" pitchFamily="18" charset="0"/>
              </a:rPr>
              <a:t>天气趋势预报 </a:t>
            </a:r>
            <a:r>
              <a:rPr lang="en-US" altLang="zh-CN" sz="1400" b="1" i="1" dirty="0">
                <a:latin typeface="Times New Roman" pitchFamily="18" charset="0"/>
                <a:ea typeface="+mn-ea"/>
                <a:cs typeface="Times New Roman" pitchFamily="18" charset="0"/>
              </a:rPr>
              <a:t>	</a:t>
            </a:r>
            <a:r>
              <a:rPr lang="en-US" altLang="zh-CN" b="1" i="1" dirty="0">
                <a:latin typeface="Times New Roman" pitchFamily="18" charset="0"/>
                <a:ea typeface="+mn-ea"/>
                <a:cs typeface="Times New Roman" pitchFamily="18" charset="0"/>
              </a:rPr>
              <a:t>	             </a:t>
            </a:r>
            <a:endParaRPr lang="zh-CN" altLang="en-US" b="1" i="1" dirty="0">
              <a:latin typeface="Times New Roman" pitchFamily="18" charset="0"/>
              <a:ea typeface="+mn-ea"/>
              <a:cs typeface="Times New Roman" pitchFamily="18" charset="0"/>
            </a:endParaRPr>
          </a:p>
        </p:txBody>
      </p:sp>
      <p:grpSp>
        <p:nvGrpSpPr>
          <p:cNvPr id="38921" name="组合 26"/>
          <p:cNvGrpSpPr>
            <a:grpSpLocks/>
          </p:cNvGrpSpPr>
          <p:nvPr/>
        </p:nvGrpSpPr>
        <p:grpSpPr bwMode="auto">
          <a:xfrm>
            <a:off x="1600200" y="1057275"/>
            <a:ext cx="3505278" cy="1228278"/>
            <a:chOff x="5562600" y="914400"/>
            <a:chExt cx="3505278" cy="1227683"/>
          </a:xfrm>
        </p:grpSpPr>
        <p:sp>
          <p:nvSpPr>
            <p:cNvPr id="28" name="圆角矩形 27"/>
            <p:cNvSpPr/>
            <p:nvPr/>
          </p:nvSpPr>
          <p:spPr bwMode="auto">
            <a:xfrm>
              <a:off x="5562600" y="914400"/>
              <a:ext cx="3505200" cy="1142447"/>
            </a:xfrm>
            <a:prstGeom prst="roundRect">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
          <p:nvSpPr>
            <p:cNvPr id="38925" name="矩形 12"/>
            <p:cNvSpPr>
              <a:spLocks noChangeArrowheads="1"/>
            </p:cNvSpPr>
            <p:nvPr/>
          </p:nvSpPr>
          <p:spPr bwMode="auto">
            <a:xfrm>
              <a:off x="5562678" y="968393"/>
              <a:ext cx="3505108" cy="369153"/>
            </a:xfrm>
            <a:prstGeom prst="rect">
              <a:avLst/>
            </a:prstGeom>
            <a:noFill/>
            <a:ln w="9525">
              <a:noFill/>
              <a:miter lim="800000"/>
              <a:headEnd/>
              <a:tailEnd/>
            </a:ln>
          </p:spPr>
          <p:txBody>
            <a:bodyPr wrap="square">
              <a:spAutoFit/>
            </a:bodyPr>
            <a:lstStyle/>
            <a:p>
              <a:pPr marL="457200" indent="-457200" algn="ctr"/>
              <a:r>
                <a:rPr lang="zh-CN" altLang="en-US" b="1" i="1" dirty="0">
                  <a:latin typeface="Times New Roman" pitchFamily="18" charset="0"/>
                  <a:ea typeface="+mn-ea"/>
                  <a:cs typeface="Times New Roman" pitchFamily="18" charset="0"/>
                </a:rPr>
                <a:t>日期：</a:t>
              </a:r>
              <a:r>
                <a:rPr lang="en-US" altLang="zh-CN" b="1" i="1" dirty="0">
                  <a:latin typeface="Times New Roman" pitchFamily="18" charset="0"/>
                  <a:ea typeface="+mn-ea"/>
                  <a:cs typeface="Times New Roman" pitchFamily="18" charset="0"/>
                </a:rPr>
                <a:t>2011</a:t>
              </a:r>
              <a:r>
                <a:rPr lang="zh-CN" altLang="en-US" b="1" i="1" dirty="0">
                  <a:latin typeface="Times New Roman" pitchFamily="18" charset="0"/>
                  <a:ea typeface="+mn-ea"/>
                  <a:cs typeface="Times New Roman" pitchFamily="18" charset="0"/>
                </a:rPr>
                <a:t>年</a:t>
              </a:r>
              <a:r>
                <a:rPr lang="en-US" altLang="zh-CN" b="1" i="1" dirty="0">
                  <a:latin typeface="Times New Roman" pitchFamily="18" charset="0"/>
                  <a:ea typeface="+mn-ea"/>
                  <a:cs typeface="Times New Roman" pitchFamily="18" charset="0"/>
                </a:rPr>
                <a:t>4</a:t>
              </a:r>
              <a:r>
                <a:rPr lang="zh-CN" altLang="en-US" b="1" i="1" dirty="0">
                  <a:latin typeface="Times New Roman" pitchFamily="18" charset="0"/>
                  <a:ea typeface="+mn-ea"/>
                  <a:cs typeface="Times New Roman" pitchFamily="18" charset="0"/>
                </a:rPr>
                <a:t>月</a:t>
              </a:r>
              <a:r>
                <a:rPr lang="en-US" altLang="zh-CN" b="1" i="1" dirty="0">
                  <a:latin typeface="Times New Roman" pitchFamily="18" charset="0"/>
                  <a:ea typeface="+mn-ea"/>
                  <a:cs typeface="Times New Roman" pitchFamily="18" charset="0"/>
                </a:rPr>
                <a:t>-2011</a:t>
              </a:r>
              <a:r>
                <a:rPr lang="zh-CN" altLang="en-US" b="1" i="1" dirty="0">
                  <a:latin typeface="Times New Roman" pitchFamily="18" charset="0"/>
                  <a:ea typeface="+mn-ea"/>
                  <a:cs typeface="Times New Roman" pitchFamily="18" charset="0"/>
                </a:rPr>
                <a:t>年</a:t>
              </a:r>
              <a:r>
                <a:rPr lang="en-US" altLang="zh-CN" b="1" i="1" dirty="0">
                  <a:latin typeface="Times New Roman" pitchFamily="18" charset="0"/>
                  <a:ea typeface="+mn-ea"/>
                  <a:cs typeface="Times New Roman" pitchFamily="18" charset="0"/>
                </a:rPr>
                <a:t>5</a:t>
              </a:r>
              <a:r>
                <a:rPr lang="zh-CN" altLang="en-US" b="1" i="1" dirty="0" smtClean="0">
                  <a:latin typeface="Times New Roman" pitchFamily="18" charset="0"/>
                  <a:ea typeface="+mn-ea"/>
                  <a:cs typeface="Times New Roman" pitchFamily="18" charset="0"/>
                </a:rPr>
                <a:t>月</a:t>
              </a:r>
              <a:r>
                <a:rPr lang="en-US" altLang="zh-CN" b="1" i="1" dirty="0" smtClean="0">
                  <a:latin typeface="Times New Roman" pitchFamily="18" charset="0"/>
                  <a:ea typeface="+mn-ea"/>
                  <a:cs typeface="Times New Roman" pitchFamily="18" charset="0"/>
                </a:rPr>
                <a:t>           </a:t>
              </a:r>
              <a:endParaRPr lang="zh-CN" altLang="en-US" b="1" i="1" dirty="0">
                <a:latin typeface="Times New Roman" pitchFamily="18" charset="0"/>
                <a:ea typeface="+mn-ea"/>
                <a:cs typeface="Times New Roman" pitchFamily="18" charset="0"/>
              </a:endParaRPr>
            </a:p>
          </p:txBody>
        </p:sp>
        <p:sp>
          <p:nvSpPr>
            <p:cNvPr id="38926" name="TextBox 29"/>
            <p:cNvSpPr txBox="1">
              <a:spLocks noChangeArrowheads="1"/>
            </p:cNvSpPr>
            <p:nvPr/>
          </p:nvSpPr>
          <p:spPr bwMode="auto">
            <a:xfrm>
              <a:off x="5562678" y="1219200"/>
              <a:ext cx="3505200" cy="922883"/>
            </a:xfrm>
            <a:prstGeom prst="rect">
              <a:avLst/>
            </a:prstGeom>
            <a:noFill/>
            <a:ln w="9525">
              <a:noFill/>
              <a:miter lim="800000"/>
              <a:headEnd/>
              <a:tailEnd/>
            </a:ln>
          </p:spPr>
          <p:txBody>
            <a:bodyPr>
              <a:spAutoFit/>
            </a:bodyPr>
            <a:lstStyle/>
            <a:p>
              <a:pPr>
                <a:lnSpc>
                  <a:spcPct val="150000"/>
                </a:lnSpc>
              </a:pPr>
              <a:r>
                <a:rPr lang="en-US" altLang="zh-CN" b="1" i="1" dirty="0">
                  <a:solidFill>
                    <a:srgbClr val="0000CC"/>
                  </a:solidFill>
                  <a:latin typeface="Times New Roman" pitchFamily="18" charset="0"/>
                  <a:ea typeface="+mn-ea"/>
                  <a:cs typeface="Times New Roman" pitchFamily="18" charset="0"/>
                </a:rPr>
                <a:t>RMSE=12.72%  </a:t>
              </a:r>
              <a:r>
                <a:rPr lang="en-US" altLang="zh-CN" b="1" i="1" dirty="0" smtClean="0">
                  <a:solidFill>
                    <a:srgbClr val="0000CC"/>
                  </a:solidFill>
                  <a:latin typeface="Times New Roman" pitchFamily="18" charset="0"/>
                  <a:ea typeface="+mn-ea"/>
                  <a:cs typeface="Times New Roman" pitchFamily="18" charset="0"/>
                </a:rPr>
                <a:t>   </a:t>
              </a:r>
              <a:r>
                <a:rPr lang="en-US" altLang="zh-CN" b="1" i="1" dirty="0">
                  <a:solidFill>
                    <a:srgbClr val="0000CC"/>
                  </a:solidFill>
                  <a:latin typeface="Times New Roman" pitchFamily="18" charset="0"/>
                  <a:ea typeface="+mn-ea"/>
                  <a:cs typeface="Times New Roman" pitchFamily="18" charset="0"/>
                </a:rPr>
                <a:t>MAE=9.77%</a:t>
              </a:r>
            </a:p>
            <a:p>
              <a:pPr>
                <a:lnSpc>
                  <a:spcPct val="150000"/>
                </a:lnSpc>
              </a:pPr>
              <a:r>
                <a:rPr lang="en-US" altLang="zh-CN" b="1" i="1" dirty="0" err="1">
                  <a:solidFill>
                    <a:srgbClr val="0000CC"/>
                  </a:solidFill>
                  <a:latin typeface="Times New Roman" pitchFamily="18" charset="0"/>
                  <a:ea typeface="+mn-ea"/>
                  <a:cs typeface="Times New Roman" pitchFamily="18" charset="0"/>
                </a:rPr>
                <a:t>Corr</a:t>
              </a:r>
              <a:r>
                <a:rPr lang="en-US" altLang="zh-CN" b="1" i="1" dirty="0">
                  <a:solidFill>
                    <a:srgbClr val="0000CC"/>
                  </a:solidFill>
                  <a:latin typeface="Times New Roman" pitchFamily="18" charset="0"/>
                  <a:ea typeface="+mn-ea"/>
                  <a:cs typeface="Times New Roman" pitchFamily="18" charset="0"/>
                </a:rPr>
                <a:t>=74.71%      </a:t>
              </a:r>
              <a:r>
                <a:rPr lang="en-US" altLang="zh-CN" b="1" i="1" dirty="0" smtClean="0">
                  <a:solidFill>
                    <a:srgbClr val="0000CC"/>
                  </a:solidFill>
                  <a:latin typeface="Times New Roman" pitchFamily="18" charset="0"/>
                  <a:ea typeface="+mn-ea"/>
                  <a:cs typeface="Times New Roman" pitchFamily="18" charset="0"/>
                </a:rPr>
                <a:t> </a:t>
              </a:r>
              <a:r>
                <a:rPr lang="en-US" altLang="zh-CN" b="1" i="1" dirty="0">
                  <a:solidFill>
                    <a:srgbClr val="0000CC"/>
                  </a:solidFill>
                  <a:latin typeface="Times New Roman" pitchFamily="18" charset="0"/>
                  <a:ea typeface="+mn-ea"/>
                  <a:cs typeface="Times New Roman" pitchFamily="18" charset="0"/>
                </a:rPr>
                <a:t>Rate=87.44%</a:t>
              </a:r>
              <a:endParaRPr lang="zh-CN" altLang="en-US" dirty="0">
                <a:latin typeface="Times New Roman" pitchFamily="18" charset="0"/>
                <a:ea typeface="+mn-ea"/>
                <a:cs typeface="Times New Roman" pitchFamily="18" charset="0"/>
              </a:endParaRPr>
            </a:p>
          </p:txBody>
        </p:sp>
      </p:grpSp>
      <p:sp>
        <p:nvSpPr>
          <p:cNvPr id="31" name="TextBox 30"/>
          <p:cNvSpPr txBox="1">
            <a:spLocks noChangeArrowheads="1"/>
          </p:cNvSpPr>
          <p:nvPr/>
        </p:nvSpPr>
        <p:spPr bwMode="auto">
          <a:xfrm>
            <a:off x="3581400" y="2205038"/>
            <a:ext cx="3810000" cy="457200"/>
          </a:xfrm>
          <a:prstGeom prst="rect">
            <a:avLst/>
          </a:prstGeom>
          <a:noFill/>
          <a:ln w="9525">
            <a:noFill/>
            <a:miter lim="800000"/>
            <a:headEnd/>
            <a:tailEnd/>
          </a:ln>
        </p:spPr>
        <p:txBody>
          <a:bodyPr>
            <a:spAutoFit/>
          </a:bodyPr>
          <a:lstStyle/>
          <a:p>
            <a:pPr algn="ctr"/>
            <a:r>
              <a:rPr lang="en-US" altLang="en-US" sz="2400" b="1" i="1" dirty="0" err="1" smtClean="0">
                <a:solidFill>
                  <a:srgbClr val="FF0000"/>
                </a:solidFill>
                <a:latin typeface="Times New Roman" pitchFamily="18" charset="0"/>
                <a:ea typeface="+mn-ea"/>
                <a:cs typeface="Times New Roman" pitchFamily="18" charset="0"/>
              </a:rPr>
              <a:t>显著提高</a:t>
            </a:r>
            <a:r>
              <a:rPr lang="zh-CN" altLang="en-US" sz="2400" b="1" i="1" dirty="0" smtClean="0">
                <a:solidFill>
                  <a:srgbClr val="FF0000"/>
                </a:solidFill>
                <a:latin typeface="Times New Roman" pitchFamily="18" charset="0"/>
                <a:ea typeface="+mn-ea"/>
                <a:cs typeface="Times New Roman" pitchFamily="18" charset="0"/>
              </a:rPr>
              <a:t>！</a:t>
            </a:r>
            <a:endParaRPr lang="zh-CN" altLang="en-US" sz="2400" b="1" i="1" dirty="0">
              <a:solidFill>
                <a:srgbClr val="FF0000"/>
              </a:solidFill>
              <a:latin typeface="Times New Roman" pitchFamily="18" charset="0"/>
              <a:ea typeface="+mn-ea"/>
              <a:cs typeface="Times New Roman" pitchFamily="18" charset="0"/>
            </a:endParaRPr>
          </a:p>
        </p:txBody>
      </p:sp>
      <p:sp>
        <p:nvSpPr>
          <p:cNvPr id="32" name="上箭头 31"/>
          <p:cNvSpPr/>
          <p:nvPr/>
        </p:nvSpPr>
        <p:spPr bwMode="auto">
          <a:xfrm>
            <a:off x="5181600" y="1371600"/>
            <a:ext cx="304800" cy="609600"/>
          </a:xfrm>
          <a:prstGeom prst="upArrow">
            <a:avLst/>
          </a:prstGeom>
          <a:solidFill>
            <a:srgbClr val="FF000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Times New Roman" pitchFamily="18" charset="0"/>
              <a:ea typeface="+mn-ea"/>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2" calcmode="lin" valueType="num">
                                      <p:cBhvr override="childStyle">
                                        <p:cTn id="6" dur="1000" fill="hold"/>
                                        <p:tgtEl>
                                          <p:spTgt spid="31"/>
                                        </p:tgtEl>
                                        <p:attrNameLst>
                                          <p:attrName>style.fontSize</p:attrName>
                                        </p:attrNameLst>
                                      </p:cBhvr>
                                    </p:anim>
                                  </p:childTnLst>
                                </p:cTn>
                              </p:par>
                              <p:par>
                                <p:cTn id="7" presetID="2" presetClass="entr" presetSubtype="4"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anim calcmode="lin" valueType="num">
                                      <p:cBhvr additive="base">
                                        <p:cTn id="9" dur="500" fill="hold"/>
                                        <p:tgtEl>
                                          <p:spTgt spid="32"/>
                                        </p:tgtEl>
                                        <p:attrNameLst>
                                          <p:attrName>ppt_x</p:attrName>
                                        </p:attrNameLst>
                                      </p:cBhvr>
                                      <p:tavLst>
                                        <p:tav tm="0">
                                          <p:val>
                                            <p:strVal val="#ppt_x"/>
                                          </p:val>
                                        </p:tav>
                                        <p:tav tm="100000">
                                          <p:val>
                                            <p:strVal val="#ppt_x"/>
                                          </p:val>
                                        </p:tav>
                                      </p:tavLst>
                                    </p:anim>
                                    <p:anim calcmode="lin" valueType="num">
                                      <p:cBhvr additive="base">
                                        <p:cTn id="1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矩形 1"/>
          <p:cNvSpPr>
            <a:spLocks noChangeArrowheads="1"/>
          </p:cNvSpPr>
          <p:nvPr/>
        </p:nvSpPr>
        <p:spPr bwMode="auto">
          <a:xfrm>
            <a:off x="0" y="228600"/>
            <a:ext cx="9144000" cy="519113"/>
          </a:xfrm>
          <a:prstGeom prst="rect">
            <a:avLst/>
          </a:prstGeom>
          <a:noFill/>
          <a:ln w="9525">
            <a:noFill/>
            <a:miter lim="800000"/>
            <a:headEnd/>
            <a:tailEnd/>
          </a:ln>
        </p:spPr>
        <p:txBody>
          <a:bodyPr>
            <a:spAutoFit/>
          </a:bodyPr>
          <a:lstStyle/>
          <a:p>
            <a:r>
              <a:rPr lang="zh-CN" altLang="en-US" sz="2800" b="1" dirty="0" smtClean="0">
                <a:solidFill>
                  <a:srgbClr val="0000FF"/>
                </a:solidFill>
                <a:latin typeface="宋体" pitchFamily="2" charset="-122"/>
                <a:ea typeface="宋体" pitchFamily="2" charset="-122"/>
              </a:rPr>
              <a:t>例：风力</a:t>
            </a:r>
            <a:r>
              <a:rPr lang="zh-CN" altLang="en-US" sz="2800" b="1" dirty="0">
                <a:solidFill>
                  <a:srgbClr val="0000FF"/>
                </a:solidFill>
                <a:latin typeface="宋体" pitchFamily="2" charset="-122"/>
                <a:ea typeface="宋体" pitchFamily="2" charset="-122"/>
              </a:rPr>
              <a:t>预测</a:t>
            </a:r>
            <a:endParaRPr lang="en-US" altLang="zh-CN" sz="2800" b="1" dirty="0">
              <a:solidFill>
                <a:srgbClr val="0000FF"/>
              </a:solidFill>
              <a:latin typeface="宋体" pitchFamily="2" charset="-122"/>
              <a:ea typeface="宋体" pitchFamily="2" charset="-122"/>
            </a:endParaRPr>
          </a:p>
        </p:txBody>
      </p:sp>
      <p:pic>
        <p:nvPicPr>
          <p:cNvPr id="40962" name="图片 2" descr="风速对比曲线png.png"/>
          <p:cNvPicPr>
            <a:picLocks noChangeAspect="1"/>
          </p:cNvPicPr>
          <p:nvPr/>
        </p:nvPicPr>
        <p:blipFill>
          <a:blip r:embed="rId2" cstate="print"/>
          <a:srcRect/>
          <a:stretch>
            <a:fillRect/>
          </a:stretch>
        </p:blipFill>
        <p:spPr bwMode="auto">
          <a:xfrm>
            <a:off x="0" y="990600"/>
            <a:ext cx="9144000" cy="586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图片 2" descr="短期预测.jpg"/>
          <p:cNvPicPr>
            <a:picLocks noChangeAspect="1"/>
          </p:cNvPicPr>
          <p:nvPr/>
        </p:nvPicPr>
        <p:blipFill>
          <a:blip r:embed="rId3" cstate="print"/>
          <a:srcRect/>
          <a:stretch>
            <a:fillRect/>
          </a:stretch>
        </p:blipFill>
        <p:spPr bwMode="auto">
          <a:xfrm>
            <a:off x="0" y="762000"/>
            <a:ext cx="9144000" cy="6096000"/>
          </a:xfrm>
          <a:prstGeom prst="rect">
            <a:avLst/>
          </a:prstGeom>
          <a:noFill/>
          <a:ln w="9525">
            <a:noFill/>
            <a:miter lim="800000"/>
            <a:headEnd/>
            <a:tailEnd/>
          </a:ln>
        </p:spPr>
      </p:pic>
      <p:sp>
        <p:nvSpPr>
          <p:cNvPr id="41986" name="矩形 1"/>
          <p:cNvSpPr>
            <a:spLocks noChangeArrowheads="1"/>
          </p:cNvSpPr>
          <p:nvPr/>
        </p:nvSpPr>
        <p:spPr bwMode="auto">
          <a:xfrm>
            <a:off x="0" y="228600"/>
            <a:ext cx="9144000" cy="519113"/>
          </a:xfrm>
          <a:prstGeom prst="rect">
            <a:avLst/>
          </a:prstGeom>
          <a:noFill/>
          <a:ln w="9525">
            <a:noFill/>
            <a:miter lim="800000"/>
            <a:headEnd/>
            <a:tailEnd/>
          </a:ln>
        </p:spPr>
        <p:txBody>
          <a:bodyPr>
            <a:spAutoFit/>
          </a:bodyPr>
          <a:lstStyle/>
          <a:p>
            <a:r>
              <a:rPr lang="zh-CN" altLang="en-US" sz="2800" b="1" dirty="0" smtClean="0">
                <a:solidFill>
                  <a:srgbClr val="0000FF"/>
                </a:solidFill>
                <a:latin typeface="宋体" pitchFamily="2" charset="-122"/>
                <a:ea typeface="宋体" pitchFamily="2" charset="-122"/>
              </a:rPr>
              <a:t>例：风</a:t>
            </a:r>
            <a:r>
              <a:rPr lang="zh-CN" altLang="en-US" sz="2800" b="1" dirty="0">
                <a:solidFill>
                  <a:srgbClr val="0000FF"/>
                </a:solidFill>
                <a:latin typeface="宋体" pitchFamily="2" charset="-122"/>
                <a:ea typeface="宋体" pitchFamily="2" charset="-122"/>
              </a:rPr>
              <a:t>电功率预测</a:t>
            </a:r>
            <a:endParaRPr lang="en-US" altLang="zh-CN" sz="2800" b="1" dirty="0">
              <a:solidFill>
                <a:srgbClr val="0000FF"/>
              </a:solidFill>
              <a:latin typeface="宋体" pitchFamily="2" charset="-122"/>
              <a:ea typeface="宋体" pitchFamily="2" charset="-122"/>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Box 3"/>
          <p:cNvSpPr txBox="1">
            <a:spLocks noChangeArrowheads="1"/>
          </p:cNvSpPr>
          <p:nvPr/>
        </p:nvSpPr>
        <p:spPr bwMode="auto">
          <a:xfrm>
            <a:off x="2628106" y="5029200"/>
            <a:ext cx="3887788" cy="914400"/>
          </a:xfrm>
          <a:prstGeom prst="rect">
            <a:avLst/>
          </a:prstGeom>
          <a:noFill/>
          <a:ln w="9525">
            <a:noFill/>
            <a:miter lim="800000"/>
            <a:headEnd/>
            <a:tailEnd/>
          </a:ln>
        </p:spPr>
        <p:txBody>
          <a:bodyPr>
            <a:spAutoFit/>
          </a:bodyPr>
          <a:lstStyle/>
          <a:p>
            <a:pPr algn="ctr"/>
            <a:r>
              <a:rPr lang="zh-CN" altLang="en-US" sz="5400" dirty="0" smtClean="0">
                <a:solidFill>
                  <a:srgbClr val="005A58"/>
                </a:solidFill>
                <a:latin typeface="Times New Roman" pitchFamily="18" charset="0"/>
                <a:ea typeface="宋体" pitchFamily="2" charset="-122"/>
                <a:cs typeface="Times New Roman" pitchFamily="18" charset="0"/>
              </a:rPr>
              <a:t>谢谢！</a:t>
            </a:r>
            <a:endParaRPr lang="zh-CN" altLang="en-US" sz="5400" dirty="0">
              <a:solidFill>
                <a:srgbClr val="005A58"/>
              </a:solidFill>
              <a:latin typeface="Times New Roman" pitchFamily="18" charset="0"/>
              <a:ea typeface="宋体" pitchFamily="2" charset="-122"/>
              <a:cs typeface="Times New Roman" pitchFamily="18" charset="0"/>
            </a:endParaRPr>
          </a:p>
        </p:txBody>
      </p:sp>
      <p:sp>
        <p:nvSpPr>
          <p:cNvPr id="44034" name="矩形 1"/>
          <p:cNvSpPr>
            <a:spLocks noChangeArrowheads="1"/>
          </p:cNvSpPr>
          <p:nvPr/>
        </p:nvSpPr>
        <p:spPr bwMode="auto">
          <a:xfrm>
            <a:off x="304800" y="304800"/>
            <a:ext cx="8534400" cy="3081338"/>
          </a:xfrm>
          <a:prstGeom prst="rect">
            <a:avLst/>
          </a:prstGeom>
          <a:noFill/>
          <a:ln w="9525">
            <a:noFill/>
            <a:miter lim="800000"/>
            <a:headEnd/>
            <a:tailEnd/>
          </a:ln>
        </p:spPr>
        <p:txBody>
          <a:bodyPr>
            <a:spAutoFit/>
          </a:bodyPr>
          <a:lstStyle/>
          <a:p>
            <a:r>
              <a:rPr lang="en-US" altLang="zh-CN" sz="2800" b="1" dirty="0">
                <a:solidFill>
                  <a:srgbClr val="0000FF"/>
                </a:solidFill>
                <a:latin typeface="Times New Roman" pitchFamily="18" charset="0"/>
                <a:ea typeface="宋体" pitchFamily="2" charset="-122"/>
                <a:cs typeface="Times New Roman" pitchFamily="18" charset="0"/>
              </a:rPr>
              <a:t>Cao Xiao</a:t>
            </a:r>
          </a:p>
          <a:p>
            <a:r>
              <a:rPr lang="zh-CN" altLang="en-US" sz="2800" b="1" dirty="0">
                <a:solidFill>
                  <a:srgbClr val="0000FF"/>
                </a:solidFill>
                <a:latin typeface="Times New Roman" pitchFamily="18" charset="0"/>
                <a:ea typeface="宋体" pitchFamily="2" charset="-122"/>
                <a:cs typeface="Times New Roman" pitchFamily="18" charset="0"/>
              </a:rPr>
              <a:t>地址：中国南京南瑞路</a:t>
            </a:r>
            <a:r>
              <a:rPr lang="en-US" altLang="zh-CN" sz="2800" b="1" dirty="0">
                <a:solidFill>
                  <a:srgbClr val="0000FF"/>
                </a:solidFill>
                <a:latin typeface="Times New Roman" pitchFamily="18" charset="0"/>
                <a:ea typeface="宋体" pitchFamily="2" charset="-122"/>
                <a:cs typeface="Times New Roman" pitchFamily="18" charset="0"/>
              </a:rPr>
              <a:t>8</a:t>
            </a:r>
            <a:r>
              <a:rPr lang="zh-CN" altLang="en-US" sz="2800" b="1" dirty="0">
                <a:solidFill>
                  <a:srgbClr val="0000FF"/>
                </a:solidFill>
                <a:latin typeface="Times New Roman" pitchFamily="18" charset="0"/>
                <a:ea typeface="宋体" pitchFamily="2" charset="-122"/>
                <a:cs typeface="Times New Roman" pitchFamily="18" charset="0"/>
              </a:rPr>
              <a:t>号，邮编 </a:t>
            </a:r>
            <a:r>
              <a:rPr lang="en-US" altLang="zh-CN" sz="2800" b="1" dirty="0">
                <a:solidFill>
                  <a:srgbClr val="0000FF"/>
                </a:solidFill>
                <a:latin typeface="Times New Roman" pitchFamily="18" charset="0"/>
                <a:ea typeface="宋体" pitchFamily="2" charset="-122"/>
                <a:cs typeface="Times New Roman" pitchFamily="18" charset="0"/>
              </a:rPr>
              <a:t>210003</a:t>
            </a:r>
          </a:p>
          <a:p>
            <a:r>
              <a:rPr lang="zh-CN" altLang="en-US" sz="2800" b="1" dirty="0">
                <a:solidFill>
                  <a:srgbClr val="0000FF"/>
                </a:solidFill>
                <a:latin typeface="Times New Roman" pitchFamily="18" charset="0"/>
                <a:ea typeface="宋体" pitchFamily="2" charset="-122"/>
                <a:cs typeface="Times New Roman" pitchFamily="18" charset="0"/>
              </a:rPr>
              <a:t>电话：</a:t>
            </a:r>
            <a:r>
              <a:rPr lang="en-US" altLang="zh-CN" sz="2800" b="1" dirty="0">
                <a:solidFill>
                  <a:srgbClr val="0000FF"/>
                </a:solidFill>
                <a:latin typeface="Times New Roman" pitchFamily="18" charset="0"/>
                <a:ea typeface="宋体" pitchFamily="2" charset="-122"/>
                <a:cs typeface="Times New Roman" pitchFamily="18" charset="0"/>
              </a:rPr>
              <a:t>+86 25 </a:t>
            </a:r>
            <a:r>
              <a:rPr lang="en-US" altLang="zh-CN" sz="2800" b="1" dirty="0" smtClean="0">
                <a:solidFill>
                  <a:srgbClr val="0000FF"/>
                </a:solidFill>
                <a:latin typeface="Times New Roman" pitchFamily="18" charset="0"/>
                <a:ea typeface="宋体" pitchFamily="2" charset="-122"/>
                <a:cs typeface="Times New Roman" pitchFamily="18" charset="0"/>
              </a:rPr>
              <a:t>83092802		</a:t>
            </a:r>
            <a:r>
              <a:rPr lang="zh-CN" altLang="en-US" sz="2800" b="1" dirty="0" smtClean="0">
                <a:solidFill>
                  <a:srgbClr val="0000FF"/>
                </a:solidFill>
                <a:latin typeface="Times New Roman" pitchFamily="18" charset="0"/>
                <a:ea typeface="宋体" pitchFamily="2" charset="-122"/>
                <a:cs typeface="Times New Roman" pitchFamily="18" charset="0"/>
              </a:rPr>
              <a:t>传真</a:t>
            </a:r>
            <a:r>
              <a:rPr lang="zh-CN" altLang="en-US" sz="2800" b="1" dirty="0">
                <a:solidFill>
                  <a:srgbClr val="0000FF"/>
                </a:solidFill>
                <a:latin typeface="Times New Roman" pitchFamily="18" charset="0"/>
                <a:ea typeface="宋体" pitchFamily="2" charset="-122"/>
                <a:cs typeface="Times New Roman" pitchFamily="18" charset="0"/>
              </a:rPr>
              <a:t>：</a:t>
            </a:r>
            <a:r>
              <a:rPr lang="en-US" altLang="zh-CN" sz="2800" b="1" dirty="0">
                <a:solidFill>
                  <a:srgbClr val="0000FF"/>
                </a:solidFill>
                <a:latin typeface="Times New Roman" pitchFamily="18" charset="0"/>
                <a:ea typeface="宋体" pitchFamily="2" charset="-122"/>
                <a:cs typeface="Times New Roman" pitchFamily="18" charset="0"/>
              </a:rPr>
              <a:t>+86 25 83092877</a:t>
            </a:r>
          </a:p>
          <a:p>
            <a:endParaRPr lang="en-US" altLang="zh-CN" sz="2800" b="1" dirty="0">
              <a:solidFill>
                <a:srgbClr val="0000FF"/>
              </a:solidFill>
              <a:latin typeface="Times New Roman" pitchFamily="18" charset="0"/>
              <a:ea typeface="宋体" pitchFamily="2" charset="-122"/>
              <a:cs typeface="Times New Roman" pitchFamily="18" charset="0"/>
            </a:endParaRPr>
          </a:p>
          <a:p>
            <a:r>
              <a:rPr lang="zh-CN" altLang="en-US" sz="2800" b="1" dirty="0">
                <a:solidFill>
                  <a:srgbClr val="0000FF"/>
                </a:solidFill>
                <a:latin typeface="Times New Roman" pitchFamily="18" charset="0"/>
                <a:ea typeface="宋体" pitchFamily="2" charset="-122"/>
                <a:cs typeface="Times New Roman" pitchFamily="18" charset="0"/>
              </a:rPr>
              <a:t>手机：</a:t>
            </a:r>
            <a:r>
              <a:rPr lang="en-US" altLang="zh-CN" sz="2800" b="1" dirty="0">
                <a:solidFill>
                  <a:srgbClr val="0000FF"/>
                </a:solidFill>
                <a:latin typeface="Times New Roman" pitchFamily="18" charset="0"/>
                <a:ea typeface="宋体" pitchFamily="2" charset="-122"/>
                <a:cs typeface="Times New Roman" pitchFamily="18" charset="0"/>
              </a:rPr>
              <a:t>+86 13813889826</a:t>
            </a:r>
          </a:p>
          <a:p>
            <a:endParaRPr lang="en-US" altLang="zh-CN" sz="2800" b="1" dirty="0">
              <a:solidFill>
                <a:srgbClr val="0000FF"/>
              </a:solidFill>
              <a:latin typeface="Times New Roman" pitchFamily="18" charset="0"/>
              <a:ea typeface="宋体" pitchFamily="2" charset="-122"/>
              <a:cs typeface="Times New Roman" pitchFamily="18" charset="0"/>
            </a:endParaRPr>
          </a:p>
          <a:p>
            <a:r>
              <a:rPr lang="zh-CN" altLang="en-US" sz="2800" b="1" dirty="0">
                <a:solidFill>
                  <a:srgbClr val="0000FF"/>
                </a:solidFill>
                <a:latin typeface="Times New Roman" pitchFamily="18" charset="0"/>
                <a:ea typeface="宋体" pitchFamily="2" charset="-122"/>
                <a:cs typeface="Times New Roman" pitchFamily="18" charset="0"/>
              </a:rPr>
              <a:t>电子邮件：</a:t>
            </a:r>
            <a:r>
              <a:rPr lang="en-US" altLang="zh-CN" sz="2800" b="1" dirty="0">
                <a:solidFill>
                  <a:srgbClr val="0000FF"/>
                </a:solidFill>
                <a:latin typeface="Times New Roman" pitchFamily="18" charset="0"/>
                <a:ea typeface="宋体" pitchFamily="2" charset="-122"/>
                <a:cs typeface="Times New Roman" pitchFamily="18" charset="0"/>
              </a:rPr>
              <a:t>caoxiao@sgepri.sgcc.com.cn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a:spPr>
      <a:bodyPr vert="horz" wrap="square" lIns="92075" tIns="46038" rIns="92075" bIns="46038"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华文细黑" pitchFamily="2" charset="-122"/>
          </a:defRPr>
        </a:defPPr>
      </a:lstStyle>
    </a:spDef>
    <a:lnDef>
      <a:spPr bwMode="auto">
        <a:xfrm>
          <a:off x="0" y="0"/>
          <a:ext cx="1" cy="1"/>
        </a:xfrm>
        <a:custGeom>
          <a:avLst/>
          <a:gdLst/>
          <a:ahLst/>
          <a:cxnLst/>
          <a:rect l="0" t="0" r="0" b="0"/>
          <a:pathLst/>
        </a:custGeom>
        <a:solidFill>
          <a:schemeClr val="bg1"/>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a:spPr>
      <a:bodyPr vert="horz" wrap="square" lIns="92075" tIns="46038" rIns="92075" bIns="46038"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华文细黑"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17843</TotalTime>
  <Pages>0</Pages>
  <Words>2012</Words>
  <Characters>0</Characters>
  <Application>Microsoft Office PowerPoint</Application>
  <DocSecurity>0</DocSecurity>
  <PresentationFormat>On-screen Show (4:3)</PresentationFormat>
  <Lines>0</Lines>
  <Paragraphs>150</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默认设计模板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智能电网</dc:title>
  <dc:creator>lizy</dc:creator>
  <cp:lastModifiedBy>Pradeep Perera</cp:lastModifiedBy>
  <cp:revision>3739</cp:revision>
  <cp:lastPrinted>1601-01-01T00:00:00Z</cp:lastPrinted>
  <dcterms:created xsi:type="dcterms:W3CDTF">1601-01-01T00:00:00Z</dcterms:created>
  <dcterms:modified xsi:type="dcterms:W3CDTF">2013-09-21T04:27:18Z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2052-6.4.0.1855</vt:lpwstr>
  </property>
</Properties>
</file>