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30"/>
  </p:notesMasterIdLst>
  <p:handoutMasterIdLst>
    <p:handoutMasterId r:id="rId31"/>
  </p:handoutMasterIdLst>
  <p:sldIdLst>
    <p:sldId id="472" r:id="rId3"/>
    <p:sldId id="306" r:id="rId4"/>
    <p:sldId id="561" r:id="rId5"/>
    <p:sldId id="552" r:id="rId6"/>
    <p:sldId id="481" r:id="rId7"/>
    <p:sldId id="484" r:id="rId8"/>
    <p:sldId id="485" r:id="rId9"/>
    <p:sldId id="486" r:id="rId10"/>
    <p:sldId id="488" r:id="rId11"/>
    <p:sldId id="490" r:id="rId12"/>
    <p:sldId id="590" r:id="rId13"/>
    <p:sldId id="594" r:id="rId14"/>
    <p:sldId id="604" r:id="rId15"/>
    <p:sldId id="494" r:id="rId16"/>
    <p:sldId id="515" r:id="rId17"/>
    <p:sldId id="518" r:id="rId18"/>
    <p:sldId id="489" r:id="rId19"/>
    <p:sldId id="529" r:id="rId20"/>
    <p:sldId id="605" r:id="rId21"/>
    <p:sldId id="569" r:id="rId22"/>
    <p:sldId id="572" r:id="rId23"/>
    <p:sldId id="571" r:id="rId24"/>
    <p:sldId id="580" r:id="rId25"/>
    <p:sldId id="577" r:id="rId26"/>
    <p:sldId id="600" r:id="rId27"/>
    <p:sldId id="602" r:id="rId28"/>
    <p:sldId id="554" r:id="rId29"/>
  </p:sldIdLst>
  <p:sldSz cx="9144000" cy="6858000" type="screen4x3"/>
  <p:notesSz cx="7099300" cy="10234613"/>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A3E"/>
    <a:srgbClr val="003366"/>
    <a:srgbClr val="439AA1"/>
    <a:srgbClr val="CCECFF"/>
    <a:srgbClr val="FF6600"/>
    <a:srgbClr val="FFFFCC"/>
    <a:srgbClr val="008080"/>
    <a:srgbClr val="006666"/>
    <a:srgbClr val="003399"/>
    <a:srgbClr val="0066CC"/>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深色样式 2 - 强调 1/强调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739" autoAdjust="0"/>
    <p:restoredTop sz="87091" autoAdjust="0"/>
  </p:normalViewPr>
  <p:slideViewPr>
    <p:cSldViewPr>
      <p:cViewPr>
        <p:scale>
          <a:sx n="66" d="100"/>
          <a:sy n="66" d="100"/>
        </p:scale>
        <p:origin x="-1416" y="-72"/>
      </p:cViewPr>
      <p:guideLst>
        <p:guide orient="horz" pos="2181"/>
        <p:guide pos="2903"/>
      </p:guideLst>
    </p:cSldViewPr>
  </p:slideViewPr>
  <p:notesTextViewPr>
    <p:cViewPr>
      <p:scale>
        <a:sx n="100" d="100"/>
        <a:sy n="100" d="100"/>
      </p:scale>
      <p:origin x="0" y="0"/>
    </p:cViewPr>
  </p:notesTextViewPr>
  <p:notesViewPr>
    <p:cSldViewPr>
      <p:cViewPr varScale="1">
        <p:scale>
          <a:sx n="46" d="100"/>
          <a:sy n="46" d="100"/>
        </p:scale>
        <p:origin x="-2730" y="-108"/>
      </p:cViewPr>
      <p:guideLst>
        <p:guide orient="horz" pos="3223"/>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20013;&#24503;&#26234;&#33021;&#30005;&#32593;&#20132;&#27969;PPT&#20934;&#22791;2013-0510\&#22797;&#20214;%20&#26032;&#24314;%20Microsoft%20Office%20Excel%20&#24037;&#20316;&#3492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20013;&#24503;&#26234;&#33021;&#30005;&#32593;&#20132;&#27969;PPT&#20934;&#22791;2013-0510\&#22797;&#20214;%20&#26032;&#24314;%20Microsoft%20Office%20Excel%20&#24037;&#20316;&#349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barChart>
        <c:barDir val="col"/>
        <c:grouping val="clustered"/>
        <c:ser>
          <c:idx val="1"/>
          <c:order val="0"/>
          <c:tx>
            <c:v>Newly installed capacity</c:v>
          </c:tx>
          <c:spPr>
            <a:solidFill>
              <a:srgbClr val="FF0000"/>
            </a:solidFill>
            <a:scene3d>
              <a:camera prst="orthographicFront"/>
              <a:lightRig rig="threePt" dir="t"/>
            </a:scene3d>
            <a:sp3d prstMaterial="metal"/>
          </c:spPr>
          <c:cat>
            <c:numRef>
              <c:f>Sheet3!$A$3:$A$12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Sheet3!$B$3:$B$12</c:f>
              <c:numCache>
                <c:formatCode>General</c:formatCode>
                <c:ptCount val="10"/>
                <c:pt idx="0">
                  <c:v>98.3</c:v>
                </c:pt>
                <c:pt idx="1">
                  <c:v>196.9</c:v>
                </c:pt>
                <c:pt idx="2">
                  <c:v>506.9</c:v>
                </c:pt>
                <c:pt idx="3">
                  <c:v>1287.5999999999999</c:v>
                </c:pt>
                <c:pt idx="4">
                  <c:v>3311.3</c:v>
                </c:pt>
                <c:pt idx="5">
                  <c:v>6153.7</c:v>
                </c:pt>
                <c:pt idx="6">
                  <c:v>13803.2</c:v>
                </c:pt>
                <c:pt idx="7">
                  <c:v>18928</c:v>
                </c:pt>
                <c:pt idx="8">
                  <c:v>17630.900000000001</c:v>
                </c:pt>
                <c:pt idx="9">
                  <c:v>12960</c:v>
                </c:pt>
              </c:numCache>
            </c:numRef>
          </c:val>
        </c:ser>
        <c:ser>
          <c:idx val="2"/>
          <c:order val="1"/>
          <c:tx>
            <c:v>Cumulative installed capacity</c:v>
          </c:tx>
          <c:spPr>
            <a:solidFill>
              <a:schemeClr val="tx2">
                <a:lumMod val="60000"/>
                <a:lumOff val="40000"/>
              </a:schemeClr>
            </a:solidFill>
            <a:scene3d>
              <a:camera prst="orthographicFront"/>
              <a:lightRig rig="threePt" dir="t"/>
            </a:scene3d>
            <a:sp3d prstMaterial="matte"/>
          </c:spPr>
          <c:cat>
            <c:numRef>
              <c:f>Sheet3!$A$3:$A$12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Sheet3!$C$3:$C$12</c:f>
              <c:numCache>
                <c:formatCode>General</c:formatCode>
                <c:ptCount val="10"/>
                <c:pt idx="0">
                  <c:v>545.79999999999995</c:v>
                </c:pt>
                <c:pt idx="1">
                  <c:v>742.7</c:v>
                </c:pt>
                <c:pt idx="2">
                  <c:v>1249.5999999999999</c:v>
                </c:pt>
                <c:pt idx="3">
                  <c:v>2537.1999999999998</c:v>
                </c:pt>
                <c:pt idx="4">
                  <c:v>5848.5</c:v>
                </c:pt>
                <c:pt idx="5">
                  <c:v>12002.2</c:v>
                </c:pt>
                <c:pt idx="6">
                  <c:v>25805.4</c:v>
                </c:pt>
                <c:pt idx="7">
                  <c:v>44733.4</c:v>
                </c:pt>
                <c:pt idx="8">
                  <c:v>62364.3</c:v>
                </c:pt>
                <c:pt idx="9">
                  <c:v>75324.2</c:v>
                </c:pt>
              </c:numCache>
            </c:numRef>
          </c:val>
        </c:ser>
        <c:axId val="90386816"/>
        <c:axId val="90388352"/>
      </c:barChart>
      <c:catAx>
        <c:axId val="90386816"/>
        <c:scaling>
          <c:orientation val="minMax"/>
        </c:scaling>
        <c:axPos val="b"/>
        <c:numFmt formatCode="General" sourceLinked="1"/>
        <c:majorTickMark val="none"/>
        <c:tickLblPos val="nextTo"/>
        <c:crossAx val="90388352"/>
        <c:crosses val="autoZero"/>
        <c:auto val="1"/>
        <c:lblAlgn val="ctr"/>
        <c:lblOffset val="100"/>
      </c:catAx>
      <c:valAx>
        <c:axId val="90388352"/>
        <c:scaling>
          <c:orientation val="minMax"/>
        </c:scaling>
        <c:axPos val="l"/>
        <c:title>
          <c:tx>
            <c:rich>
              <a:bodyPr/>
              <a:lstStyle/>
              <a:p>
                <a:pPr>
                  <a:defRPr/>
                </a:pPr>
                <a:r>
                  <a:rPr lang="en-US" altLang="zh-CN"/>
                  <a:t>MW</a:t>
                </a:r>
                <a:endParaRPr lang="zh-CN" altLang="en-US"/>
              </a:p>
            </c:rich>
          </c:tx>
          <c:layout/>
        </c:title>
        <c:numFmt formatCode="General" sourceLinked="1"/>
        <c:tickLblPos val="nextTo"/>
        <c:crossAx val="90386816"/>
        <c:crosses val="autoZero"/>
        <c:crossBetween val="between"/>
      </c:valAx>
      <c:spPr>
        <a:noFill/>
        <a:ln w="25400">
          <a:noFill/>
        </a:ln>
      </c:spPr>
    </c:plotArea>
    <c:legend>
      <c:legendPos val="b"/>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
          <c:y val="0.15438596491228071"/>
          <c:w val="0.95925926519987992"/>
          <c:h val="0.8456140350877196"/>
        </c:manualLayout>
      </c:layout>
      <c:lineChart>
        <c:grouping val="standard"/>
        <c:ser>
          <c:idx val="0"/>
          <c:order val="0"/>
          <c:dLbls>
            <c:dLbl>
              <c:idx val="0"/>
              <c:layout>
                <c:manualLayout>
                  <c:x val="-4.7009780861063083E-2"/>
                  <c:y val="-7.1430446243433504E-2"/>
                </c:manualLayout>
              </c:layout>
              <c:showVal val="1"/>
            </c:dLbl>
            <c:dLbl>
              <c:idx val="1"/>
              <c:layout>
                <c:manualLayout>
                  <c:x val="-5.3420205523935303E-2"/>
                  <c:y val="-0.13095581811296247"/>
                </c:manualLayout>
              </c:layout>
              <c:showVal val="1"/>
            </c:dLbl>
            <c:dLbl>
              <c:idx val="2"/>
              <c:layout>
                <c:manualLayout>
                  <c:x val="-5.983063018680819E-2"/>
                  <c:y val="-0.16667104123467677"/>
                </c:manualLayout>
              </c:layout>
              <c:showVal val="1"/>
            </c:dLbl>
            <c:dLbl>
              <c:idx val="3"/>
              <c:layout>
                <c:manualLayout>
                  <c:x val="-6.6241054849679751E-2"/>
                  <c:y val="-0.10714566936515094"/>
                </c:manualLayout>
              </c:layout>
              <c:showVal val="1"/>
            </c:dLbl>
            <c:dLbl>
              <c:idx val="4"/>
              <c:layout>
                <c:manualLayout>
                  <c:x val="-4.7009780861063083E-2"/>
                  <c:y val="0.17857611560858253"/>
                </c:manualLayout>
              </c:layout>
              <c:showVal val="1"/>
            </c:dLbl>
            <c:dLbl>
              <c:idx val="5"/>
              <c:layout>
                <c:manualLayout>
                  <c:x val="-4.0599356198190786E-2"/>
                  <c:y val="0.17857611560858253"/>
                </c:manualLayout>
              </c:layout>
              <c:showVal val="1"/>
            </c:dLbl>
            <c:dLbl>
              <c:idx val="6"/>
              <c:layout>
                <c:manualLayout>
                  <c:x val="-4.7009780861063083E-2"/>
                  <c:y val="-0.11905074373905576"/>
                </c:manualLayout>
              </c:layout>
              <c:showVal val="1"/>
            </c:dLbl>
            <c:dLbl>
              <c:idx val="7"/>
              <c:layout>
                <c:manualLayout>
                  <c:x val="-2.7778506872446432E-2"/>
                  <c:y val="-0.14286089248686823"/>
                </c:manualLayout>
              </c:layout>
              <c:showVal val="1"/>
            </c:dLbl>
            <c:dLbl>
              <c:idx val="8"/>
              <c:layout>
                <c:manualLayout>
                  <c:x val="-3.418893153531858E-2"/>
                  <c:y val="-0.13095581811296247"/>
                </c:manualLayout>
              </c:layout>
              <c:showVal val="1"/>
            </c:dLbl>
            <c:dLbl>
              <c:idx val="9"/>
              <c:layout>
                <c:manualLayout>
                  <c:x val="-2.9915315093404029E-2"/>
                  <c:y val="-0.14286089248686823"/>
                </c:manualLayout>
              </c:layout>
              <c:showVal val="1"/>
            </c:dLbl>
            <c:numFmt formatCode="0.00%" sourceLinked="0"/>
            <c:showVal val="1"/>
          </c:dLbls>
          <c:val>
            <c:numRef>
              <c:f>Sheet3!$D$3:$D$12</c:f>
              <c:numCache>
                <c:formatCode>0.0000_);[Red]\(0.0000\)</c:formatCode>
                <c:ptCount val="10"/>
                <c:pt idx="0">
                  <c:v>0.21966480446927394</c:v>
                </c:pt>
                <c:pt idx="1">
                  <c:v>0.36075485525833656</c:v>
                </c:pt>
                <c:pt idx="2">
                  <c:v>0.68250976168035526</c:v>
                </c:pt>
                <c:pt idx="3">
                  <c:v>1.0304097311139564</c:v>
                </c:pt>
                <c:pt idx="4">
                  <c:v>1.305100110357875</c:v>
                </c:pt>
                <c:pt idx="5">
                  <c:v>1.0521843207660182</c:v>
                </c:pt>
                <c:pt idx="6">
                  <c:v>1.1500558230991094</c:v>
                </c:pt>
                <c:pt idx="7">
                  <c:v>0.73348988971300577</c:v>
                </c:pt>
                <c:pt idx="8">
                  <c:v>0.39413279562922054</c:v>
                </c:pt>
                <c:pt idx="9">
                  <c:v>0.20780959619525904</c:v>
                </c:pt>
              </c:numCache>
            </c:numRef>
          </c:val>
        </c:ser>
        <c:marker val="1"/>
        <c:axId val="90408832"/>
        <c:axId val="90410368"/>
      </c:lineChart>
      <c:catAx>
        <c:axId val="90408832"/>
        <c:scaling>
          <c:orientation val="minMax"/>
        </c:scaling>
        <c:delete val="1"/>
        <c:axPos val="b"/>
        <c:tickLblPos val="none"/>
        <c:crossAx val="90410368"/>
        <c:crosses val="autoZero"/>
        <c:auto val="1"/>
        <c:lblAlgn val="ctr"/>
        <c:lblOffset val="100"/>
      </c:catAx>
      <c:valAx>
        <c:axId val="90410368"/>
        <c:scaling>
          <c:orientation val="minMax"/>
        </c:scaling>
        <c:delete val="1"/>
        <c:axPos val="l"/>
        <c:numFmt formatCode="0.0000_);[Red]\(0.0000\)" sourceLinked="1"/>
        <c:tickLblPos val="none"/>
        <c:crossAx val="90408832"/>
        <c:crosses val="autoZero"/>
        <c:crossBetween val="between"/>
      </c:valAx>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1AF08764-6843-426E-90AE-CFAC733B97B0}" type="datetimeFigureOut">
              <a:rPr lang="zh-CN" altLang="en-US" smtClean="0"/>
              <a:pPr/>
              <a:t>2013/9/16</a:t>
            </a:fld>
            <a:endParaRPr lang="zh-CN" altLang="en-US"/>
          </a:p>
        </p:txBody>
      </p:sp>
      <p:sp>
        <p:nvSpPr>
          <p:cNvPr id="4" name="页脚占位符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0C1B7163-CB93-44E4-BE59-5ABE03637E6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atin typeface="Arial" charset="0"/>
              </a:defRPr>
            </a:lvl1pPr>
          </a:lstStyle>
          <a:p>
            <a:pPr>
              <a:defRPr/>
            </a:pPr>
            <a:endParaRPr lang="zh-CN" altLang="en-US"/>
          </a:p>
        </p:txBody>
      </p:sp>
      <p:sp>
        <p:nvSpPr>
          <p:cNvPr id="3" name="日期占位符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atin typeface="Arial" charset="0"/>
              </a:defRPr>
            </a:lvl1pPr>
          </a:lstStyle>
          <a:p>
            <a:pPr>
              <a:defRPr/>
            </a:pPr>
            <a:fld id="{EE09300F-25AB-450F-A23B-3D8F4FEFA63C}" type="datetimeFigureOut">
              <a:rPr lang="zh-CN" altLang="en-US"/>
              <a:pPr>
                <a:defRPr/>
              </a:pPr>
              <a:t>2013/9/16</a:t>
            </a:fld>
            <a:endParaRPr lang="zh-CN" altLang="en-US"/>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lvl="0"/>
            <a:endParaRPr lang="zh-CN" altLang="en-US" noProof="0" smtClean="0"/>
          </a:p>
        </p:txBody>
      </p:sp>
      <p:sp>
        <p:nvSpPr>
          <p:cNvPr id="5" name="备注占位符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atin typeface="Arial" charset="0"/>
              </a:defRPr>
            </a:lvl1pPr>
          </a:lstStyle>
          <a:p>
            <a:pPr>
              <a:defRPr/>
            </a:pPr>
            <a:endParaRPr lang="zh-CN" altLang="en-US"/>
          </a:p>
        </p:txBody>
      </p:sp>
      <p:sp>
        <p:nvSpPr>
          <p:cNvPr id="7" name="灯片编号占位符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atin typeface="Arial" charset="0"/>
              </a:defRPr>
            </a:lvl1pPr>
          </a:lstStyle>
          <a:p>
            <a:pPr>
              <a:defRPr/>
            </a:pPr>
            <a:fld id="{19B96A58-18F9-4795-A9AB-1C2A2941F43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headEnd/>
            <a:tailEnd/>
          </a:ln>
        </p:spPr>
      </p:sp>
      <p:sp>
        <p:nvSpPr>
          <p:cNvPr id="69635"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6963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D9E8117-8233-4CD6-AADD-9D0C7C6DDC78}" type="slidenum">
              <a:rPr lang="zh-CN" altLang="en-US" smtClean="0">
                <a:latin typeface="Arial" pitchFamily="34" charset="0"/>
              </a:rPr>
              <a:pPr/>
              <a:t>6</a:t>
            </a:fld>
            <a:endParaRPr lang="en-US" altLang="zh-CN"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p:spPr>
      </p:sp>
      <p:sp>
        <p:nvSpPr>
          <p:cNvPr id="430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301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3EB6C9B-3CD5-4EF1-ADF5-99C2653AFFB1}" type="slidenum">
              <a:rPr lang="zh-CN" altLang="en-US" smtClean="0">
                <a:latin typeface="Arial" pitchFamily="34" charset="0"/>
              </a:rPr>
              <a:pPr fontAlgn="base">
                <a:spcBef>
                  <a:spcPct val="0"/>
                </a:spcBef>
                <a:spcAft>
                  <a:spcPct val="0"/>
                </a:spcAft>
              </a:pPr>
              <a:t>11</a:t>
            </a:fld>
            <a:endParaRPr lang="en-US" altLang="zh-CN"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9" name="备注占位符 2"/>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
        <p:nvSpPr>
          <p:cNvPr id="60420"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4313158-4A3E-47AE-8858-4E877BBFC253}" type="slidenum">
              <a:rPr lang="zh-CN" altLang="en-US" smtClean="0">
                <a:latin typeface="Arial" pitchFamily="34" charset="0"/>
              </a:rPr>
              <a:pPr/>
              <a:t>20</a:t>
            </a:fld>
            <a:endParaRPr lang="zh-CN"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08567722-C1FD-4E1B-BC2C-33D2B82868B4}"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71865" y="174880"/>
            <a:ext cx="8229600" cy="968104"/>
          </a:xfrm>
        </p:spPr>
        <p:txBody>
          <a:bodyPr/>
          <a:lstStyle>
            <a:lvl1pPr algn="l">
              <a:defRPr sz="4000"/>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dirty="0"/>
          </a:p>
        </p:txBody>
      </p:sp>
      <p:sp>
        <p:nvSpPr>
          <p:cNvPr id="6" name="Rectangle 6"/>
          <p:cNvSpPr>
            <a:spLocks noGrp="1" noChangeArrowheads="1"/>
          </p:cNvSpPr>
          <p:nvPr>
            <p:ph type="sldNum" sz="quarter" idx="12"/>
          </p:nvPr>
        </p:nvSpPr>
        <p:spPr>
          <a:ln/>
        </p:spPr>
        <p:txBody>
          <a:bodyPr/>
          <a:lstStyle>
            <a:lvl1pPr>
              <a:defRPr/>
            </a:lvl1pPr>
          </a:lstStyle>
          <a:p>
            <a:pPr>
              <a:defRPr/>
            </a:pPr>
            <a:fld id="{9C47E88F-026A-4AE8-9899-48606436BDA8}" type="slidenum">
              <a:rPr lang="zh-CN" altLang="zh-CN"/>
              <a:pPr>
                <a:defRPr/>
              </a:pPr>
              <a:t>‹#›</a:t>
            </a:fld>
            <a:endParaRPr lang="zh-CN" altLang="zh-CN" dirty="0"/>
          </a:p>
        </p:txBody>
      </p:sp>
      <p:sp>
        <p:nvSpPr>
          <p:cNvPr id="8" name="Rectangle 11"/>
          <p:cNvSpPr>
            <a:spLocks noChangeArrowheads="1"/>
          </p:cNvSpPr>
          <p:nvPr userDrawn="1"/>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CA52917F-B586-4D63-8DCC-ECB9CDC837FC}"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BA7E5A32-A6C5-4708-9603-9FC45A1518D0}" type="slidenum">
              <a:rPr lang="zh-CN" altLang="zh-CN"/>
              <a:pPr>
                <a:defRPr/>
              </a:pPr>
              <a:t>‹#›</a:t>
            </a:fld>
            <a:endParaRPr lang="zh-CN" altLang="zh-CN"/>
          </a:p>
        </p:txBody>
      </p:sp>
      <p:sp>
        <p:nvSpPr>
          <p:cNvPr id="8" name="Rectangle 11"/>
          <p:cNvSpPr>
            <a:spLocks noChangeArrowheads="1"/>
          </p:cNvSpPr>
          <p:nvPr userDrawn="1"/>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a:ln/>
        </p:spPr>
        <p:txBody>
          <a:bodyPr/>
          <a:lstStyle>
            <a:lvl1pPr>
              <a:defRPr/>
            </a:lvl1pPr>
          </a:lstStyle>
          <a:p>
            <a:pPr>
              <a:defRPr/>
            </a:pPr>
            <a:fld id="{C547F918-68BD-4DCC-8416-BE0E1D54A228}"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a:ln/>
        </p:spPr>
        <p:txBody>
          <a:bodyPr/>
          <a:lstStyle>
            <a:lvl1pPr>
              <a:defRPr/>
            </a:lvl1pPr>
          </a:lstStyle>
          <a:p>
            <a:pPr>
              <a:defRPr/>
            </a:pPr>
            <a:fld id="{7996C71D-9744-419D-B1F0-9D88B410DA97}" type="slidenum">
              <a:rPr lang="zh-CN" altLang="zh-CN"/>
              <a:pPr>
                <a:defRPr/>
              </a:pPr>
              <a:t>‹#›</a:t>
            </a:fld>
            <a:endParaRPr lang="zh-CN" altLang="zh-CN"/>
          </a:p>
        </p:txBody>
      </p:sp>
      <p:sp>
        <p:nvSpPr>
          <p:cNvPr id="6" name="Rectangle 11"/>
          <p:cNvSpPr>
            <a:spLocks noChangeArrowheads="1"/>
          </p:cNvSpPr>
          <p:nvPr userDrawn="1"/>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a:ln/>
        </p:spPr>
        <p:txBody>
          <a:bodyPr/>
          <a:lstStyle>
            <a:lvl1pPr>
              <a:defRPr/>
            </a:lvl1pPr>
          </a:lstStyle>
          <a:p>
            <a:pPr>
              <a:defRPr/>
            </a:pPr>
            <a:fld id="{5B419DCE-DC62-4F3B-9886-50D9DED1627A}" type="slidenum">
              <a:rPr lang="zh-CN" altLang="zh-CN"/>
              <a:pPr>
                <a:defRPr/>
              </a:pPr>
              <a:t>‹#›</a:t>
            </a:fld>
            <a:endParaRPr lang="zh-CN" altLang="zh-CN"/>
          </a:p>
        </p:txBody>
      </p:sp>
      <p:sp>
        <p:nvSpPr>
          <p:cNvPr id="5" name="Rectangle 11"/>
          <p:cNvSpPr>
            <a:spLocks noChangeArrowheads="1"/>
          </p:cNvSpPr>
          <p:nvPr userDrawn="1"/>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5F037462-27CD-45A8-B1AE-D4F0521752C4}"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A0EDFC7E-7669-4AF6-A807-8140B89050A0}"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8D03CECC-594C-41B9-BE69-82130D391B2A}"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FDF3C793-E8FD-4C79-98D7-D3FAC2AAD31E}" type="slidenum">
              <a:rPr lang="zh-CN" altLang="zh-CN"/>
              <a:pPr>
                <a:defRPr/>
              </a:pPr>
              <a:t>‹#›</a:t>
            </a:fld>
            <a:endParaRPr lang="zh-CN" altLang="zh-CN"/>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p:txBody>
          <a:bodyPr/>
          <a:lstStyle>
            <a:lvl1pPr>
              <a:defRPr/>
            </a:lvl1pPr>
          </a:lstStyle>
          <a:p>
            <a:pPr>
              <a:defRPr/>
            </a:pPr>
            <a:fld id="{621CF843-E6E3-4CF8-A7E1-EB90BE543BE5}" type="slidenum">
              <a:rPr lang="en-US" altLang="zh-CN"/>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237CF4DC-1CD3-4A3C-AEA0-D1F1DEA9FD25}" type="slidenum">
              <a:rPr lang="zh-CN" altLang="zh-CN"/>
              <a:pPr>
                <a:defRPr/>
              </a:pPr>
              <a:t>‹#›</a:t>
            </a:fld>
            <a:endParaRPr lang="zh-CN"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A6B76134-F6EA-406B-8CC6-03AB0A9836D4}" type="slidenum">
              <a:rPr lang="zh-CN" altLang="zh-CN"/>
              <a:pPr>
                <a:defRPr/>
              </a:pPr>
              <a:t>‹#›</a:t>
            </a:fld>
            <a:endParaRPr lang="zh-CN"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886EC025-AC82-44A6-87D8-A2D668B04C97}" type="slidenum">
              <a:rPr lang="zh-CN" altLang="zh-CN"/>
              <a:pPr>
                <a:defRPr/>
              </a:pPr>
              <a:t>‹#›</a:t>
            </a:fld>
            <a:endParaRPr lang="zh-CN"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3A4AA969-1956-454E-B7B6-D5AEE84F55A8}" type="slidenum">
              <a:rPr lang="zh-CN" altLang="zh-CN"/>
              <a:pPr>
                <a:defRPr/>
              </a:pPr>
              <a:t>‹#›</a:t>
            </a:fld>
            <a:endParaRPr lang="zh-CN"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a:ln/>
        </p:spPr>
        <p:txBody>
          <a:bodyPr/>
          <a:lstStyle>
            <a:lvl1pPr>
              <a:defRPr/>
            </a:lvl1pPr>
          </a:lstStyle>
          <a:p>
            <a:pPr>
              <a:defRPr/>
            </a:pPr>
            <a:fld id="{A1A57992-AB6F-4B52-B04A-FE9B55D298B7}" type="slidenum">
              <a:rPr lang="zh-CN" altLang="zh-CN"/>
              <a:pPr>
                <a:defRPr/>
              </a:pPr>
              <a:t>‹#›</a:t>
            </a:fld>
            <a:endParaRPr lang="zh-CN"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a:ln/>
        </p:spPr>
        <p:txBody>
          <a:bodyPr/>
          <a:lstStyle>
            <a:lvl1pPr>
              <a:defRPr/>
            </a:lvl1pPr>
          </a:lstStyle>
          <a:p>
            <a:pPr>
              <a:defRPr/>
            </a:pPr>
            <a:fld id="{76286D1B-CDE1-4A2C-B548-6195CBAE5F65}" type="slidenum">
              <a:rPr lang="zh-CN" altLang="zh-CN"/>
              <a:pPr>
                <a:defRPr/>
              </a:pPr>
              <a:t>‹#›</a:t>
            </a:fld>
            <a:endParaRPr lang="zh-CN"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a:ln/>
        </p:spPr>
        <p:txBody>
          <a:bodyPr/>
          <a:lstStyle>
            <a:lvl1pPr>
              <a:defRPr/>
            </a:lvl1pPr>
          </a:lstStyle>
          <a:p>
            <a:pPr>
              <a:defRPr/>
            </a:pPr>
            <a:fld id="{CE584C15-BECD-49AA-9AF6-4FB16292E68C}" type="slidenum">
              <a:rPr lang="zh-CN" altLang="zh-CN"/>
              <a:pPr>
                <a:defRPr/>
              </a:pPr>
              <a:t>‹#›</a:t>
            </a:fld>
            <a:endParaRPr lang="zh-CN"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7E3CCFED-099E-4605-991F-76CA56408ECC}" type="slidenum">
              <a:rPr lang="zh-CN" altLang="zh-CN"/>
              <a:pPr>
                <a:defRPr/>
              </a:pPr>
              <a:t>‹#›</a:t>
            </a:fld>
            <a:endParaRPr lang="zh-CN"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7642CA68-4786-4507-B27C-5F7E0EB3D0FE}" type="slidenum">
              <a:rPr lang="zh-CN" altLang="zh-CN"/>
              <a:pPr>
                <a:defRPr/>
              </a:pPr>
              <a:t>‹#›</a:t>
            </a:fld>
            <a:endParaRPr lang="zh-CN"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DD76F71D-CF93-4D15-99A7-48DC356A73A4}" type="slidenum">
              <a:rPr lang="zh-CN" altLang="zh-CN"/>
              <a:pPr>
                <a:defRPr/>
              </a:pPr>
              <a:t>‹#›</a:t>
            </a:fld>
            <a:endParaRPr lang="zh-CN"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55577E49-0C27-4FF9-AB10-E2FEF131C723}" type="slidenum">
              <a:rPr lang="zh-CN" altLang="zh-CN"/>
              <a:pPr>
                <a:defRPr/>
              </a:pPr>
              <a:t>‹#›</a:t>
            </a:fld>
            <a:endParaRPr lang="zh-CN" altLang="zh-C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522288" y="392113"/>
            <a:ext cx="8218487" cy="741362"/>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341438"/>
            <a:ext cx="4087813" cy="4859337"/>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7413" y="1341438"/>
            <a:ext cx="4087812" cy="4859337"/>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439AA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zh-CN"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zh-CN"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7F465ACE-4C51-4AB7-88D9-FB70233411AD}" type="slidenum">
              <a:rPr lang="zh-CN" altLang="zh-CN"/>
              <a:pPr>
                <a:defRPr/>
              </a:pPr>
              <a:t>‹#›</a:t>
            </a:fld>
            <a:endParaRPr lang="zh-CN" altLang="zh-CN"/>
          </a:p>
        </p:txBody>
      </p:sp>
      <p:pic>
        <p:nvPicPr>
          <p:cNvPr id="5127" name="Picture 7" descr="a"/>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pic>
        <p:nvPicPr>
          <p:cNvPr id="5128" name="Picture 8" descr="图片1"/>
          <p:cNvPicPr>
            <a:picLocks noChangeAspect="1" noChangeArrowheads="1"/>
          </p:cNvPicPr>
          <p:nvPr/>
        </p:nvPicPr>
        <p:blipFill>
          <a:blip r:embed="rId15" cstate="print"/>
          <a:srcRect/>
          <a:stretch>
            <a:fillRect/>
          </a:stretch>
        </p:blipFill>
        <p:spPr bwMode="auto">
          <a:xfrm>
            <a:off x="1588" y="0"/>
            <a:ext cx="9139237" cy="6858000"/>
          </a:xfrm>
          <a:prstGeom prst="rect">
            <a:avLst/>
          </a:prstGeom>
          <a:noFill/>
          <a:ln w="9525">
            <a:noFill/>
            <a:miter lim="800000"/>
            <a:headEnd/>
            <a:tailEnd/>
          </a:ln>
        </p:spPr>
      </p:pic>
      <p:sp>
        <p:nvSpPr>
          <p:cNvPr id="9" name="Rectangle 11"/>
          <p:cNvSpPr>
            <a:spLocks noChangeArrowheads="1"/>
          </p:cNvSpPr>
          <p:nvPr userDrawn="1"/>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9"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439AA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536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zh-CN" altLang="zh-CN"/>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zh-CN" altLang="zh-CN"/>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56E90BDC-E1C3-4DF8-945B-2ACBD7D9E03A}" type="slidenum">
              <a:rPr lang="zh-CN" altLang="zh-CN"/>
              <a:pPr>
                <a:defRPr/>
              </a:pPr>
              <a:t>‹#›</a:t>
            </a:fld>
            <a:endParaRPr lang="zh-CN" altLang="zh-CN"/>
          </a:p>
        </p:txBody>
      </p:sp>
      <p:pic>
        <p:nvPicPr>
          <p:cNvPr id="15367" name="Picture 7" descr="a"/>
          <p:cNvPicPr>
            <a:picLocks noChangeAspect="1" noChangeArrowheads="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pic>
        <p:nvPicPr>
          <p:cNvPr id="15368" name="Picture 8" descr="图片1"/>
          <p:cNvPicPr>
            <a:picLocks noChangeAspect="1" noChangeArrowheads="1"/>
          </p:cNvPicPr>
          <p:nvPr/>
        </p:nvPicPr>
        <p:blipFill>
          <a:blip r:embed="rId15" cstate="print"/>
          <a:srcRect/>
          <a:stretch>
            <a:fillRect/>
          </a:stretch>
        </p:blipFill>
        <p:spPr bwMode="auto">
          <a:xfrm>
            <a:off x="1588" y="0"/>
            <a:ext cx="9139237"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6.wmf"/><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oleObject" Target="../embeddings/oleObject12.bin"/><Relationship Id="rId18" Type="http://schemas.openxmlformats.org/officeDocument/2006/relationships/oleObject" Target="../embeddings/oleObject17.bin"/><Relationship Id="rId3" Type="http://schemas.openxmlformats.org/officeDocument/2006/relationships/image" Target="../media/image25.jpeg"/><Relationship Id="rId21" Type="http://schemas.openxmlformats.org/officeDocument/2006/relationships/oleObject" Target="../embeddings/oleObject20.bin"/><Relationship Id="rId7" Type="http://schemas.openxmlformats.org/officeDocument/2006/relationships/oleObject" Target="../embeddings/oleObject6.bin"/><Relationship Id="rId12" Type="http://schemas.openxmlformats.org/officeDocument/2006/relationships/oleObject" Target="../embeddings/oleObject11.bin"/><Relationship Id="rId17" Type="http://schemas.openxmlformats.org/officeDocument/2006/relationships/oleObject" Target="../embeddings/oleObject16.bin"/><Relationship Id="rId2" Type="http://schemas.openxmlformats.org/officeDocument/2006/relationships/slideLayout" Target="../slideLayouts/slideLayout7.xml"/><Relationship Id="rId16" Type="http://schemas.openxmlformats.org/officeDocument/2006/relationships/oleObject" Target="../embeddings/oleObject15.bin"/><Relationship Id="rId20" Type="http://schemas.openxmlformats.org/officeDocument/2006/relationships/oleObject" Target="../embeddings/oleObject19.bin"/><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oleObject" Target="../embeddings/oleObject10.bin"/><Relationship Id="rId24" Type="http://schemas.openxmlformats.org/officeDocument/2006/relationships/oleObject" Target="../embeddings/oleObject22.bin"/><Relationship Id="rId5" Type="http://schemas.openxmlformats.org/officeDocument/2006/relationships/image" Target="../media/image27.jpeg"/><Relationship Id="rId15" Type="http://schemas.openxmlformats.org/officeDocument/2006/relationships/oleObject" Target="../embeddings/oleObject14.bin"/><Relationship Id="rId23" Type="http://schemas.openxmlformats.org/officeDocument/2006/relationships/image" Target="../media/image28.jpeg"/><Relationship Id="rId10" Type="http://schemas.openxmlformats.org/officeDocument/2006/relationships/oleObject" Target="../embeddings/oleObject9.bin"/><Relationship Id="rId19" Type="http://schemas.openxmlformats.org/officeDocument/2006/relationships/oleObject" Target="../embeddings/oleObject18.bin"/><Relationship Id="rId4" Type="http://schemas.openxmlformats.org/officeDocument/2006/relationships/image" Target="../media/image26.jpeg"/><Relationship Id="rId9" Type="http://schemas.openxmlformats.org/officeDocument/2006/relationships/oleObject" Target="../embeddings/oleObject8.bin"/><Relationship Id="rId14" Type="http://schemas.openxmlformats.org/officeDocument/2006/relationships/oleObject" Target="../embeddings/oleObject13.bin"/><Relationship Id="rId22"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灯片编号占位符 3"/>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ED32D5AF-FF2A-49C3-846E-C74FBAA230D6}" type="slidenum">
              <a:rPr lang="en-US" altLang="zh-CN" sz="1400">
                <a:latin typeface="Arial" pitchFamily="34" charset="0"/>
                <a:ea typeface="宋体" pitchFamily="2" charset="-122"/>
              </a:rPr>
              <a:pPr algn="r"/>
              <a:t>1</a:t>
            </a:fld>
            <a:endParaRPr lang="en-US" altLang="zh-CN" sz="1400">
              <a:latin typeface="Arial" pitchFamily="34" charset="0"/>
              <a:ea typeface="宋体" pitchFamily="2" charset="-122"/>
            </a:endParaRPr>
          </a:p>
        </p:txBody>
      </p:sp>
      <p:sp>
        <p:nvSpPr>
          <p:cNvPr id="1028" name="Rectangle 2"/>
          <p:cNvSpPr>
            <a:spLocks noChangeArrowheads="1"/>
          </p:cNvSpPr>
          <p:nvPr/>
        </p:nvSpPr>
        <p:spPr bwMode="auto">
          <a:xfrm>
            <a:off x="0" y="5084763"/>
            <a:ext cx="9144000" cy="1844675"/>
          </a:xfrm>
          <a:prstGeom prst="rect">
            <a:avLst/>
          </a:prstGeom>
          <a:solidFill>
            <a:schemeClr val="hlink"/>
          </a:solidFill>
          <a:ln w="9525">
            <a:noFill/>
            <a:miter lim="800000"/>
            <a:headEnd/>
            <a:tailEnd/>
          </a:ln>
        </p:spPr>
        <p:txBody>
          <a:bodyPr wrap="none" anchor="ctr"/>
          <a:lstStyle/>
          <a:p>
            <a:endParaRPr lang="zh-CN" altLang="zh-CN"/>
          </a:p>
        </p:txBody>
      </p:sp>
      <p:sp>
        <p:nvSpPr>
          <p:cNvPr id="1030" name="Rectangle 9"/>
          <p:cNvSpPr>
            <a:spLocks noChangeArrowheads="1"/>
          </p:cNvSpPr>
          <p:nvPr/>
        </p:nvSpPr>
        <p:spPr bwMode="auto">
          <a:xfrm>
            <a:off x="0" y="5214950"/>
            <a:ext cx="8143875" cy="1366528"/>
          </a:xfrm>
          <a:prstGeom prst="rect">
            <a:avLst/>
          </a:prstGeom>
          <a:noFill/>
          <a:ln w="9525">
            <a:noFill/>
            <a:miter lim="800000"/>
            <a:headEnd/>
            <a:tailEnd/>
          </a:ln>
        </p:spPr>
        <p:txBody>
          <a:bodyPr>
            <a:spAutoFit/>
          </a:bodyPr>
          <a:lstStyle/>
          <a:p>
            <a:pPr marL="1143000" indent="-228600" algn="ctr">
              <a:spcBef>
                <a:spcPct val="20000"/>
              </a:spcBef>
            </a:pPr>
            <a:r>
              <a:rPr lang="zh-CN" b="1" dirty="0" smtClean="0">
                <a:solidFill>
                  <a:schemeClr val="bg1"/>
                </a:solidFill>
                <a:latin typeface="微软雅黑" pitchFamily="34" charset="-122"/>
                <a:ea typeface="微软雅黑" pitchFamily="34" charset="-122"/>
                <a:cs typeface="Times New Roman" pitchFamily="18" charset="0"/>
              </a:rPr>
              <a:t>中国电力科学研究院</a:t>
            </a:r>
            <a:endParaRPr lang="en-US" altLang="zh-CN" b="1" dirty="0" smtClean="0">
              <a:solidFill>
                <a:schemeClr val="bg1"/>
              </a:solidFill>
              <a:latin typeface="微软雅黑" pitchFamily="34" charset="-122"/>
              <a:ea typeface="微软雅黑" pitchFamily="34" charset="-122"/>
              <a:cs typeface="Times New Roman" pitchFamily="18" charset="0"/>
            </a:endParaRPr>
          </a:p>
          <a:p>
            <a:pPr marL="1143000" indent="-228600" algn="ctr">
              <a:spcBef>
                <a:spcPct val="20000"/>
              </a:spcBef>
            </a:pPr>
            <a:r>
              <a:rPr lang="en-US" altLang="zh-CN" b="1" dirty="0" smtClean="0">
                <a:solidFill>
                  <a:schemeClr val="bg1"/>
                </a:solidFill>
                <a:latin typeface="+mj-lt"/>
                <a:ea typeface="微软雅黑" pitchFamily="34" charset="-122"/>
                <a:cs typeface="Times New Roman" pitchFamily="18" charset="0"/>
              </a:rPr>
              <a:t>Renewable Energy Department of CEPRI</a:t>
            </a:r>
          </a:p>
          <a:p>
            <a:pPr marL="1143000" indent="-228600" algn="ctr">
              <a:spcBef>
                <a:spcPct val="20000"/>
              </a:spcBef>
            </a:pPr>
            <a:r>
              <a:rPr lang="zh-CN" altLang="en-US" b="1" dirty="0" smtClean="0">
                <a:solidFill>
                  <a:schemeClr val="bg1"/>
                </a:solidFill>
                <a:latin typeface="微软雅黑" pitchFamily="34" charset="-122"/>
                <a:ea typeface="微软雅黑" pitchFamily="34" charset="-122"/>
                <a:cs typeface="Times New Roman" pitchFamily="18" charset="0"/>
              </a:rPr>
              <a:t>迟永宁   </a:t>
            </a:r>
            <a:endParaRPr lang="en-US" altLang="zh-CN" b="1" dirty="0" smtClean="0">
              <a:solidFill>
                <a:schemeClr val="bg1"/>
              </a:solidFill>
              <a:latin typeface="微软雅黑" pitchFamily="34" charset="-122"/>
              <a:ea typeface="微软雅黑" pitchFamily="34" charset="-122"/>
              <a:cs typeface="Times New Roman" pitchFamily="18" charset="0"/>
            </a:endParaRPr>
          </a:p>
          <a:p>
            <a:pPr marL="1143000" indent="-228600" algn="ctr">
              <a:spcBef>
                <a:spcPct val="20000"/>
              </a:spcBef>
            </a:pPr>
            <a:r>
              <a:rPr lang="en-US" altLang="zh-CN" b="1" dirty="0" smtClean="0">
                <a:solidFill>
                  <a:schemeClr val="bg1"/>
                </a:solidFill>
                <a:latin typeface="+mn-lt"/>
                <a:ea typeface="微软雅黑" pitchFamily="34" charset="-122"/>
                <a:cs typeface="Times New Roman" pitchFamily="18" charset="0"/>
              </a:rPr>
              <a:t>Dr. CHI </a:t>
            </a:r>
            <a:r>
              <a:rPr lang="en-US" altLang="zh-CN" b="1" dirty="0" err="1" smtClean="0">
                <a:solidFill>
                  <a:schemeClr val="bg1"/>
                </a:solidFill>
                <a:latin typeface="+mn-lt"/>
                <a:ea typeface="微软雅黑" pitchFamily="34" charset="-122"/>
                <a:cs typeface="Times New Roman" pitchFamily="18" charset="0"/>
              </a:rPr>
              <a:t>Yongning</a:t>
            </a:r>
            <a:endParaRPr lang="en-US" altLang="zh-CN" b="1" dirty="0">
              <a:solidFill>
                <a:schemeClr val="bg1"/>
              </a:solidFill>
              <a:latin typeface="+mn-lt"/>
              <a:ea typeface="微软雅黑" pitchFamily="34" charset="-122"/>
              <a:cs typeface="Times New Roman" pitchFamily="18" charset="0"/>
            </a:endParaRPr>
          </a:p>
        </p:txBody>
      </p:sp>
      <p:sp>
        <p:nvSpPr>
          <p:cNvPr id="1031" name="Text Box 6"/>
          <p:cNvSpPr txBox="1">
            <a:spLocks noChangeArrowheads="1"/>
          </p:cNvSpPr>
          <p:nvPr/>
        </p:nvSpPr>
        <p:spPr bwMode="auto">
          <a:xfrm>
            <a:off x="2041525" y="673100"/>
            <a:ext cx="927100" cy="473075"/>
          </a:xfrm>
          <a:prstGeom prst="rect">
            <a:avLst/>
          </a:prstGeom>
          <a:noFill/>
          <a:ln w="9525">
            <a:noFill/>
            <a:miter lim="800000"/>
            <a:headEnd/>
            <a:tailEnd/>
          </a:ln>
        </p:spPr>
        <p:txBody>
          <a:bodyPr wrap="none">
            <a:spAutoFit/>
          </a:bodyPr>
          <a:lstStyle/>
          <a:p>
            <a:pPr marL="742950" indent="-285750" eaLnBrk="0" hangingPunct="0">
              <a:lnSpc>
                <a:spcPts val="3000"/>
              </a:lnSpc>
              <a:spcAft>
                <a:spcPct val="20000"/>
              </a:spcAft>
              <a:buClr>
                <a:schemeClr val="tx1"/>
              </a:buClr>
              <a:buSzPct val="75000"/>
              <a:buFont typeface="Wingdings" pitchFamily="2" charset="2"/>
              <a:buChar char="n"/>
            </a:pPr>
            <a:endParaRPr lang="zh-CN" altLang="zh-CN" sz="1800">
              <a:latin typeface="黑体" pitchFamily="2" charset="-122"/>
              <a:ea typeface="黑体" pitchFamily="2" charset="-122"/>
            </a:endParaRPr>
          </a:p>
        </p:txBody>
      </p:sp>
      <p:sp>
        <p:nvSpPr>
          <p:cNvPr id="1032" name="Text Box 7"/>
          <p:cNvSpPr txBox="1">
            <a:spLocks noChangeArrowheads="1"/>
          </p:cNvSpPr>
          <p:nvPr/>
        </p:nvSpPr>
        <p:spPr bwMode="auto">
          <a:xfrm>
            <a:off x="-428660" y="2566604"/>
            <a:ext cx="9358314" cy="1594283"/>
          </a:xfrm>
          <a:prstGeom prst="rect">
            <a:avLst/>
          </a:prstGeom>
          <a:noFill/>
          <a:ln w="9525">
            <a:noFill/>
            <a:miter lim="800000"/>
            <a:headEnd/>
            <a:tailEnd/>
          </a:ln>
        </p:spPr>
        <p:txBody>
          <a:bodyPr wrap="square">
            <a:spAutoFit/>
          </a:bodyPr>
          <a:lstStyle/>
          <a:p>
            <a:pPr marL="742950" indent="-285750" algn="ctr">
              <a:spcBef>
                <a:spcPct val="20000"/>
              </a:spcBef>
            </a:pPr>
            <a:r>
              <a:rPr lang="zh-CN" altLang="en-US" sz="3600" b="1" dirty="0" smtClean="0">
                <a:latin typeface="微软雅黑" pitchFamily="34" charset="-122"/>
                <a:ea typeface="微软雅黑" pitchFamily="34" charset="-122"/>
              </a:rPr>
              <a:t>风力发电接入电网技术标准制定的经验</a:t>
            </a:r>
            <a:endParaRPr lang="en-US" altLang="zh-CN" sz="3600" b="1" dirty="0" smtClean="0">
              <a:latin typeface="微软雅黑" pitchFamily="34" charset="-122"/>
              <a:ea typeface="微软雅黑" pitchFamily="34" charset="-122"/>
            </a:endParaRPr>
          </a:p>
          <a:p>
            <a:pPr marL="742950" indent="-285750" algn="ctr">
              <a:spcBef>
                <a:spcPct val="20000"/>
              </a:spcBef>
            </a:pPr>
            <a:r>
              <a:rPr lang="en-US" altLang="zh-CN" sz="2800" b="1" dirty="0" smtClean="0">
                <a:latin typeface="微软雅黑" pitchFamily="34" charset="-122"/>
                <a:ea typeface="微软雅黑" pitchFamily="34" charset="-122"/>
              </a:rPr>
              <a:t>Chinese experience in development of grid </a:t>
            </a:r>
            <a:r>
              <a:rPr lang="en-US" altLang="zh-CN" sz="2800" b="1" dirty="0" smtClean="0">
                <a:latin typeface="微软雅黑" pitchFamily="34" charset="-122"/>
                <a:ea typeface="微软雅黑" pitchFamily="34" charset="-122"/>
              </a:rPr>
              <a:t>code for </a:t>
            </a:r>
            <a:r>
              <a:rPr lang="en-US" altLang="zh-CN" sz="2800" b="1" dirty="0" smtClean="0">
                <a:latin typeface="微软雅黑" pitchFamily="34" charset="-122"/>
                <a:ea typeface="微软雅黑" pitchFamily="34" charset="-122"/>
              </a:rPr>
              <a:t>wind power interconnection</a:t>
            </a:r>
          </a:p>
        </p:txBody>
      </p:sp>
      <p:graphicFrame>
        <p:nvGraphicFramePr>
          <p:cNvPr id="1026" name="Object 7"/>
          <p:cNvGraphicFramePr>
            <a:graphicFrameLocks noChangeAspect="1"/>
          </p:cNvGraphicFramePr>
          <p:nvPr/>
        </p:nvGraphicFramePr>
        <p:xfrm>
          <a:off x="0" y="1"/>
          <a:ext cx="9144000" cy="2420887"/>
        </p:xfrm>
        <a:graphic>
          <a:graphicData uri="http://schemas.openxmlformats.org/presentationml/2006/ole">
            <p:oleObj spid="_x0000_s41986" r:id="rId3" imgW="13003175" imgH="5295238" progId="">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a:spLocks noChangeArrowheads="1"/>
          </p:cNvSpPr>
          <p:nvPr/>
        </p:nvSpPr>
        <p:spPr bwMode="gray">
          <a:xfrm>
            <a:off x="1755116" y="2068523"/>
            <a:ext cx="6705316" cy="785813"/>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78" name="Text Box 6"/>
          <p:cNvSpPr txBox="1">
            <a:spLocks noChangeArrowheads="1"/>
          </p:cNvSpPr>
          <p:nvPr/>
        </p:nvSpPr>
        <p:spPr bwMode="gray">
          <a:xfrm>
            <a:off x="1897990" y="2188995"/>
            <a:ext cx="6738607"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我国风电的发展及并网挑战</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Development &amp; Challenges of Large Scale Wind Power</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AutoShape 8"/>
          <p:cNvSpPr>
            <a:spLocks noChangeArrowheads="1"/>
          </p:cNvSpPr>
          <p:nvPr/>
        </p:nvSpPr>
        <p:spPr bwMode="gray">
          <a:xfrm>
            <a:off x="1755116" y="3140086"/>
            <a:ext cx="6705316" cy="785812"/>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82" name="Text Box 10"/>
          <p:cNvSpPr txBox="1">
            <a:spLocks noChangeArrowheads="1"/>
          </p:cNvSpPr>
          <p:nvPr/>
        </p:nvSpPr>
        <p:spPr bwMode="gray">
          <a:xfrm>
            <a:off x="1897990" y="3238337"/>
            <a:ext cx="6258295"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风力发电并网国家标准</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Grid Code for Wind Power Grid Connection</a:t>
            </a:r>
            <a:endParaRPr lang="en-US" alt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0" name="AutoShape 16"/>
          <p:cNvSpPr>
            <a:spLocks noChangeArrowheads="1"/>
          </p:cNvSpPr>
          <p:nvPr/>
        </p:nvSpPr>
        <p:spPr bwMode="gray">
          <a:xfrm>
            <a:off x="1755116" y="4283088"/>
            <a:ext cx="6705316" cy="714375"/>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90" name="Text Box 18"/>
          <p:cNvSpPr txBox="1">
            <a:spLocks noChangeArrowheads="1"/>
          </p:cNvSpPr>
          <p:nvPr/>
        </p:nvSpPr>
        <p:spPr bwMode="gray">
          <a:xfrm>
            <a:off x="1929740" y="4368807"/>
            <a:ext cx="6403939"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风力发电并网的关键技术应用与实践</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Application of Key Technologies and Practice in China</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AutoShape 5"/>
          <p:cNvSpPr>
            <a:spLocks noChangeArrowheads="1"/>
          </p:cNvSpPr>
          <p:nvPr/>
        </p:nvSpPr>
        <p:spPr bwMode="gray">
          <a:xfrm>
            <a:off x="878816" y="2105036"/>
            <a:ext cx="725488"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Text Box 7"/>
          <p:cNvSpPr txBox="1">
            <a:spLocks noChangeArrowheads="1"/>
          </p:cNvSpPr>
          <p:nvPr/>
        </p:nvSpPr>
        <p:spPr bwMode="gray">
          <a:xfrm>
            <a:off x="1056616" y="2295536"/>
            <a:ext cx="430213" cy="369887"/>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p>
        </p:txBody>
      </p:sp>
      <p:sp>
        <p:nvSpPr>
          <p:cNvPr id="25" name="AutoShape 9"/>
          <p:cNvSpPr>
            <a:spLocks noChangeArrowheads="1"/>
          </p:cNvSpPr>
          <p:nvPr/>
        </p:nvSpPr>
        <p:spPr bwMode="gray">
          <a:xfrm>
            <a:off x="886754" y="3211523"/>
            <a:ext cx="725487"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6" name="Text Box 11"/>
          <p:cNvSpPr txBox="1">
            <a:spLocks noChangeArrowheads="1"/>
          </p:cNvSpPr>
          <p:nvPr/>
        </p:nvSpPr>
        <p:spPr bwMode="gray">
          <a:xfrm>
            <a:off x="1064554" y="3349636"/>
            <a:ext cx="430212" cy="369887"/>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p>
        </p:txBody>
      </p:sp>
      <p:sp>
        <p:nvSpPr>
          <p:cNvPr id="27" name="AutoShape 13"/>
          <p:cNvSpPr>
            <a:spLocks noChangeArrowheads="1"/>
          </p:cNvSpPr>
          <p:nvPr/>
        </p:nvSpPr>
        <p:spPr bwMode="gray">
          <a:xfrm>
            <a:off x="886754" y="4283086"/>
            <a:ext cx="725487"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8" name="Text Box 15"/>
          <p:cNvSpPr txBox="1">
            <a:spLocks noChangeArrowheads="1"/>
          </p:cNvSpPr>
          <p:nvPr/>
        </p:nvSpPr>
        <p:spPr bwMode="gray">
          <a:xfrm>
            <a:off x="1064554" y="4440248"/>
            <a:ext cx="430212" cy="369888"/>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a:t>
            </a:r>
          </a:p>
        </p:txBody>
      </p:sp>
      <p:pic>
        <p:nvPicPr>
          <p:cNvPr id="19" name="Picture 1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7504" y="2381300"/>
            <a:ext cx="727075" cy="3794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2"/>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7"/>
          <p:cNvSpPr>
            <a:spLocks noChangeArrowheads="1"/>
          </p:cNvSpPr>
          <p:nvPr/>
        </p:nvSpPr>
        <p:spPr bwMode="auto">
          <a:xfrm>
            <a:off x="571500" y="214290"/>
            <a:ext cx="8286779" cy="812800"/>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1.1  </a:t>
            </a:r>
            <a:r>
              <a:rPr lang="zh-CN" altLang="en-US" sz="2800" b="1" kern="0" dirty="0" smtClean="0">
                <a:effectLst>
                  <a:outerShdw blurRad="38100" dist="38100" dir="2700000" algn="tl">
                    <a:srgbClr val="C0C0C0"/>
                  </a:outerShdw>
                </a:effectLst>
                <a:latin typeface="+mj-lt"/>
                <a:ea typeface="黑体" pitchFamily="2" charset="-122"/>
                <a:cs typeface="+mj-cs"/>
              </a:rPr>
              <a:t>风力发电的发展现状及规划</a:t>
            </a:r>
            <a:endParaRPr lang="en-US" altLang="zh-CN" sz="2800" b="1" kern="0" dirty="0" smtClean="0">
              <a:effectLst>
                <a:outerShdw blurRad="38100" dist="38100" dir="2700000" algn="tl">
                  <a:srgbClr val="C0C0C0"/>
                </a:outerShdw>
              </a:effectLst>
              <a:latin typeface="+mj-lt"/>
              <a:ea typeface="黑体" pitchFamily="2" charset="-122"/>
              <a:cs typeface="+mj-cs"/>
            </a:endParaRPr>
          </a:p>
          <a:p>
            <a:pPr eaLnBrk="0" hangingPunct="0">
              <a:defRPr/>
            </a:pPr>
            <a:r>
              <a:rPr lang="en-US" altLang="zh-CN" sz="2000" b="1" dirty="0" smtClean="0">
                <a:effectLst>
                  <a:outerShdw blurRad="38100" dist="38100" dir="2700000" algn="tl">
                    <a:srgbClr val="C0C0C0"/>
                  </a:outerShdw>
                </a:effectLst>
                <a:latin typeface="微软雅黑" pitchFamily="34" charset="-122"/>
                <a:ea typeface="微软雅黑" pitchFamily="34" charset="-122"/>
              </a:rPr>
              <a:t>         Development of Large Scale Wind Power</a:t>
            </a:r>
            <a:endParaRPr lang="zh-CN" altLang="en-US" sz="2800" b="1" kern="0" dirty="0">
              <a:effectLst>
                <a:outerShdw blurRad="38100" dist="38100" dir="2700000" algn="tl">
                  <a:srgbClr val="C0C0C0"/>
                </a:outerShdw>
              </a:effectLst>
              <a:latin typeface="微软雅黑" pitchFamily="34" charset="-122"/>
              <a:ea typeface="微软雅黑" pitchFamily="34" charset="-122"/>
              <a:cs typeface="+mj-cs"/>
            </a:endParaRPr>
          </a:p>
        </p:txBody>
      </p:sp>
      <p:graphicFrame>
        <p:nvGraphicFramePr>
          <p:cNvPr id="11" name="图表 10"/>
          <p:cNvGraphicFramePr/>
          <p:nvPr/>
        </p:nvGraphicFramePr>
        <p:xfrm>
          <a:off x="500034" y="3071810"/>
          <a:ext cx="7010216" cy="33527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图表 11"/>
          <p:cNvGraphicFramePr/>
          <p:nvPr/>
        </p:nvGraphicFramePr>
        <p:xfrm>
          <a:off x="1342972" y="2805136"/>
          <a:ext cx="5943444" cy="1066772"/>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4"/>
          <p:cNvSpPr>
            <a:spLocks noChangeArrowheads="1"/>
          </p:cNvSpPr>
          <p:nvPr/>
        </p:nvSpPr>
        <p:spPr bwMode="auto">
          <a:xfrm>
            <a:off x="361952" y="1709706"/>
            <a:ext cx="8210576" cy="1219228"/>
          </a:xfrm>
          <a:prstGeom prst="rect">
            <a:avLst/>
          </a:prstGeom>
          <a:noFill/>
          <a:ln w="9525">
            <a:noFill/>
            <a:miter lim="800000"/>
            <a:headEnd/>
            <a:tailEnd/>
          </a:ln>
        </p:spPr>
        <p:txBody>
          <a:bodyPr anchor="ct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en-US" altLang="zh-CN" b="1" dirty="0" smtClean="0">
                <a:latin typeface="+mn-lt"/>
                <a:ea typeface="微软雅黑" pitchFamily="34" charset="-122"/>
                <a:cs typeface="Times New Roman" pitchFamily="18" charset="0"/>
                <a:sym typeface="Arial" pitchFamily="34" charset="0"/>
              </a:rPr>
              <a:t>2012</a:t>
            </a:r>
            <a:r>
              <a:rPr lang="zh-CN" altLang="en-US" b="1" dirty="0" smtClean="0">
                <a:latin typeface="+mn-lt"/>
                <a:ea typeface="微软雅黑" pitchFamily="34" charset="-122"/>
                <a:cs typeface="Times New Roman" pitchFamily="18" charset="0"/>
                <a:sym typeface="Arial" pitchFamily="34" charset="0"/>
              </a:rPr>
              <a:t>年，我国的风电累计装机达到</a:t>
            </a:r>
            <a:r>
              <a:rPr lang="en-US" altLang="zh-CN" b="1" dirty="0" smtClean="0">
                <a:latin typeface="+mn-lt"/>
                <a:ea typeface="微软雅黑" pitchFamily="34" charset="-122"/>
                <a:cs typeface="Times New Roman" pitchFamily="18" charset="0"/>
                <a:sym typeface="Arial" pitchFamily="34" charset="0"/>
              </a:rPr>
              <a:t>7532</a:t>
            </a:r>
            <a:r>
              <a:rPr lang="zh-CN" altLang="en-US" b="1" dirty="0" smtClean="0">
                <a:latin typeface="+mn-lt"/>
                <a:ea typeface="微软雅黑" pitchFamily="34" charset="-122"/>
                <a:cs typeface="Times New Roman" pitchFamily="18" charset="0"/>
                <a:sym typeface="Arial" pitchFamily="34" charset="0"/>
              </a:rPr>
              <a:t>千瓦，总量占世界首位。发电量</a:t>
            </a:r>
            <a:r>
              <a:rPr lang="en-US" altLang="zh-CN" b="1" dirty="0" smtClean="0">
                <a:latin typeface="+mn-lt"/>
                <a:ea typeface="微软雅黑" pitchFamily="34" charset="-122"/>
                <a:cs typeface="Times New Roman" pitchFamily="18" charset="0"/>
                <a:sym typeface="Arial" pitchFamily="34" charset="0"/>
              </a:rPr>
              <a:t>100.8TWh</a:t>
            </a:r>
            <a:r>
              <a:rPr lang="en-US" altLang="zh-CN" b="1" dirty="0">
                <a:latin typeface="+mn-lt"/>
                <a:ea typeface="微软雅黑" pitchFamily="34" charset="-122"/>
                <a:cs typeface="Times New Roman" pitchFamily="18" charset="0"/>
                <a:sym typeface="Arial" pitchFamily="34" charset="0"/>
              </a:rPr>
              <a:t>, </a:t>
            </a:r>
            <a:r>
              <a:rPr lang="zh-CN" altLang="en-US" b="1" dirty="0" smtClean="0">
                <a:latin typeface="+mn-lt"/>
                <a:ea typeface="微软雅黑" pitchFamily="34" charset="-122"/>
                <a:cs typeface="Times New Roman" pitchFamily="18" charset="0"/>
                <a:sym typeface="Arial" pitchFamily="34" charset="0"/>
              </a:rPr>
              <a:t>占全国总发电量的</a:t>
            </a:r>
            <a:r>
              <a:rPr lang="en-US" altLang="zh-CN" b="1" dirty="0" smtClean="0">
                <a:latin typeface="+mn-lt"/>
                <a:ea typeface="微软雅黑" pitchFamily="34" charset="-122"/>
                <a:cs typeface="Times New Roman" pitchFamily="18" charset="0"/>
                <a:sym typeface="Arial" pitchFamily="34" charset="0"/>
              </a:rPr>
              <a:t>2%</a:t>
            </a:r>
            <a:r>
              <a:rPr lang="zh-CN" altLang="en-US" b="1" dirty="0" smtClean="0">
                <a:latin typeface="+mn-lt"/>
                <a:ea typeface="微软雅黑" pitchFamily="34" charset="-122"/>
                <a:cs typeface="Times New Roman" pitchFamily="18" charset="0"/>
                <a:sym typeface="Arial" pitchFamily="34" charset="0"/>
              </a:rPr>
              <a:t>。</a:t>
            </a:r>
            <a:endParaRPr lang="en-US" altLang="zh-CN"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600" b="1" dirty="0" smtClean="0">
                <a:ea typeface="微软雅黑" pitchFamily="34" charset="-122"/>
                <a:cs typeface="Times New Roman" pitchFamily="18" charset="0"/>
                <a:sym typeface="Arial" pitchFamily="34" charset="0"/>
              </a:rPr>
              <a:t>      In 2012, the c</a:t>
            </a:r>
            <a:r>
              <a:rPr lang="en-US" altLang="zh-CN" sz="1600" b="1" dirty="0" smtClean="0">
                <a:ea typeface="微软雅黑" pitchFamily="34" charset="-122"/>
                <a:cs typeface="Times New Roman" pitchFamily="18" charset="0"/>
              </a:rPr>
              <a:t>umulative wind power </a:t>
            </a:r>
            <a:r>
              <a:rPr lang="en-US" altLang="zh-CN" sz="1600" b="1" dirty="0" smtClean="0">
                <a:ea typeface="微软雅黑" pitchFamily="34" charset="-122"/>
                <a:cs typeface="Times New Roman" pitchFamily="18" charset="0"/>
                <a:sym typeface="Arial" pitchFamily="34" charset="0"/>
              </a:rPr>
              <a:t>capacity in China reached 75.32GW ( ranking 1st in the world). The electricity generated by wind in 2012 is 100.8TWh, accounting for 2.0% of the total electricity.</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endParaRPr lang="en-US" altLang="zh-CN" b="1" dirty="0">
              <a:latin typeface="+mn-lt"/>
              <a:ea typeface="微软雅黑" pitchFamily="34" charset="-122"/>
              <a:cs typeface="Times New Roman" pitchFamily="18" charset="0"/>
              <a:sym typeface="Arial" pitchFamily="34" charset="0"/>
            </a:endParaRPr>
          </a:p>
        </p:txBody>
      </p:sp>
      <p:sp>
        <p:nvSpPr>
          <p:cNvPr id="14" name="Text Box 11"/>
          <p:cNvSpPr txBox="1">
            <a:spLocks noChangeArrowheads="1"/>
          </p:cNvSpPr>
          <p:nvPr/>
        </p:nvSpPr>
        <p:spPr bwMode="auto">
          <a:xfrm>
            <a:off x="1857356" y="4071942"/>
            <a:ext cx="3297237" cy="338137"/>
          </a:xfrm>
          <a:prstGeom prst="rect">
            <a:avLst/>
          </a:prstGeom>
          <a:noFill/>
          <a:ln w="9525">
            <a:noFill/>
            <a:miter lim="800000"/>
            <a:headEnd/>
            <a:tailEnd/>
          </a:ln>
          <a:effectLst>
            <a:prstShdw prst="shdw17" dist="17961" dir="2700000">
              <a:srgbClr val="708688"/>
            </a:prstShdw>
          </a:effectLst>
        </p:spPr>
        <p:txBody>
          <a:bodyPr>
            <a:spAutoFit/>
          </a:bodyPr>
          <a:lstStyle/>
          <a:p>
            <a:pPr algn="ctr"/>
            <a:r>
              <a:rPr lang="en-US" altLang="zh-CN" sz="1600" b="1" dirty="0" smtClean="0">
                <a:latin typeface="微软雅黑" pitchFamily="34" charset="-122"/>
                <a:ea typeface="微软雅黑" pitchFamily="34" charset="-122"/>
              </a:rPr>
              <a:t>71.36% </a:t>
            </a:r>
            <a:r>
              <a:rPr lang="zh-CN" altLang="en-US" sz="1600" b="1" dirty="0" smtClean="0">
                <a:latin typeface="微软雅黑" pitchFamily="34" charset="-122"/>
                <a:ea typeface="微软雅黑" pitchFamily="34" charset="-122"/>
              </a:rPr>
              <a:t>平均年增长率</a:t>
            </a:r>
            <a:endParaRPr lang="en-US" altLang="zh-CN" sz="1600" b="1" dirty="0">
              <a:latin typeface="微软雅黑" pitchFamily="34" charset="-122"/>
              <a:ea typeface="微软雅黑" pitchFamily="34" charset="-122"/>
            </a:endParaRPr>
          </a:p>
        </p:txBody>
      </p:sp>
      <p:sp>
        <p:nvSpPr>
          <p:cNvPr id="15" name="矩形 14"/>
          <p:cNvSpPr/>
          <p:nvPr/>
        </p:nvSpPr>
        <p:spPr>
          <a:xfrm>
            <a:off x="285720" y="6335933"/>
            <a:ext cx="6072230" cy="307777"/>
          </a:xfrm>
          <a:prstGeom prst="rect">
            <a:avLst/>
          </a:prstGeom>
        </p:spPr>
        <p:txBody>
          <a:bodyPr wrap="square">
            <a:spAutoFit/>
          </a:bodyPr>
          <a:lstStyle/>
          <a:p>
            <a:pPr eaLnBrk="0" hangingPunct="0"/>
            <a:r>
              <a:rPr lang="zh-CN" altLang="en-US" sz="1400" b="1" dirty="0" smtClean="0"/>
              <a:t>数据来源</a:t>
            </a:r>
            <a:r>
              <a:rPr lang="en-US" altLang="zh-CN" sz="1400" b="1" dirty="0" smtClean="0"/>
              <a:t>: CWEA</a:t>
            </a:r>
            <a:endParaRPr lang="zh-CN" altLang="en-US" sz="1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灯片编号占位符 5"/>
          <p:cNvSpPr txBox="1">
            <a:spLocks noGrp="1" noChangeArrowheads="1"/>
          </p:cNvSpPr>
          <p:nvPr/>
        </p:nvSpPr>
        <p:spPr bwMode="auto">
          <a:xfrm>
            <a:off x="6929454" y="6357958"/>
            <a:ext cx="2133600" cy="476250"/>
          </a:xfrm>
          <a:prstGeom prst="rect">
            <a:avLst/>
          </a:prstGeom>
          <a:noFill/>
          <a:ln w="9525">
            <a:noFill/>
            <a:miter lim="800000"/>
            <a:headEnd/>
            <a:tailEnd/>
          </a:ln>
        </p:spPr>
        <p:txBody>
          <a:bodyPr/>
          <a:lstStyle/>
          <a:p>
            <a:pPr algn="r"/>
            <a:fld id="{99D6518C-B248-46EB-B259-7CBFEAFC2821}" type="slidenum">
              <a:rPr lang="en-US" altLang="zh-CN" sz="1400" b="1"/>
              <a:pPr algn="r"/>
              <a:t>4</a:t>
            </a:fld>
            <a:endParaRPr lang="en-US" altLang="zh-CN" sz="1400" b="1" dirty="0"/>
          </a:p>
        </p:txBody>
      </p:sp>
      <p:sp>
        <p:nvSpPr>
          <p:cNvPr id="139"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4</a:t>
            </a:fld>
            <a:endParaRPr lang="en-US" altLang="zh-CN" sz="1400" b="1" dirty="0"/>
          </a:p>
        </p:txBody>
      </p:sp>
      <p:grpSp>
        <p:nvGrpSpPr>
          <p:cNvPr id="142" name="组合 272"/>
          <p:cNvGrpSpPr/>
          <p:nvPr/>
        </p:nvGrpSpPr>
        <p:grpSpPr>
          <a:xfrm>
            <a:off x="142844" y="2733812"/>
            <a:ext cx="5500688" cy="3909898"/>
            <a:chOff x="214313" y="928688"/>
            <a:chExt cx="7694612" cy="5505450"/>
          </a:xfrm>
        </p:grpSpPr>
        <p:grpSp>
          <p:nvGrpSpPr>
            <p:cNvPr id="152" name="组合 132"/>
            <p:cNvGrpSpPr>
              <a:grpSpLocks/>
            </p:cNvGrpSpPr>
            <p:nvPr/>
          </p:nvGrpSpPr>
          <p:grpSpPr bwMode="auto">
            <a:xfrm>
              <a:off x="6553200" y="3276602"/>
              <a:ext cx="428625" cy="1728789"/>
              <a:chOff x="7164288" y="2708920"/>
              <a:chExt cx="428005" cy="1728192"/>
            </a:xfrm>
          </p:grpSpPr>
          <p:pic>
            <p:nvPicPr>
              <p:cNvPr id="385" name="Picture 4" descr="_DSC4073"/>
              <p:cNvPicPr>
                <a:picLocks noChangeAspect="1" noChangeArrowheads="1"/>
              </p:cNvPicPr>
              <p:nvPr/>
            </p:nvPicPr>
            <p:blipFill>
              <a:blip r:embed="rId2" cstate="print"/>
              <a:srcRect/>
              <a:stretch>
                <a:fillRect/>
              </a:stretch>
            </p:blipFill>
            <p:spPr bwMode="auto">
              <a:xfrm>
                <a:off x="7164288" y="2708920"/>
                <a:ext cx="428005" cy="668478"/>
              </a:xfrm>
              <a:prstGeom prst="rect">
                <a:avLst/>
              </a:prstGeom>
              <a:noFill/>
              <a:ln w="9525">
                <a:noFill/>
                <a:miter lim="800000"/>
                <a:headEnd/>
                <a:tailEnd/>
              </a:ln>
            </p:spPr>
          </p:pic>
          <p:pic>
            <p:nvPicPr>
              <p:cNvPr id="386" name="Picture 4" descr="_DSC4073"/>
              <p:cNvPicPr>
                <a:picLocks noChangeAspect="1" noChangeArrowheads="1"/>
              </p:cNvPicPr>
              <p:nvPr/>
            </p:nvPicPr>
            <p:blipFill>
              <a:blip r:embed="rId2" cstate="print"/>
              <a:srcRect/>
              <a:stretch>
                <a:fillRect/>
              </a:stretch>
            </p:blipFill>
            <p:spPr bwMode="auto">
              <a:xfrm>
                <a:off x="7164288" y="3768634"/>
                <a:ext cx="428005" cy="668478"/>
              </a:xfrm>
              <a:prstGeom prst="rect">
                <a:avLst/>
              </a:prstGeom>
              <a:noFill/>
              <a:ln w="9525">
                <a:noFill/>
                <a:miter lim="800000"/>
                <a:headEnd/>
                <a:tailEnd/>
              </a:ln>
            </p:spPr>
          </p:pic>
        </p:grpSp>
        <p:grpSp>
          <p:nvGrpSpPr>
            <p:cNvPr id="154" name="组合 127"/>
            <p:cNvGrpSpPr>
              <a:grpSpLocks/>
            </p:cNvGrpSpPr>
            <p:nvPr/>
          </p:nvGrpSpPr>
          <p:grpSpPr bwMode="auto">
            <a:xfrm>
              <a:off x="214313" y="928692"/>
              <a:ext cx="7694618" cy="5505458"/>
              <a:chOff x="758596" y="947847"/>
              <a:chExt cx="7694077" cy="5505497"/>
            </a:xfrm>
          </p:grpSpPr>
          <p:sp>
            <p:nvSpPr>
              <p:cNvPr id="264" name="Freeform 2"/>
              <p:cNvSpPr>
                <a:spLocks/>
              </p:cNvSpPr>
              <p:nvPr/>
            </p:nvSpPr>
            <p:spPr bwMode="auto">
              <a:xfrm>
                <a:off x="5139005" y="3606505"/>
                <a:ext cx="1426964" cy="1810995"/>
              </a:xfrm>
              <a:custGeom>
                <a:avLst/>
                <a:gdLst>
                  <a:gd name="T0" fmla="*/ 2147483647 w 965"/>
                  <a:gd name="T1" fmla="*/ 2147483647 h 1339"/>
                  <a:gd name="T2" fmla="*/ 2147483647 w 965"/>
                  <a:gd name="T3" fmla="*/ 2147483647 h 1339"/>
                  <a:gd name="T4" fmla="*/ 2147483647 w 965"/>
                  <a:gd name="T5" fmla="*/ 2147483647 h 1339"/>
                  <a:gd name="T6" fmla="*/ 2147483647 w 965"/>
                  <a:gd name="T7" fmla="*/ 2147483647 h 1339"/>
                  <a:gd name="T8" fmla="*/ 2147483647 w 965"/>
                  <a:gd name="T9" fmla="*/ 2147483647 h 1339"/>
                  <a:gd name="T10" fmla="*/ 2147483647 w 965"/>
                  <a:gd name="T11" fmla="*/ 2147483647 h 1339"/>
                  <a:gd name="T12" fmla="*/ 2147483647 w 965"/>
                  <a:gd name="T13" fmla="*/ 2147483647 h 1339"/>
                  <a:gd name="T14" fmla="*/ 2147483647 w 965"/>
                  <a:gd name="T15" fmla="*/ 2147483647 h 1339"/>
                  <a:gd name="T16" fmla="*/ 2147483647 w 965"/>
                  <a:gd name="T17" fmla="*/ 2147483647 h 1339"/>
                  <a:gd name="T18" fmla="*/ 2147483647 w 965"/>
                  <a:gd name="T19" fmla="*/ 0 h 1339"/>
                  <a:gd name="T20" fmla="*/ 2147483647 w 965"/>
                  <a:gd name="T21" fmla="*/ 2147483647 h 1339"/>
                  <a:gd name="T22" fmla="*/ 2147483647 w 965"/>
                  <a:gd name="T23" fmla="*/ 2147483647 h 1339"/>
                  <a:gd name="T24" fmla="*/ 2147483647 w 965"/>
                  <a:gd name="T25" fmla="*/ 2147483647 h 1339"/>
                  <a:gd name="T26" fmla="*/ 2147483647 w 965"/>
                  <a:gd name="T27" fmla="*/ 2147483647 h 1339"/>
                  <a:gd name="T28" fmla="*/ 2147483647 w 965"/>
                  <a:gd name="T29" fmla="*/ 2147483647 h 1339"/>
                  <a:gd name="T30" fmla="*/ 2147483647 w 965"/>
                  <a:gd name="T31" fmla="*/ 2147483647 h 1339"/>
                  <a:gd name="T32" fmla="*/ 2147483647 w 965"/>
                  <a:gd name="T33" fmla="*/ 2147483647 h 1339"/>
                  <a:gd name="T34" fmla="*/ 2147483647 w 965"/>
                  <a:gd name="T35" fmla="*/ 2147483647 h 1339"/>
                  <a:gd name="T36" fmla="*/ 2147483647 w 965"/>
                  <a:gd name="T37" fmla="*/ 2147483647 h 1339"/>
                  <a:gd name="T38" fmla="*/ 2147483647 w 965"/>
                  <a:gd name="T39" fmla="*/ 2147483647 h 1339"/>
                  <a:gd name="T40" fmla="*/ 2147483647 w 965"/>
                  <a:gd name="T41" fmla="*/ 2147483647 h 1339"/>
                  <a:gd name="T42" fmla="*/ 2147483647 w 965"/>
                  <a:gd name="T43" fmla="*/ 2147483647 h 1339"/>
                  <a:gd name="T44" fmla="*/ 2147483647 w 965"/>
                  <a:gd name="T45" fmla="*/ 2147483647 h 1339"/>
                  <a:gd name="T46" fmla="*/ 2147483647 w 965"/>
                  <a:gd name="T47" fmla="*/ 2147483647 h 1339"/>
                  <a:gd name="T48" fmla="*/ 2147483647 w 965"/>
                  <a:gd name="T49" fmla="*/ 2147483647 h 1339"/>
                  <a:gd name="T50" fmla="*/ 2147483647 w 965"/>
                  <a:gd name="T51" fmla="*/ 2147483647 h 1339"/>
                  <a:gd name="T52" fmla="*/ 2147483647 w 965"/>
                  <a:gd name="T53" fmla="*/ 2147483647 h 1339"/>
                  <a:gd name="T54" fmla="*/ 2147483647 w 965"/>
                  <a:gd name="T55" fmla="*/ 2147483647 h 1339"/>
                  <a:gd name="T56" fmla="*/ 2147483647 w 965"/>
                  <a:gd name="T57" fmla="*/ 2147483647 h 1339"/>
                  <a:gd name="T58" fmla="*/ 2147483647 w 965"/>
                  <a:gd name="T59" fmla="*/ 2147483647 h 1339"/>
                  <a:gd name="T60" fmla="*/ 2147483647 w 965"/>
                  <a:gd name="T61" fmla="*/ 2147483647 h 1339"/>
                  <a:gd name="T62" fmla="*/ 2147483647 w 965"/>
                  <a:gd name="T63" fmla="*/ 2147483647 h 1339"/>
                  <a:gd name="T64" fmla="*/ 2147483647 w 965"/>
                  <a:gd name="T65" fmla="*/ 2147483647 h 1339"/>
                  <a:gd name="T66" fmla="*/ 2147483647 w 965"/>
                  <a:gd name="T67" fmla="*/ 2147483647 h 1339"/>
                  <a:gd name="T68" fmla="*/ 2147483647 w 965"/>
                  <a:gd name="T69" fmla="*/ 2147483647 h 1339"/>
                  <a:gd name="T70" fmla="*/ 2147483647 w 965"/>
                  <a:gd name="T71" fmla="*/ 2147483647 h 1339"/>
                  <a:gd name="T72" fmla="*/ 2147483647 w 965"/>
                  <a:gd name="T73" fmla="*/ 2147483647 h 1339"/>
                  <a:gd name="T74" fmla="*/ 2147483647 w 965"/>
                  <a:gd name="T75" fmla="*/ 2147483647 h 1339"/>
                  <a:gd name="T76" fmla="*/ 2147483647 w 965"/>
                  <a:gd name="T77" fmla="*/ 2147483647 h 1339"/>
                  <a:gd name="T78" fmla="*/ 2147483647 w 965"/>
                  <a:gd name="T79" fmla="*/ 2147483647 h 1339"/>
                  <a:gd name="T80" fmla="*/ 2147483647 w 965"/>
                  <a:gd name="T81" fmla="*/ 2147483647 h 1339"/>
                  <a:gd name="T82" fmla="*/ 2147483647 w 965"/>
                  <a:gd name="T83" fmla="*/ 2147483647 h 1339"/>
                  <a:gd name="T84" fmla="*/ 2147483647 w 965"/>
                  <a:gd name="T85" fmla="*/ 2147483647 h 1339"/>
                  <a:gd name="T86" fmla="*/ 2147483647 w 965"/>
                  <a:gd name="T87" fmla="*/ 2147483647 h 1339"/>
                  <a:gd name="T88" fmla="*/ 2147483647 w 965"/>
                  <a:gd name="T89" fmla="*/ 2147483647 h 1339"/>
                  <a:gd name="T90" fmla="*/ 2147483647 w 965"/>
                  <a:gd name="T91" fmla="*/ 2147483647 h 1339"/>
                  <a:gd name="T92" fmla="*/ 2147483647 w 965"/>
                  <a:gd name="T93" fmla="*/ 2147483647 h 1339"/>
                  <a:gd name="T94" fmla="*/ 2147483647 w 965"/>
                  <a:gd name="T95" fmla="*/ 2147483647 h 1339"/>
                  <a:gd name="T96" fmla="*/ 2147483647 w 965"/>
                  <a:gd name="T97" fmla="*/ 2147483647 h 1339"/>
                  <a:gd name="T98" fmla="*/ 2147483647 w 965"/>
                  <a:gd name="T99" fmla="*/ 2147483647 h 1339"/>
                  <a:gd name="T100" fmla="*/ 2147483647 w 965"/>
                  <a:gd name="T101" fmla="*/ 2147483647 h 1339"/>
                  <a:gd name="T102" fmla="*/ 2147483647 w 965"/>
                  <a:gd name="T103" fmla="*/ 2147483647 h 1339"/>
                  <a:gd name="T104" fmla="*/ 2147483647 w 965"/>
                  <a:gd name="T105" fmla="*/ 2147483647 h 1339"/>
                  <a:gd name="T106" fmla="*/ 2147483647 w 965"/>
                  <a:gd name="T107" fmla="*/ 2147483647 h 1339"/>
                  <a:gd name="T108" fmla="*/ 2147483647 w 965"/>
                  <a:gd name="T109" fmla="*/ 2147483647 h 1339"/>
                  <a:gd name="T110" fmla="*/ 2147483647 w 965"/>
                  <a:gd name="T111" fmla="*/ 2147483647 h 1339"/>
                  <a:gd name="T112" fmla="*/ 2147483647 w 965"/>
                  <a:gd name="T113" fmla="*/ 2147483647 h 1339"/>
                  <a:gd name="T114" fmla="*/ 2147483647 w 965"/>
                  <a:gd name="T115" fmla="*/ 2147483647 h 1339"/>
                  <a:gd name="T116" fmla="*/ 2147483647 w 965"/>
                  <a:gd name="T117" fmla="*/ 2147483647 h 13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65"/>
                  <a:gd name="T178" fmla="*/ 0 h 1339"/>
                  <a:gd name="T179" fmla="*/ 965 w 965"/>
                  <a:gd name="T180" fmla="*/ 1339 h 13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65" h="1339">
                    <a:moveTo>
                      <a:pt x="94" y="558"/>
                    </a:moveTo>
                    <a:lnTo>
                      <a:pt x="97" y="531"/>
                    </a:lnTo>
                    <a:lnTo>
                      <a:pt x="103" y="504"/>
                    </a:lnTo>
                    <a:lnTo>
                      <a:pt x="88" y="486"/>
                    </a:lnTo>
                    <a:lnTo>
                      <a:pt x="109" y="468"/>
                    </a:lnTo>
                    <a:lnTo>
                      <a:pt x="133" y="462"/>
                    </a:lnTo>
                    <a:lnTo>
                      <a:pt x="151" y="438"/>
                    </a:lnTo>
                    <a:lnTo>
                      <a:pt x="133" y="420"/>
                    </a:lnTo>
                    <a:lnTo>
                      <a:pt x="109" y="426"/>
                    </a:lnTo>
                    <a:lnTo>
                      <a:pt x="85" y="396"/>
                    </a:lnTo>
                    <a:lnTo>
                      <a:pt x="85" y="372"/>
                    </a:lnTo>
                    <a:lnTo>
                      <a:pt x="106" y="384"/>
                    </a:lnTo>
                    <a:lnTo>
                      <a:pt x="187" y="390"/>
                    </a:lnTo>
                    <a:lnTo>
                      <a:pt x="217" y="366"/>
                    </a:lnTo>
                    <a:lnTo>
                      <a:pt x="220" y="348"/>
                    </a:lnTo>
                    <a:lnTo>
                      <a:pt x="199" y="321"/>
                    </a:lnTo>
                    <a:lnTo>
                      <a:pt x="199" y="309"/>
                    </a:lnTo>
                    <a:lnTo>
                      <a:pt x="184" y="300"/>
                    </a:lnTo>
                    <a:lnTo>
                      <a:pt x="184" y="294"/>
                    </a:lnTo>
                    <a:lnTo>
                      <a:pt x="190" y="282"/>
                    </a:lnTo>
                    <a:lnTo>
                      <a:pt x="187" y="264"/>
                    </a:lnTo>
                    <a:lnTo>
                      <a:pt x="169" y="249"/>
                    </a:lnTo>
                    <a:lnTo>
                      <a:pt x="166" y="234"/>
                    </a:lnTo>
                    <a:lnTo>
                      <a:pt x="187" y="225"/>
                    </a:lnTo>
                    <a:lnTo>
                      <a:pt x="202" y="213"/>
                    </a:lnTo>
                    <a:lnTo>
                      <a:pt x="220" y="213"/>
                    </a:lnTo>
                    <a:lnTo>
                      <a:pt x="322" y="141"/>
                    </a:lnTo>
                    <a:lnTo>
                      <a:pt x="334" y="138"/>
                    </a:lnTo>
                    <a:lnTo>
                      <a:pt x="348" y="153"/>
                    </a:lnTo>
                    <a:lnTo>
                      <a:pt x="373" y="156"/>
                    </a:lnTo>
                    <a:lnTo>
                      <a:pt x="379" y="138"/>
                    </a:lnTo>
                    <a:lnTo>
                      <a:pt x="424" y="114"/>
                    </a:lnTo>
                    <a:lnTo>
                      <a:pt x="430" y="59"/>
                    </a:lnTo>
                    <a:lnTo>
                      <a:pt x="439" y="18"/>
                    </a:lnTo>
                    <a:lnTo>
                      <a:pt x="445" y="9"/>
                    </a:lnTo>
                    <a:lnTo>
                      <a:pt x="475" y="6"/>
                    </a:lnTo>
                    <a:lnTo>
                      <a:pt x="529" y="32"/>
                    </a:lnTo>
                    <a:lnTo>
                      <a:pt x="541" y="33"/>
                    </a:lnTo>
                    <a:lnTo>
                      <a:pt x="568" y="6"/>
                    </a:lnTo>
                    <a:lnTo>
                      <a:pt x="583" y="0"/>
                    </a:lnTo>
                    <a:lnTo>
                      <a:pt x="598" y="17"/>
                    </a:lnTo>
                    <a:lnTo>
                      <a:pt x="595" y="36"/>
                    </a:lnTo>
                    <a:lnTo>
                      <a:pt x="601" y="42"/>
                    </a:lnTo>
                    <a:lnTo>
                      <a:pt x="627" y="42"/>
                    </a:lnTo>
                    <a:lnTo>
                      <a:pt x="621" y="54"/>
                    </a:lnTo>
                    <a:lnTo>
                      <a:pt x="601" y="66"/>
                    </a:lnTo>
                    <a:lnTo>
                      <a:pt x="595" y="84"/>
                    </a:lnTo>
                    <a:lnTo>
                      <a:pt x="580" y="108"/>
                    </a:lnTo>
                    <a:lnTo>
                      <a:pt x="553" y="120"/>
                    </a:lnTo>
                    <a:lnTo>
                      <a:pt x="556" y="144"/>
                    </a:lnTo>
                    <a:lnTo>
                      <a:pt x="559" y="156"/>
                    </a:lnTo>
                    <a:lnTo>
                      <a:pt x="595" y="162"/>
                    </a:lnTo>
                    <a:lnTo>
                      <a:pt x="618" y="188"/>
                    </a:lnTo>
                    <a:lnTo>
                      <a:pt x="682" y="189"/>
                    </a:lnTo>
                    <a:lnTo>
                      <a:pt x="685" y="216"/>
                    </a:lnTo>
                    <a:lnTo>
                      <a:pt x="709" y="222"/>
                    </a:lnTo>
                    <a:lnTo>
                      <a:pt x="721" y="231"/>
                    </a:lnTo>
                    <a:lnTo>
                      <a:pt x="715" y="264"/>
                    </a:lnTo>
                    <a:lnTo>
                      <a:pt x="703" y="282"/>
                    </a:lnTo>
                    <a:lnTo>
                      <a:pt x="676" y="282"/>
                    </a:lnTo>
                    <a:lnTo>
                      <a:pt x="661" y="270"/>
                    </a:lnTo>
                    <a:lnTo>
                      <a:pt x="655" y="258"/>
                    </a:lnTo>
                    <a:lnTo>
                      <a:pt x="637" y="258"/>
                    </a:lnTo>
                    <a:lnTo>
                      <a:pt x="631" y="270"/>
                    </a:lnTo>
                    <a:lnTo>
                      <a:pt x="631" y="303"/>
                    </a:lnTo>
                    <a:lnTo>
                      <a:pt x="619" y="318"/>
                    </a:lnTo>
                    <a:lnTo>
                      <a:pt x="616" y="354"/>
                    </a:lnTo>
                    <a:lnTo>
                      <a:pt x="601" y="366"/>
                    </a:lnTo>
                    <a:lnTo>
                      <a:pt x="577" y="366"/>
                    </a:lnTo>
                    <a:lnTo>
                      <a:pt x="571" y="384"/>
                    </a:lnTo>
                    <a:lnTo>
                      <a:pt x="583" y="402"/>
                    </a:lnTo>
                    <a:lnTo>
                      <a:pt x="607" y="408"/>
                    </a:lnTo>
                    <a:lnTo>
                      <a:pt x="634" y="438"/>
                    </a:lnTo>
                    <a:lnTo>
                      <a:pt x="655" y="438"/>
                    </a:lnTo>
                    <a:lnTo>
                      <a:pt x="664" y="426"/>
                    </a:lnTo>
                    <a:lnTo>
                      <a:pt x="679" y="420"/>
                    </a:lnTo>
                    <a:lnTo>
                      <a:pt x="688" y="432"/>
                    </a:lnTo>
                    <a:lnTo>
                      <a:pt x="688" y="504"/>
                    </a:lnTo>
                    <a:lnTo>
                      <a:pt x="679" y="516"/>
                    </a:lnTo>
                    <a:lnTo>
                      <a:pt x="661" y="516"/>
                    </a:lnTo>
                    <a:lnTo>
                      <a:pt x="640" y="522"/>
                    </a:lnTo>
                    <a:lnTo>
                      <a:pt x="634" y="537"/>
                    </a:lnTo>
                    <a:lnTo>
                      <a:pt x="631" y="558"/>
                    </a:lnTo>
                    <a:lnTo>
                      <a:pt x="649" y="573"/>
                    </a:lnTo>
                    <a:lnTo>
                      <a:pt x="664" y="579"/>
                    </a:lnTo>
                    <a:lnTo>
                      <a:pt x="691" y="579"/>
                    </a:lnTo>
                    <a:lnTo>
                      <a:pt x="697" y="585"/>
                    </a:lnTo>
                    <a:lnTo>
                      <a:pt x="697" y="606"/>
                    </a:lnTo>
                    <a:lnTo>
                      <a:pt x="685" y="612"/>
                    </a:lnTo>
                    <a:lnTo>
                      <a:pt x="685" y="633"/>
                    </a:lnTo>
                    <a:lnTo>
                      <a:pt x="703" y="690"/>
                    </a:lnTo>
                    <a:lnTo>
                      <a:pt x="727" y="735"/>
                    </a:lnTo>
                    <a:lnTo>
                      <a:pt x="745" y="738"/>
                    </a:lnTo>
                    <a:lnTo>
                      <a:pt x="757" y="717"/>
                    </a:lnTo>
                    <a:lnTo>
                      <a:pt x="775" y="702"/>
                    </a:lnTo>
                    <a:lnTo>
                      <a:pt x="793" y="702"/>
                    </a:lnTo>
                    <a:lnTo>
                      <a:pt x="796" y="714"/>
                    </a:lnTo>
                    <a:lnTo>
                      <a:pt x="781" y="729"/>
                    </a:lnTo>
                    <a:lnTo>
                      <a:pt x="775" y="744"/>
                    </a:lnTo>
                    <a:lnTo>
                      <a:pt x="790" y="750"/>
                    </a:lnTo>
                    <a:lnTo>
                      <a:pt x="808" y="738"/>
                    </a:lnTo>
                    <a:lnTo>
                      <a:pt x="820" y="714"/>
                    </a:lnTo>
                    <a:lnTo>
                      <a:pt x="829" y="708"/>
                    </a:lnTo>
                    <a:lnTo>
                      <a:pt x="841" y="708"/>
                    </a:lnTo>
                    <a:lnTo>
                      <a:pt x="850" y="720"/>
                    </a:lnTo>
                    <a:lnTo>
                      <a:pt x="865" y="744"/>
                    </a:lnTo>
                    <a:lnTo>
                      <a:pt x="892" y="750"/>
                    </a:lnTo>
                    <a:lnTo>
                      <a:pt x="901" y="738"/>
                    </a:lnTo>
                    <a:lnTo>
                      <a:pt x="919" y="738"/>
                    </a:lnTo>
                    <a:lnTo>
                      <a:pt x="925" y="750"/>
                    </a:lnTo>
                    <a:lnTo>
                      <a:pt x="925" y="768"/>
                    </a:lnTo>
                    <a:lnTo>
                      <a:pt x="919" y="774"/>
                    </a:lnTo>
                    <a:lnTo>
                      <a:pt x="916" y="798"/>
                    </a:lnTo>
                    <a:lnTo>
                      <a:pt x="955" y="828"/>
                    </a:lnTo>
                    <a:lnTo>
                      <a:pt x="964" y="852"/>
                    </a:lnTo>
                    <a:lnTo>
                      <a:pt x="964" y="879"/>
                    </a:lnTo>
                    <a:lnTo>
                      <a:pt x="937" y="912"/>
                    </a:lnTo>
                    <a:lnTo>
                      <a:pt x="907" y="924"/>
                    </a:lnTo>
                    <a:lnTo>
                      <a:pt x="871" y="930"/>
                    </a:lnTo>
                    <a:lnTo>
                      <a:pt x="859" y="948"/>
                    </a:lnTo>
                    <a:lnTo>
                      <a:pt x="835" y="960"/>
                    </a:lnTo>
                    <a:lnTo>
                      <a:pt x="835" y="978"/>
                    </a:lnTo>
                    <a:lnTo>
                      <a:pt x="850" y="996"/>
                    </a:lnTo>
                    <a:lnTo>
                      <a:pt x="850" y="1008"/>
                    </a:lnTo>
                    <a:lnTo>
                      <a:pt x="835" y="1032"/>
                    </a:lnTo>
                    <a:lnTo>
                      <a:pt x="817" y="1038"/>
                    </a:lnTo>
                    <a:lnTo>
                      <a:pt x="799" y="1050"/>
                    </a:lnTo>
                    <a:lnTo>
                      <a:pt x="802" y="1104"/>
                    </a:lnTo>
                    <a:lnTo>
                      <a:pt x="808" y="1122"/>
                    </a:lnTo>
                    <a:lnTo>
                      <a:pt x="808" y="1134"/>
                    </a:lnTo>
                    <a:lnTo>
                      <a:pt x="793" y="1152"/>
                    </a:lnTo>
                    <a:lnTo>
                      <a:pt x="772" y="1176"/>
                    </a:lnTo>
                    <a:lnTo>
                      <a:pt x="754" y="1194"/>
                    </a:lnTo>
                    <a:lnTo>
                      <a:pt x="757" y="1248"/>
                    </a:lnTo>
                    <a:lnTo>
                      <a:pt x="745" y="1254"/>
                    </a:lnTo>
                    <a:lnTo>
                      <a:pt x="751" y="1266"/>
                    </a:lnTo>
                    <a:lnTo>
                      <a:pt x="769" y="1281"/>
                    </a:lnTo>
                    <a:lnTo>
                      <a:pt x="769" y="1302"/>
                    </a:lnTo>
                    <a:lnTo>
                      <a:pt x="760" y="1320"/>
                    </a:lnTo>
                    <a:lnTo>
                      <a:pt x="741" y="1302"/>
                    </a:lnTo>
                    <a:lnTo>
                      <a:pt x="709" y="1302"/>
                    </a:lnTo>
                    <a:lnTo>
                      <a:pt x="643" y="1337"/>
                    </a:lnTo>
                    <a:lnTo>
                      <a:pt x="613" y="1338"/>
                    </a:lnTo>
                    <a:lnTo>
                      <a:pt x="595" y="1320"/>
                    </a:lnTo>
                    <a:lnTo>
                      <a:pt x="597" y="1305"/>
                    </a:lnTo>
                    <a:lnTo>
                      <a:pt x="609" y="1289"/>
                    </a:lnTo>
                    <a:lnTo>
                      <a:pt x="646" y="1268"/>
                    </a:lnTo>
                    <a:lnTo>
                      <a:pt x="646" y="1251"/>
                    </a:lnTo>
                    <a:lnTo>
                      <a:pt x="639" y="1239"/>
                    </a:lnTo>
                    <a:lnTo>
                      <a:pt x="628" y="1242"/>
                    </a:lnTo>
                    <a:lnTo>
                      <a:pt x="604" y="1263"/>
                    </a:lnTo>
                    <a:lnTo>
                      <a:pt x="586" y="1260"/>
                    </a:lnTo>
                    <a:lnTo>
                      <a:pt x="577" y="1239"/>
                    </a:lnTo>
                    <a:lnTo>
                      <a:pt x="544" y="1260"/>
                    </a:lnTo>
                    <a:lnTo>
                      <a:pt x="525" y="1244"/>
                    </a:lnTo>
                    <a:lnTo>
                      <a:pt x="486" y="1250"/>
                    </a:lnTo>
                    <a:lnTo>
                      <a:pt x="474" y="1265"/>
                    </a:lnTo>
                    <a:lnTo>
                      <a:pt x="477" y="1286"/>
                    </a:lnTo>
                    <a:lnTo>
                      <a:pt x="481" y="1296"/>
                    </a:lnTo>
                    <a:lnTo>
                      <a:pt x="471" y="1301"/>
                    </a:lnTo>
                    <a:lnTo>
                      <a:pt x="457" y="1311"/>
                    </a:lnTo>
                    <a:lnTo>
                      <a:pt x="448" y="1311"/>
                    </a:lnTo>
                    <a:lnTo>
                      <a:pt x="448" y="1296"/>
                    </a:lnTo>
                    <a:lnTo>
                      <a:pt x="427" y="1286"/>
                    </a:lnTo>
                    <a:lnTo>
                      <a:pt x="409" y="1284"/>
                    </a:lnTo>
                    <a:lnTo>
                      <a:pt x="403" y="1301"/>
                    </a:lnTo>
                    <a:lnTo>
                      <a:pt x="397" y="1317"/>
                    </a:lnTo>
                    <a:lnTo>
                      <a:pt x="379" y="1332"/>
                    </a:lnTo>
                    <a:lnTo>
                      <a:pt x="327" y="1334"/>
                    </a:lnTo>
                    <a:lnTo>
                      <a:pt x="309" y="1317"/>
                    </a:lnTo>
                    <a:lnTo>
                      <a:pt x="303" y="1298"/>
                    </a:lnTo>
                    <a:lnTo>
                      <a:pt x="294" y="1307"/>
                    </a:lnTo>
                    <a:lnTo>
                      <a:pt x="277" y="1307"/>
                    </a:lnTo>
                    <a:lnTo>
                      <a:pt x="279" y="1283"/>
                    </a:lnTo>
                    <a:lnTo>
                      <a:pt x="300" y="1259"/>
                    </a:lnTo>
                    <a:lnTo>
                      <a:pt x="319" y="1230"/>
                    </a:lnTo>
                    <a:lnTo>
                      <a:pt x="289" y="1208"/>
                    </a:lnTo>
                    <a:lnTo>
                      <a:pt x="303" y="1181"/>
                    </a:lnTo>
                    <a:lnTo>
                      <a:pt x="301" y="1170"/>
                    </a:lnTo>
                    <a:lnTo>
                      <a:pt x="279" y="1160"/>
                    </a:lnTo>
                    <a:lnTo>
                      <a:pt x="253" y="1158"/>
                    </a:lnTo>
                    <a:lnTo>
                      <a:pt x="244" y="1170"/>
                    </a:lnTo>
                    <a:lnTo>
                      <a:pt x="228" y="1178"/>
                    </a:lnTo>
                    <a:lnTo>
                      <a:pt x="193" y="1206"/>
                    </a:lnTo>
                    <a:lnTo>
                      <a:pt x="183" y="1199"/>
                    </a:lnTo>
                    <a:lnTo>
                      <a:pt x="177" y="1175"/>
                    </a:lnTo>
                    <a:lnTo>
                      <a:pt x="147" y="1206"/>
                    </a:lnTo>
                    <a:lnTo>
                      <a:pt x="126" y="1205"/>
                    </a:lnTo>
                    <a:lnTo>
                      <a:pt x="129" y="1179"/>
                    </a:lnTo>
                    <a:lnTo>
                      <a:pt x="111" y="1170"/>
                    </a:lnTo>
                    <a:lnTo>
                      <a:pt x="106" y="1164"/>
                    </a:lnTo>
                    <a:lnTo>
                      <a:pt x="103" y="1134"/>
                    </a:lnTo>
                    <a:lnTo>
                      <a:pt x="127" y="1110"/>
                    </a:lnTo>
                    <a:lnTo>
                      <a:pt x="130" y="1094"/>
                    </a:lnTo>
                    <a:lnTo>
                      <a:pt x="118" y="1068"/>
                    </a:lnTo>
                    <a:lnTo>
                      <a:pt x="91" y="1080"/>
                    </a:lnTo>
                    <a:lnTo>
                      <a:pt x="79" y="1086"/>
                    </a:lnTo>
                    <a:lnTo>
                      <a:pt x="63" y="1085"/>
                    </a:lnTo>
                    <a:lnTo>
                      <a:pt x="55" y="1068"/>
                    </a:lnTo>
                    <a:lnTo>
                      <a:pt x="79" y="1050"/>
                    </a:lnTo>
                    <a:lnTo>
                      <a:pt x="91" y="1041"/>
                    </a:lnTo>
                    <a:lnTo>
                      <a:pt x="103" y="1008"/>
                    </a:lnTo>
                    <a:lnTo>
                      <a:pt x="100" y="999"/>
                    </a:lnTo>
                    <a:lnTo>
                      <a:pt x="91" y="981"/>
                    </a:lnTo>
                    <a:lnTo>
                      <a:pt x="93" y="956"/>
                    </a:lnTo>
                    <a:lnTo>
                      <a:pt x="94" y="918"/>
                    </a:lnTo>
                    <a:lnTo>
                      <a:pt x="93" y="896"/>
                    </a:lnTo>
                    <a:lnTo>
                      <a:pt x="84" y="885"/>
                    </a:lnTo>
                    <a:lnTo>
                      <a:pt x="81" y="863"/>
                    </a:lnTo>
                    <a:lnTo>
                      <a:pt x="72" y="857"/>
                    </a:lnTo>
                    <a:lnTo>
                      <a:pt x="73" y="839"/>
                    </a:lnTo>
                    <a:lnTo>
                      <a:pt x="66" y="828"/>
                    </a:lnTo>
                    <a:lnTo>
                      <a:pt x="60" y="827"/>
                    </a:lnTo>
                    <a:lnTo>
                      <a:pt x="57" y="812"/>
                    </a:lnTo>
                    <a:lnTo>
                      <a:pt x="42" y="809"/>
                    </a:lnTo>
                    <a:lnTo>
                      <a:pt x="22" y="803"/>
                    </a:lnTo>
                    <a:lnTo>
                      <a:pt x="22" y="794"/>
                    </a:lnTo>
                    <a:lnTo>
                      <a:pt x="10" y="788"/>
                    </a:lnTo>
                    <a:lnTo>
                      <a:pt x="10" y="737"/>
                    </a:lnTo>
                    <a:lnTo>
                      <a:pt x="3" y="737"/>
                    </a:lnTo>
                    <a:lnTo>
                      <a:pt x="0" y="722"/>
                    </a:lnTo>
                    <a:lnTo>
                      <a:pt x="6" y="707"/>
                    </a:lnTo>
                    <a:lnTo>
                      <a:pt x="19" y="701"/>
                    </a:lnTo>
                    <a:lnTo>
                      <a:pt x="81" y="698"/>
                    </a:lnTo>
                    <a:lnTo>
                      <a:pt x="97" y="692"/>
                    </a:lnTo>
                    <a:lnTo>
                      <a:pt x="105" y="680"/>
                    </a:lnTo>
                    <a:lnTo>
                      <a:pt x="112" y="677"/>
                    </a:lnTo>
                    <a:lnTo>
                      <a:pt x="114" y="662"/>
                    </a:lnTo>
                    <a:lnTo>
                      <a:pt x="121" y="660"/>
                    </a:lnTo>
                    <a:lnTo>
                      <a:pt x="142" y="657"/>
                    </a:lnTo>
                    <a:lnTo>
                      <a:pt x="160" y="648"/>
                    </a:lnTo>
                    <a:lnTo>
                      <a:pt x="157" y="618"/>
                    </a:lnTo>
                    <a:lnTo>
                      <a:pt x="163" y="597"/>
                    </a:lnTo>
                    <a:lnTo>
                      <a:pt x="139" y="582"/>
                    </a:lnTo>
                    <a:lnTo>
                      <a:pt x="121" y="582"/>
                    </a:lnTo>
                    <a:lnTo>
                      <a:pt x="109" y="576"/>
                    </a:lnTo>
                    <a:lnTo>
                      <a:pt x="94" y="558"/>
                    </a:lnTo>
                  </a:path>
                </a:pathLst>
              </a:custGeom>
              <a:solidFill>
                <a:srgbClr val="FFFFCC"/>
              </a:solidFill>
              <a:ln w="9525">
                <a:solidFill>
                  <a:srgbClr val="808080"/>
                </a:solidFill>
                <a:round/>
                <a:headEnd/>
                <a:tailEnd/>
              </a:ln>
            </p:spPr>
            <p:txBody>
              <a:bodyPr/>
              <a:lstStyle/>
              <a:p>
                <a:endParaRPr lang="zh-CN" altLang="en-US"/>
              </a:p>
            </p:txBody>
          </p:sp>
          <p:sp>
            <p:nvSpPr>
              <p:cNvPr id="265" name="Freeform 3"/>
              <p:cNvSpPr>
                <a:spLocks/>
              </p:cNvSpPr>
              <p:nvPr/>
            </p:nvSpPr>
            <p:spPr bwMode="auto">
              <a:xfrm>
                <a:off x="3626018" y="3994945"/>
                <a:ext cx="1744067" cy="1248189"/>
              </a:xfrm>
              <a:custGeom>
                <a:avLst/>
                <a:gdLst>
                  <a:gd name="T0" fmla="*/ 0 w 1177"/>
                  <a:gd name="T1" fmla="*/ 2147483647 h 923"/>
                  <a:gd name="T2" fmla="*/ 2147483647 w 1177"/>
                  <a:gd name="T3" fmla="*/ 2147483647 h 923"/>
                  <a:gd name="T4" fmla="*/ 2147483647 w 1177"/>
                  <a:gd name="T5" fmla="*/ 2147483647 h 923"/>
                  <a:gd name="T6" fmla="*/ 2147483647 w 1177"/>
                  <a:gd name="T7" fmla="*/ 2147483647 h 923"/>
                  <a:gd name="T8" fmla="*/ 2147483647 w 1177"/>
                  <a:gd name="T9" fmla="*/ 2147483647 h 923"/>
                  <a:gd name="T10" fmla="*/ 2147483647 w 1177"/>
                  <a:gd name="T11" fmla="*/ 2147483647 h 923"/>
                  <a:gd name="T12" fmla="*/ 2147483647 w 1177"/>
                  <a:gd name="T13" fmla="*/ 2147483647 h 923"/>
                  <a:gd name="T14" fmla="*/ 2147483647 w 1177"/>
                  <a:gd name="T15" fmla="*/ 2147483647 h 923"/>
                  <a:gd name="T16" fmla="*/ 2147483647 w 1177"/>
                  <a:gd name="T17" fmla="*/ 2147483647 h 923"/>
                  <a:gd name="T18" fmla="*/ 2147483647 w 1177"/>
                  <a:gd name="T19" fmla="*/ 2147483647 h 923"/>
                  <a:gd name="T20" fmla="*/ 2147483647 w 1177"/>
                  <a:gd name="T21" fmla="*/ 2147483647 h 923"/>
                  <a:gd name="T22" fmla="*/ 2147483647 w 1177"/>
                  <a:gd name="T23" fmla="*/ 2147483647 h 923"/>
                  <a:gd name="T24" fmla="*/ 2147483647 w 1177"/>
                  <a:gd name="T25" fmla="*/ 2147483647 h 923"/>
                  <a:gd name="T26" fmla="*/ 2147483647 w 1177"/>
                  <a:gd name="T27" fmla="*/ 2147483647 h 923"/>
                  <a:gd name="T28" fmla="*/ 2147483647 w 1177"/>
                  <a:gd name="T29" fmla="*/ 2147483647 h 923"/>
                  <a:gd name="T30" fmla="*/ 2147483647 w 1177"/>
                  <a:gd name="T31" fmla="*/ 2147483647 h 923"/>
                  <a:gd name="T32" fmla="*/ 2147483647 w 1177"/>
                  <a:gd name="T33" fmla="*/ 2147483647 h 923"/>
                  <a:gd name="T34" fmla="*/ 2147483647 w 1177"/>
                  <a:gd name="T35" fmla="*/ 2147483647 h 923"/>
                  <a:gd name="T36" fmla="*/ 2147483647 w 1177"/>
                  <a:gd name="T37" fmla="*/ 2147483647 h 923"/>
                  <a:gd name="T38" fmla="*/ 2147483647 w 1177"/>
                  <a:gd name="T39" fmla="*/ 2147483647 h 923"/>
                  <a:gd name="T40" fmla="*/ 2147483647 w 1177"/>
                  <a:gd name="T41" fmla="*/ 2147483647 h 923"/>
                  <a:gd name="T42" fmla="*/ 2147483647 w 1177"/>
                  <a:gd name="T43" fmla="*/ 2147483647 h 923"/>
                  <a:gd name="T44" fmla="*/ 2147483647 w 1177"/>
                  <a:gd name="T45" fmla="*/ 2147483647 h 923"/>
                  <a:gd name="T46" fmla="*/ 2147483647 w 1177"/>
                  <a:gd name="T47" fmla="*/ 2147483647 h 923"/>
                  <a:gd name="T48" fmla="*/ 2147483647 w 1177"/>
                  <a:gd name="T49" fmla="*/ 2147483647 h 923"/>
                  <a:gd name="T50" fmla="*/ 2147483647 w 1177"/>
                  <a:gd name="T51" fmla="*/ 2147483647 h 923"/>
                  <a:gd name="T52" fmla="*/ 2147483647 w 1177"/>
                  <a:gd name="T53" fmla="*/ 2147483647 h 923"/>
                  <a:gd name="T54" fmla="*/ 2147483647 w 1177"/>
                  <a:gd name="T55" fmla="*/ 2147483647 h 923"/>
                  <a:gd name="T56" fmla="*/ 2147483647 w 1177"/>
                  <a:gd name="T57" fmla="*/ 2147483647 h 923"/>
                  <a:gd name="T58" fmla="*/ 2147483647 w 1177"/>
                  <a:gd name="T59" fmla="*/ 2147483647 h 923"/>
                  <a:gd name="T60" fmla="*/ 2147483647 w 1177"/>
                  <a:gd name="T61" fmla="*/ 2147483647 h 923"/>
                  <a:gd name="T62" fmla="*/ 2147483647 w 1177"/>
                  <a:gd name="T63" fmla="*/ 2147483647 h 923"/>
                  <a:gd name="T64" fmla="*/ 2147483647 w 1177"/>
                  <a:gd name="T65" fmla="*/ 2147483647 h 923"/>
                  <a:gd name="T66" fmla="*/ 2147483647 w 1177"/>
                  <a:gd name="T67" fmla="*/ 2147483647 h 923"/>
                  <a:gd name="T68" fmla="*/ 2147483647 w 1177"/>
                  <a:gd name="T69" fmla="*/ 2147483647 h 923"/>
                  <a:gd name="T70" fmla="*/ 2147483647 w 1177"/>
                  <a:gd name="T71" fmla="*/ 2147483647 h 923"/>
                  <a:gd name="T72" fmla="*/ 2147483647 w 1177"/>
                  <a:gd name="T73" fmla="*/ 2147483647 h 923"/>
                  <a:gd name="T74" fmla="*/ 2147483647 w 1177"/>
                  <a:gd name="T75" fmla="*/ 2147483647 h 923"/>
                  <a:gd name="T76" fmla="*/ 2147483647 w 1177"/>
                  <a:gd name="T77" fmla="*/ 2147483647 h 923"/>
                  <a:gd name="T78" fmla="*/ 2147483647 w 1177"/>
                  <a:gd name="T79" fmla="*/ 2147483647 h 923"/>
                  <a:gd name="T80" fmla="*/ 2147483647 w 1177"/>
                  <a:gd name="T81" fmla="*/ 2147483647 h 923"/>
                  <a:gd name="T82" fmla="*/ 2147483647 w 1177"/>
                  <a:gd name="T83" fmla="*/ 2147483647 h 923"/>
                  <a:gd name="T84" fmla="*/ 2147483647 w 1177"/>
                  <a:gd name="T85" fmla="*/ 2147483647 h 923"/>
                  <a:gd name="T86" fmla="*/ 2147483647 w 1177"/>
                  <a:gd name="T87" fmla="*/ 2147483647 h 923"/>
                  <a:gd name="T88" fmla="*/ 2147483647 w 1177"/>
                  <a:gd name="T89" fmla="*/ 2147483647 h 923"/>
                  <a:gd name="T90" fmla="*/ 2147483647 w 1177"/>
                  <a:gd name="T91" fmla="*/ 2147483647 h 923"/>
                  <a:gd name="T92" fmla="*/ 2147483647 w 1177"/>
                  <a:gd name="T93" fmla="*/ 2147483647 h 923"/>
                  <a:gd name="T94" fmla="*/ 2147483647 w 1177"/>
                  <a:gd name="T95" fmla="*/ 2147483647 h 923"/>
                  <a:gd name="T96" fmla="*/ 2147483647 w 1177"/>
                  <a:gd name="T97" fmla="*/ 2147483647 h 923"/>
                  <a:gd name="T98" fmla="*/ 2147483647 w 1177"/>
                  <a:gd name="T99" fmla="*/ 2147483647 h 923"/>
                  <a:gd name="T100" fmla="*/ 2147483647 w 1177"/>
                  <a:gd name="T101" fmla="*/ 2147483647 h 923"/>
                  <a:gd name="T102" fmla="*/ 2147483647 w 1177"/>
                  <a:gd name="T103" fmla="*/ 2147483647 h 923"/>
                  <a:gd name="T104" fmla="*/ 2147483647 w 1177"/>
                  <a:gd name="T105" fmla="*/ 2147483647 h 923"/>
                  <a:gd name="T106" fmla="*/ 2147483647 w 1177"/>
                  <a:gd name="T107" fmla="*/ 2147483647 h 923"/>
                  <a:gd name="T108" fmla="*/ 2147483647 w 1177"/>
                  <a:gd name="T109" fmla="*/ 2147483647 h 9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77"/>
                  <a:gd name="T166" fmla="*/ 0 h 923"/>
                  <a:gd name="T167" fmla="*/ 1177 w 1177"/>
                  <a:gd name="T168" fmla="*/ 923 h 92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77" h="923">
                    <a:moveTo>
                      <a:pt x="7" y="138"/>
                    </a:moveTo>
                    <a:lnTo>
                      <a:pt x="4" y="126"/>
                    </a:lnTo>
                    <a:lnTo>
                      <a:pt x="0" y="114"/>
                    </a:lnTo>
                    <a:lnTo>
                      <a:pt x="0" y="100"/>
                    </a:lnTo>
                    <a:lnTo>
                      <a:pt x="24" y="86"/>
                    </a:lnTo>
                    <a:lnTo>
                      <a:pt x="24" y="58"/>
                    </a:lnTo>
                    <a:lnTo>
                      <a:pt x="8" y="46"/>
                    </a:lnTo>
                    <a:lnTo>
                      <a:pt x="8" y="28"/>
                    </a:lnTo>
                    <a:lnTo>
                      <a:pt x="18" y="18"/>
                    </a:lnTo>
                    <a:lnTo>
                      <a:pt x="48" y="18"/>
                    </a:lnTo>
                    <a:lnTo>
                      <a:pt x="62" y="10"/>
                    </a:lnTo>
                    <a:lnTo>
                      <a:pt x="76" y="10"/>
                    </a:lnTo>
                    <a:lnTo>
                      <a:pt x="124" y="46"/>
                    </a:lnTo>
                    <a:lnTo>
                      <a:pt x="134" y="58"/>
                    </a:lnTo>
                    <a:lnTo>
                      <a:pt x="132" y="86"/>
                    </a:lnTo>
                    <a:lnTo>
                      <a:pt x="166" y="130"/>
                    </a:lnTo>
                    <a:lnTo>
                      <a:pt x="188" y="150"/>
                    </a:lnTo>
                    <a:lnTo>
                      <a:pt x="208" y="166"/>
                    </a:lnTo>
                    <a:lnTo>
                      <a:pt x="232" y="146"/>
                    </a:lnTo>
                    <a:lnTo>
                      <a:pt x="236" y="140"/>
                    </a:lnTo>
                    <a:lnTo>
                      <a:pt x="246" y="140"/>
                    </a:lnTo>
                    <a:lnTo>
                      <a:pt x="252" y="146"/>
                    </a:lnTo>
                    <a:lnTo>
                      <a:pt x="252" y="162"/>
                    </a:lnTo>
                    <a:lnTo>
                      <a:pt x="272" y="162"/>
                    </a:lnTo>
                    <a:lnTo>
                      <a:pt x="284" y="170"/>
                    </a:lnTo>
                    <a:lnTo>
                      <a:pt x="290" y="190"/>
                    </a:lnTo>
                    <a:lnTo>
                      <a:pt x="293" y="189"/>
                    </a:lnTo>
                    <a:lnTo>
                      <a:pt x="304" y="194"/>
                    </a:lnTo>
                    <a:lnTo>
                      <a:pt x="308" y="174"/>
                    </a:lnTo>
                    <a:lnTo>
                      <a:pt x="316" y="166"/>
                    </a:lnTo>
                    <a:lnTo>
                      <a:pt x="326" y="174"/>
                    </a:lnTo>
                    <a:lnTo>
                      <a:pt x="340" y="174"/>
                    </a:lnTo>
                    <a:lnTo>
                      <a:pt x="348" y="166"/>
                    </a:lnTo>
                    <a:lnTo>
                      <a:pt x="352" y="154"/>
                    </a:lnTo>
                    <a:lnTo>
                      <a:pt x="352" y="118"/>
                    </a:lnTo>
                    <a:lnTo>
                      <a:pt x="362" y="114"/>
                    </a:lnTo>
                    <a:lnTo>
                      <a:pt x="384" y="110"/>
                    </a:lnTo>
                    <a:lnTo>
                      <a:pt x="392" y="118"/>
                    </a:lnTo>
                    <a:lnTo>
                      <a:pt x="406" y="82"/>
                    </a:lnTo>
                    <a:lnTo>
                      <a:pt x="412" y="70"/>
                    </a:lnTo>
                    <a:lnTo>
                      <a:pt x="418" y="102"/>
                    </a:lnTo>
                    <a:lnTo>
                      <a:pt x="426" y="102"/>
                    </a:lnTo>
                    <a:lnTo>
                      <a:pt x="434" y="94"/>
                    </a:lnTo>
                    <a:lnTo>
                      <a:pt x="469" y="93"/>
                    </a:lnTo>
                    <a:lnTo>
                      <a:pt x="476" y="74"/>
                    </a:lnTo>
                    <a:lnTo>
                      <a:pt x="456" y="54"/>
                    </a:lnTo>
                    <a:lnTo>
                      <a:pt x="452" y="34"/>
                    </a:lnTo>
                    <a:lnTo>
                      <a:pt x="460" y="16"/>
                    </a:lnTo>
                    <a:lnTo>
                      <a:pt x="496" y="0"/>
                    </a:lnTo>
                    <a:lnTo>
                      <a:pt x="516" y="0"/>
                    </a:lnTo>
                    <a:lnTo>
                      <a:pt x="526" y="30"/>
                    </a:lnTo>
                    <a:lnTo>
                      <a:pt x="530" y="42"/>
                    </a:lnTo>
                    <a:lnTo>
                      <a:pt x="544" y="54"/>
                    </a:lnTo>
                    <a:lnTo>
                      <a:pt x="614" y="54"/>
                    </a:lnTo>
                    <a:lnTo>
                      <a:pt x="614" y="70"/>
                    </a:lnTo>
                    <a:lnTo>
                      <a:pt x="620" y="78"/>
                    </a:lnTo>
                    <a:lnTo>
                      <a:pt x="652" y="110"/>
                    </a:lnTo>
                    <a:lnTo>
                      <a:pt x="652" y="124"/>
                    </a:lnTo>
                    <a:lnTo>
                      <a:pt x="644" y="144"/>
                    </a:lnTo>
                    <a:lnTo>
                      <a:pt x="662" y="170"/>
                    </a:lnTo>
                    <a:lnTo>
                      <a:pt x="670" y="170"/>
                    </a:lnTo>
                    <a:lnTo>
                      <a:pt x="703" y="177"/>
                    </a:lnTo>
                    <a:lnTo>
                      <a:pt x="730" y="156"/>
                    </a:lnTo>
                    <a:lnTo>
                      <a:pt x="738" y="150"/>
                    </a:lnTo>
                    <a:lnTo>
                      <a:pt x="754" y="166"/>
                    </a:lnTo>
                    <a:lnTo>
                      <a:pt x="806" y="166"/>
                    </a:lnTo>
                    <a:lnTo>
                      <a:pt x="820" y="170"/>
                    </a:lnTo>
                    <a:lnTo>
                      <a:pt x="872" y="170"/>
                    </a:lnTo>
                    <a:lnTo>
                      <a:pt x="876" y="202"/>
                    </a:lnTo>
                    <a:lnTo>
                      <a:pt x="886" y="206"/>
                    </a:lnTo>
                    <a:lnTo>
                      <a:pt x="892" y="196"/>
                    </a:lnTo>
                    <a:lnTo>
                      <a:pt x="908" y="194"/>
                    </a:lnTo>
                    <a:lnTo>
                      <a:pt x="932" y="222"/>
                    </a:lnTo>
                    <a:lnTo>
                      <a:pt x="984" y="222"/>
                    </a:lnTo>
                    <a:lnTo>
                      <a:pt x="1010" y="222"/>
                    </a:lnTo>
                    <a:lnTo>
                      <a:pt x="1024" y="226"/>
                    </a:lnTo>
                    <a:lnTo>
                      <a:pt x="1080" y="270"/>
                    </a:lnTo>
                    <a:lnTo>
                      <a:pt x="1096" y="278"/>
                    </a:lnTo>
                    <a:lnTo>
                      <a:pt x="1108" y="276"/>
                    </a:lnTo>
                    <a:lnTo>
                      <a:pt x="1112" y="278"/>
                    </a:lnTo>
                    <a:lnTo>
                      <a:pt x="1132" y="296"/>
                    </a:lnTo>
                    <a:lnTo>
                      <a:pt x="1152" y="296"/>
                    </a:lnTo>
                    <a:lnTo>
                      <a:pt x="1174" y="312"/>
                    </a:lnTo>
                    <a:lnTo>
                      <a:pt x="1176" y="318"/>
                    </a:lnTo>
                    <a:lnTo>
                      <a:pt x="1170" y="334"/>
                    </a:lnTo>
                    <a:lnTo>
                      <a:pt x="1170" y="350"/>
                    </a:lnTo>
                    <a:lnTo>
                      <a:pt x="1176" y="362"/>
                    </a:lnTo>
                    <a:lnTo>
                      <a:pt x="1156" y="374"/>
                    </a:lnTo>
                    <a:lnTo>
                      <a:pt x="1132" y="374"/>
                    </a:lnTo>
                    <a:lnTo>
                      <a:pt x="1126" y="378"/>
                    </a:lnTo>
                    <a:lnTo>
                      <a:pt x="1126" y="392"/>
                    </a:lnTo>
                    <a:lnTo>
                      <a:pt x="1116" y="392"/>
                    </a:lnTo>
                    <a:lnTo>
                      <a:pt x="1116" y="402"/>
                    </a:lnTo>
                    <a:lnTo>
                      <a:pt x="1094" y="414"/>
                    </a:lnTo>
                    <a:lnTo>
                      <a:pt x="1038" y="414"/>
                    </a:lnTo>
                    <a:lnTo>
                      <a:pt x="1017" y="426"/>
                    </a:lnTo>
                    <a:lnTo>
                      <a:pt x="1016" y="442"/>
                    </a:lnTo>
                    <a:lnTo>
                      <a:pt x="1018" y="454"/>
                    </a:lnTo>
                    <a:lnTo>
                      <a:pt x="1024" y="454"/>
                    </a:lnTo>
                    <a:lnTo>
                      <a:pt x="1024" y="504"/>
                    </a:lnTo>
                    <a:lnTo>
                      <a:pt x="1038" y="510"/>
                    </a:lnTo>
                    <a:lnTo>
                      <a:pt x="1036" y="516"/>
                    </a:lnTo>
                    <a:lnTo>
                      <a:pt x="1072" y="528"/>
                    </a:lnTo>
                    <a:lnTo>
                      <a:pt x="1072" y="543"/>
                    </a:lnTo>
                    <a:lnTo>
                      <a:pt x="1087" y="554"/>
                    </a:lnTo>
                    <a:lnTo>
                      <a:pt x="1086" y="573"/>
                    </a:lnTo>
                    <a:lnTo>
                      <a:pt x="1096" y="579"/>
                    </a:lnTo>
                    <a:lnTo>
                      <a:pt x="1098" y="586"/>
                    </a:lnTo>
                    <a:lnTo>
                      <a:pt x="1098" y="600"/>
                    </a:lnTo>
                    <a:lnTo>
                      <a:pt x="1104" y="610"/>
                    </a:lnTo>
                    <a:lnTo>
                      <a:pt x="1108" y="638"/>
                    </a:lnTo>
                    <a:lnTo>
                      <a:pt x="1102" y="662"/>
                    </a:lnTo>
                    <a:lnTo>
                      <a:pt x="1086" y="670"/>
                    </a:lnTo>
                    <a:lnTo>
                      <a:pt x="1064" y="674"/>
                    </a:lnTo>
                    <a:lnTo>
                      <a:pt x="1054" y="658"/>
                    </a:lnTo>
                    <a:lnTo>
                      <a:pt x="1040" y="658"/>
                    </a:lnTo>
                    <a:lnTo>
                      <a:pt x="1042" y="639"/>
                    </a:lnTo>
                    <a:lnTo>
                      <a:pt x="1016" y="610"/>
                    </a:lnTo>
                    <a:lnTo>
                      <a:pt x="1016" y="590"/>
                    </a:lnTo>
                    <a:lnTo>
                      <a:pt x="992" y="574"/>
                    </a:lnTo>
                    <a:lnTo>
                      <a:pt x="956" y="574"/>
                    </a:lnTo>
                    <a:lnTo>
                      <a:pt x="938" y="564"/>
                    </a:lnTo>
                    <a:lnTo>
                      <a:pt x="927" y="573"/>
                    </a:lnTo>
                    <a:lnTo>
                      <a:pt x="928" y="592"/>
                    </a:lnTo>
                    <a:lnTo>
                      <a:pt x="920" y="614"/>
                    </a:lnTo>
                    <a:lnTo>
                      <a:pt x="906" y="614"/>
                    </a:lnTo>
                    <a:lnTo>
                      <a:pt x="904" y="603"/>
                    </a:lnTo>
                    <a:lnTo>
                      <a:pt x="886" y="602"/>
                    </a:lnTo>
                    <a:lnTo>
                      <a:pt x="876" y="610"/>
                    </a:lnTo>
                    <a:lnTo>
                      <a:pt x="856" y="638"/>
                    </a:lnTo>
                    <a:lnTo>
                      <a:pt x="844" y="638"/>
                    </a:lnTo>
                    <a:lnTo>
                      <a:pt x="841" y="618"/>
                    </a:lnTo>
                    <a:lnTo>
                      <a:pt x="832" y="618"/>
                    </a:lnTo>
                    <a:lnTo>
                      <a:pt x="820" y="640"/>
                    </a:lnTo>
                    <a:lnTo>
                      <a:pt x="790" y="609"/>
                    </a:lnTo>
                    <a:lnTo>
                      <a:pt x="776" y="626"/>
                    </a:lnTo>
                    <a:lnTo>
                      <a:pt x="754" y="646"/>
                    </a:lnTo>
                    <a:lnTo>
                      <a:pt x="754" y="662"/>
                    </a:lnTo>
                    <a:lnTo>
                      <a:pt x="775" y="677"/>
                    </a:lnTo>
                    <a:lnTo>
                      <a:pt x="776" y="690"/>
                    </a:lnTo>
                    <a:lnTo>
                      <a:pt x="808" y="690"/>
                    </a:lnTo>
                    <a:lnTo>
                      <a:pt x="812" y="702"/>
                    </a:lnTo>
                    <a:lnTo>
                      <a:pt x="814" y="714"/>
                    </a:lnTo>
                    <a:lnTo>
                      <a:pt x="817" y="723"/>
                    </a:lnTo>
                    <a:lnTo>
                      <a:pt x="768" y="726"/>
                    </a:lnTo>
                    <a:lnTo>
                      <a:pt x="752" y="742"/>
                    </a:lnTo>
                    <a:lnTo>
                      <a:pt x="700" y="710"/>
                    </a:lnTo>
                    <a:lnTo>
                      <a:pt x="672" y="710"/>
                    </a:lnTo>
                    <a:lnTo>
                      <a:pt x="662" y="722"/>
                    </a:lnTo>
                    <a:lnTo>
                      <a:pt x="646" y="722"/>
                    </a:lnTo>
                    <a:lnTo>
                      <a:pt x="640" y="712"/>
                    </a:lnTo>
                    <a:lnTo>
                      <a:pt x="630" y="698"/>
                    </a:lnTo>
                    <a:lnTo>
                      <a:pt x="643" y="681"/>
                    </a:lnTo>
                    <a:lnTo>
                      <a:pt x="637" y="672"/>
                    </a:lnTo>
                    <a:lnTo>
                      <a:pt x="628" y="658"/>
                    </a:lnTo>
                    <a:lnTo>
                      <a:pt x="636" y="650"/>
                    </a:lnTo>
                    <a:lnTo>
                      <a:pt x="636" y="646"/>
                    </a:lnTo>
                    <a:lnTo>
                      <a:pt x="597" y="644"/>
                    </a:lnTo>
                    <a:lnTo>
                      <a:pt x="584" y="638"/>
                    </a:lnTo>
                    <a:lnTo>
                      <a:pt x="582" y="672"/>
                    </a:lnTo>
                    <a:lnTo>
                      <a:pt x="573" y="681"/>
                    </a:lnTo>
                    <a:lnTo>
                      <a:pt x="562" y="681"/>
                    </a:lnTo>
                    <a:lnTo>
                      <a:pt x="553" y="687"/>
                    </a:lnTo>
                    <a:lnTo>
                      <a:pt x="553" y="723"/>
                    </a:lnTo>
                    <a:lnTo>
                      <a:pt x="526" y="759"/>
                    </a:lnTo>
                    <a:lnTo>
                      <a:pt x="504" y="758"/>
                    </a:lnTo>
                    <a:lnTo>
                      <a:pt x="484" y="782"/>
                    </a:lnTo>
                    <a:lnTo>
                      <a:pt x="484" y="801"/>
                    </a:lnTo>
                    <a:lnTo>
                      <a:pt x="490" y="816"/>
                    </a:lnTo>
                    <a:lnTo>
                      <a:pt x="499" y="837"/>
                    </a:lnTo>
                    <a:lnTo>
                      <a:pt x="498" y="885"/>
                    </a:lnTo>
                    <a:lnTo>
                      <a:pt x="489" y="888"/>
                    </a:lnTo>
                    <a:lnTo>
                      <a:pt x="478" y="890"/>
                    </a:lnTo>
                    <a:lnTo>
                      <a:pt x="478" y="906"/>
                    </a:lnTo>
                    <a:lnTo>
                      <a:pt x="463" y="906"/>
                    </a:lnTo>
                    <a:lnTo>
                      <a:pt x="451" y="891"/>
                    </a:lnTo>
                    <a:lnTo>
                      <a:pt x="436" y="891"/>
                    </a:lnTo>
                    <a:lnTo>
                      <a:pt x="428" y="911"/>
                    </a:lnTo>
                    <a:lnTo>
                      <a:pt x="406" y="909"/>
                    </a:lnTo>
                    <a:lnTo>
                      <a:pt x="395" y="903"/>
                    </a:lnTo>
                    <a:lnTo>
                      <a:pt x="380" y="922"/>
                    </a:lnTo>
                    <a:lnTo>
                      <a:pt x="370" y="921"/>
                    </a:lnTo>
                    <a:lnTo>
                      <a:pt x="371" y="897"/>
                    </a:lnTo>
                    <a:lnTo>
                      <a:pt x="361" y="882"/>
                    </a:lnTo>
                    <a:lnTo>
                      <a:pt x="337" y="873"/>
                    </a:lnTo>
                    <a:lnTo>
                      <a:pt x="344" y="855"/>
                    </a:lnTo>
                    <a:lnTo>
                      <a:pt x="343" y="831"/>
                    </a:lnTo>
                    <a:lnTo>
                      <a:pt x="320" y="810"/>
                    </a:lnTo>
                    <a:lnTo>
                      <a:pt x="325" y="795"/>
                    </a:lnTo>
                    <a:lnTo>
                      <a:pt x="313" y="771"/>
                    </a:lnTo>
                    <a:lnTo>
                      <a:pt x="295" y="753"/>
                    </a:lnTo>
                    <a:lnTo>
                      <a:pt x="295" y="732"/>
                    </a:lnTo>
                    <a:lnTo>
                      <a:pt x="266" y="706"/>
                    </a:lnTo>
                    <a:lnTo>
                      <a:pt x="248" y="725"/>
                    </a:lnTo>
                    <a:lnTo>
                      <a:pt x="235" y="723"/>
                    </a:lnTo>
                    <a:lnTo>
                      <a:pt x="236" y="711"/>
                    </a:lnTo>
                    <a:lnTo>
                      <a:pt x="216" y="694"/>
                    </a:lnTo>
                    <a:lnTo>
                      <a:pt x="220" y="680"/>
                    </a:lnTo>
                    <a:lnTo>
                      <a:pt x="232" y="657"/>
                    </a:lnTo>
                    <a:lnTo>
                      <a:pt x="187" y="602"/>
                    </a:lnTo>
                    <a:lnTo>
                      <a:pt x="168" y="604"/>
                    </a:lnTo>
                    <a:lnTo>
                      <a:pt x="163" y="618"/>
                    </a:lnTo>
                    <a:lnTo>
                      <a:pt x="162" y="658"/>
                    </a:lnTo>
                    <a:lnTo>
                      <a:pt x="154" y="670"/>
                    </a:lnTo>
                    <a:lnTo>
                      <a:pt x="133" y="651"/>
                    </a:lnTo>
                    <a:lnTo>
                      <a:pt x="124" y="657"/>
                    </a:lnTo>
                    <a:lnTo>
                      <a:pt x="118" y="574"/>
                    </a:lnTo>
                    <a:lnTo>
                      <a:pt x="139" y="483"/>
                    </a:lnTo>
                    <a:lnTo>
                      <a:pt x="128" y="477"/>
                    </a:lnTo>
                    <a:lnTo>
                      <a:pt x="130" y="450"/>
                    </a:lnTo>
                    <a:lnTo>
                      <a:pt x="139" y="444"/>
                    </a:lnTo>
                    <a:lnTo>
                      <a:pt x="136" y="414"/>
                    </a:lnTo>
                    <a:lnTo>
                      <a:pt x="100" y="320"/>
                    </a:lnTo>
                    <a:lnTo>
                      <a:pt x="102" y="302"/>
                    </a:lnTo>
                    <a:lnTo>
                      <a:pt x="114" y="294"/>
                    </a:lnTo>
                    <a:lnTo>
                      <a:pt x="114" y="278"/>
                    </a:lnTo>
                    <a:lnTo>
                      <a:pt x="91" y="255"/>
                    </a:lnTo>
                    <a:lnTo>
                      <a:pt x="85" y="219"/>
                    </a:lnTo>
                    <a:lnTo>
                      <a:pt x="72" y="218"/>
                    </a:lnTo>
                    <a:lnTo>
                      <a:pt x="67" y="177"/>
                    </a:lnTo>
                    <a:lnTo>
                      <a:pt x="26" y="158"/>
                    </a:lnTo>
                    <a:lnTo>
                      <a:pt x="7" y="138"/>
                    </a:lnTo>
                  </a:path>
                </a:pathLst>
              </a:custGeom>
              <a:solidFill>
                <a:srgbClr val="FFFFCC"/>
              </a:solidFill>
              <a:ln w="9525">
                <a:solidFill>
                  <a:srgbClr val="808080"/>
                </a:solidFill>
                <a:round/>
                <a:headEnd/>
                <a:tailEnd/>
              </a:ln>
            </p:spPr>
            <p:txBody>
              <a:bodyPr/>
              <a:lstStyle/>
              <a:p>
                <a:endParaRPr lang="zh-CN" altLang="en-US"/>
              </a:p>
            </p:txBody>
          </p:sp>
          <p:grpSp>
            <p:nvGrpSpPr>
              <p:cNvPr id="266" name="Group 4"/>
              <p:cNvGrpSpPr>
                <a:grpSpLocks/>
              </p:cNvGrpSpPr>
              <p:nvPr/>
            </p:nvGrpSpPr>
            <p:grpSpPr bwMode="auto">
              <a:xfrm>
                <a:off x="3514694" y="4758017"/>
                <a:ext cx="2929830" cy="1695327"/>
                <a:chOff x="2259" y="3196"/>
                <a:chExt cx="1567" cy="1009"/>
              </a:xfrm>
            </p:grpSpPr>
            <p:sp>
              <p:nvSpPr>
                <p:cNvPr id="383" name="Freeform 5"/>
                <p:cNvSpPr>
                  <a:spLocks/>
                </p:cNvSpPr>
                <p:nvPr/>
              </p:nvSpPr>
              <p:spPr bwMode="auto">
                <a:xfrm>
                  <a:off x="3174" y="4049"/>
                  <a:ext cx="208" cy="156"/>
                </a:xfrm>
                <a:custGeom>
                  <a:avLst/>
                  <a:gdLst>
                    <a:gd name="T0" fmla="*/ 0 w 263"/>
                    <a:gd name="T1" fmla="*/ 2 h 193"/>
                    <a:gd name="T2" fmla="*/ 2 w 263"/>
                    <a:gd name="T3" fmla="*/ 2 h 193"/>
                    <a:gd name="T4" fmla="*/ 2 w 263"/>
                    <a:gd name="T5" fmla="*/ 2 h 193"/>
                    <a:gd name="T6" fmla="*/ 2 w 263"/>
                    <a:gd name="T7" fmla="*/ 2 h 193"/>
                    <a:gd name="T8" fmla="*/ 2 w 263"/>
                    <a:gd name="T9" fmla="*/ 2 h 193"/>
                    <a:gd name="T10" fmla="*/ 2 w 263"/>
                    <a:gd name="T11" fmla="*/ 2 h 193"/>
                    <a:gd name="T12" fmla="*/ 2 w 263"/>
                    <a:gd name="T13" fmla="*/ 2 h 193"/>
                    <a:gd name="T14" fmla="*/ 2 w 263"/>
                    <a:gd name="T15" fmla="*/ 2 h 193"/>
                    <a:gd name="T16" fmla="*/ 2 w 263"/>
                    <a:gd name="T17" fmla="*/ 2 h 193"/>
                    <a:gd name="T18" fmla="*/ 2 w 263"/>
                    <a:gd name="T19" fmla="*/ 2 h 193"/>
                    <a:gd name="T20" fmla="*/ 2 w 263"/>
                    <a:gd name="T21" fmla="*/ 2 h 193"/>
                    <a:gd name="T22" fmla="*/ 2 w 263"/>
                    <a:gd name="T23" fmla="*/ 2 h 193"/>
                    <a:gd name="T24" fmla="*/ 2 w 263"/>
                    <a:gd name="T25" fmla="*/ 2 h 193"/>
                    <a:gd name="T26" fmla="*/ 2 w 263"/>
                    <a:gd name="T27" fmla="*/ 2 h 193"/>
                    <a:gd name="T28" fmla="*/ 2 w 263"/>
                    <a:gd name="T29" fmla="*/ 0 h 193"/>
                    <a:gd name="T30" fmla="*/ 2 w 263"/>
                    <a:gd name="T31" fmla="*/ 2 h 193"/>
                    <a:gd name="T32" fmla="*/ 2 w 263"/>
                    <a:gd name="T33" fmla="*/ 2 h 193"/>
                    <a:gd name="T34" fmla="*/ 2 w 263"/>
                    <a:gd name="T35" fmla="*/ 2 h 193"/>
                    <a:gd name="T36" fmla="*/ 2 w 263"/>
                    <a:gd name="T37" fmla="*/ 2 h 193"/>
                    <a:gd name="T38" fmla="*/ 2 w 263"/>
                    <a:gd name="T39" fmla="*/ 2 h 193"/>
                    <a:gd name="T40" fmla="*/ 2 w 263"/>
                    <a:gd name="T41" fmla="*/ 2 h 193"/>
                    <a:gd name="T42" fmla="*/ 2 w 263"/>
                    <a:gd name="T43" fmla="*/ 2 h 193"/>
                    <a:gd name="T44" fmla="*/ 2 w 263"/>
                    <a:gd name="T45" fmla="*/ 2 h 193"/>
                    <a:gd name="T46" fmla="*/ 2 w 263"/>
                    <a:gd name="T47" fmla="*/ 2 h 193"/>
                    <a:gd name="T48" fmla="*/ 2 w 263"/>
                    <a:gd name="T49" fmla="*/ 2 h 193"/>
                    <a:gd name="T50" fmla="*/ 2 w 263"/>
                    <a:gd name="T51" fmla="*/ 2 h 193"/>
                    <a:gd name="T52" fmla="*/ 2 w 263"/>
                    <a:gd name="T53" fmla="*/ 2 h 193"/>
                    <a:gd name="T54" fmla="*/ 2 w 263"/>
                    <a:gd name="T55" fmla="*/ 2 h 193"/>
                    <a:gd name="T56" fmla="*/ 2 w 263"/>
                    <a:gd name="T57" fmla="*/ 2 h 193"/>
                    <a:gd name="T58" fmla="*/ 2 w 263"/>
                    <a:gd name="T59" fmla="*/ 2 h 193"/>
                    <a:gd name="T60" fmla="*/ 2 w 263"/>
                    <a:gd name="T61" fmla="*/ 2 h 193"/>
                    <a:gd name="T62" fmla="*/ 2 w 263"/>
                    <a:gd name="T63" fmla="*/ 2 h 193"/>
                    <a:gd name="T64" fmla="*/ 2 w 263"/>
                    <a:gd name="T65" fmla="*/ 2 h 193"/>
                    <a:gd name="T66" fmla="*/ 0 w 263"/>
                    <a:gd name="T67" fmla="*/ 2 h 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3"/>
                    <a:gd name="T103" fmla="*/ 0 h 193"/>
                    <a:gd name="T104" fmla="*/ 263 w 263"/>
                    <a:gd name="T105" fmla="*/ 193 h 19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3" h="193">
                      <a:moveTo>
                        <a:pt x="0" y="150"/>
                      </a:moveTo>
                      <a:lnTo>
                        <a:pt x="0" y="131"/>
                      </a:lnTo>
                      <a:lnTo>
                        <a:pt x="9" y="125"/>
                      </a:lnTo>
                      <a:lnTo>
                        <a:pt x="7" y="114"/>
                      </a:lnTo>
                      <a:lnTo>
                        <a:pt x="13" y="111"/>
                      </a:lnTo>
                      <a:lnTo>
                        <a:pt x="9" y="99"/>
                      </a:lnTo>
                      <a:lnTo>
                        <a:pt x="19" y="87"/>
                      </a:lnTo>
                      <a:lnTo>
                        <a:pt x="24" y="78"/>
                      </a:lnTo>
                      <a:lnTo>
                        <a:pt x="36" y="78"/>
                      </a:lnTo>
                      <a:lnTo>
                        <a:pt x="45" y="66"/>
                      </a:lnTo>
                      <a:lnTo>
                        <a:pt x="45" y="57"/>
                      </a:lnTo>
                      <a:lnTo>
                        <a:pt x="60" y="45"/>
                      </a:lnTo>
                      <a:lnTo>
                        <a:pt x="63" y="45"/>
                      </a:lnTo>
                      <a:lnTo>
                        <a:pt x="64" y="39"/>
                      </a:lnTo>
                      <a:lnTo>
                        <a:pt x="93" y="39"/>
                      </a:lnTo>
                      <a:lnTo>
                        <a:pt x="96" y="27"/>
                      </a:lnTo>
                      <a:lnTo>
                        <a:pt x="103" y="18"/>
                      </a:lnTo>
                      <a:lnTo>
                        <a:pt x="133" y="20"/>
                      </a:lnTo>
                      <a:lnTo>
                        <a:pt x="139" y="24"/>
                      </a:lnTo>
                      <a:lnTo>
                        <a:pt x="148" y="18"/>
                      </a:lnTo>
                      <a:lnTo>
                        <a:pt x="156" y="12"/>
                      </a:lnTo>
                      <a:lnTo>
                        <a:pt x="165" y="8"/>
                      </a:lnTo>
                      <a:lnTo>
                        <a:pt x="174" y="2"/>
                      </a:lnTo>
                      <a:lnTo>
                        <a:pt x="189" y="6"/>
                      </a:lnTo>
                      <a:lnTo>
                        <a:pt x="192" y="15"/>
                      </a:lnTo>
                      <a:lnTo>
                        <a:pt x="198" y="12"/>
                      </a:lnTo>
                      <a:lnTo>
                        <a:pt x="204" y="18"/>
                      </a:lnTo>
                      <a:lnTo>
                        <a:pt x="210" y="9"/>
                      </a:lnTo>
                      <a:lnTo>
                        <a:pt x="213" y="0"/>
                      </a:lnTo>
                      <a:lnTo>
                        <a:pt x="222" y="0"/>
                      </a:lnTo>
                      <a:lnTo>
                        <a:pt x="231" y="12"/>
                      </a:lnTo>
                      <a:lnTo>
                        <a:pt x="249" y="14"/>
                      </a:lnTo>
                      <a:lnTo>
                        <a:pt x="249" y="30"/>
                      </a:lnTo>
                      <a:lnTo>
                        <a:pt x="256" y="30"/>
                      </a:lnTo>
                      <a:lnTo>
                        <a:pt x="256" y="45"/>
                      </a:lnTo>
                      <a:lnTo>
                        <a:pt x="262" y="45"/>
                      </a:lnTo>
                      <a:lnTo>
                        <a:pt x="262" y="54"/>
                      </a:lnTo>
                      <a:lnTo>
                        <a:pt x="253" y="63"/>
                      </a:lnTo>
                      <a:lnTo>
                        <a:pt x="240" y="63"/>
                      </a:lnTo>
                      <a:lnTo>
                        <a:pt x="240" y="57"/>
                      </a:lnTo>
                      <a:lnTo>
                        <a:pt x="234" y="57"/>
                      </a:lnTo>
                      <a:lnTo>
                        <a:pt x="235" y="72"/>
                      </a:lnTo>
                      <a:lnTo>
                        <a:pt x="216" y="87"/>
                      </a:lnTo>
                      <a:lnTo>
                        <a:pt x="213" y="96"/>
                      </a:lnTo>
                      <a:lnTo>
                        <a:pt x="216" y="123"/>
                      </a:lnTo>
                      <a:lnTo>
                        <a:pt x="210" y="129"/>
                      </a:lnTo>
                      <a:lnTo>
                        <a:pt x="216" y="140"/>
                      </a:lnTo>
                      <a:lnTo>
                        <a:pt x="207" y="152"/>
                      </a:lnTo>
                      <a:lnTo>
                        <a:pt x="195" y="156"/>
                      </a:lnTo>
                      <a:lnTo>
                        <a:pt x="181" y="162"/>
                      </a:lnTo>
                      <a:lnTo>
                        <a:pt x="174" y="168"/>
                      </a:lnTo>
                      <a:lnTo>
                        <a:pt x="165" y="177"/>
                      </a:lnTo>
                      <a:lnTo>
                        <a:pt x="153" y="176"/>
                      </a:lnTo>
                      <a:lnTo>
                        <a:pt x="145" y="177"/>
                      </a:lnTo>
                      <a:lnTo>
                        <a:pt x="142" y="183"/>
                      </a:lnTo>
                      <a:lnTo>
                        <a:pt x="136" y="192"/>
                      </a:lnTo>
                      <a:lnTo>
                        <a:pt x="117" y="186"/>
                      </a:lnTo>
                      <a:lnTo>
                        <a:pt x="106" y="189"/>
                      </a:lnTo>
                      <a:lnTo>
                        <a:pt x="93" y="177"/>
                      </a:lnTo>
                      <a:lnTo>
                        <a:pt x="81" y="180"/>
                      </a:lnTo>
                      <a:lnTo>
                        <a:pt x="63" y="177"/>
                      </a:lnTo>
                      <a:lnTo>
                        <a:pt x="54" y="171"/>
                      </a:lnTo>
                      <a:lnTo>
                        <a:pt x="45" y="171"/>
                      </a:lnTo>
                      <a:lnTo>
                        <a:pt x="33" y="174"/>
                      </a:lnTo>
                      <a:lnTo>
                        <a:pt x="21" y="168"/>
                      </a:lnTo>
                      <a:lnTo>
                        <a:pt x="12" y="168"/>
                      </a:lnTo>
                      <a:lnTo>
                        <a:pt x="4" y="165"/>
                      </a:lnTo>
                      <a:lnTo>
                        <a:pt x="0" y="150"/>
                      </a:lnTo>
                    </a:path>
                  </a:pathLst>
                </a:custGeom>
                <a:gradFill rotWithShape="0">
                  <a:gsLst>
                    <a:gs pos="0">
                      <a:srgbClr val="FFFFFF"/>
                    </a:gs>
                    <a:gs pos="100000">
                      <a:srgbClr val="669900"/>
                    </a:gs>
                  </a:gsLst>
                  <a:path path="rect">
                    <a:fillToRect l="50000" t="50000" r="50000" b="50000"/>
                  </a:path>
                </a:gradFill>
                <a:ln w="9525" cap="rnd">
                  <a:solidFill>
                    <a:srgbClr val="969696"/>
                  </a:solidFill>
                  <a:round/>
                  <a:headEnd/>
                  <a:tailEnd/>
                </a:ln>
              </p:spPr>
              <p:txBody>
                <a:bodyPr/>
                <a:lstStyle/>
                <a:p>
                  <a:endParaRPr lang="zh-CN" altLang="en-US"/>
                </a:p>
              </p:txBody>
            </p:sp>
            <p:sp>
              <p:nvSpPr>
                <p:cNvPr id="384" name="Freeform 6"/>
                <p:cNvSpPr>
                  <a:spLocks/>
                </p:cNvSpPr>
                <p:nvPr/>
              </p:nvSpPr>
              <p:spPr bwMode="auto">
                <a:xfrm>
                  <a:off x="2259" y="3196"/>
                  <a:ext cx="1567" cy="800"/>
                </a:xfrm>
                <a:custGeom>
                  <a:avLst/>
                  <a:gdLst>
                    <a:gd name="T0" fmla="*/ 2 w 1975"/>
                    <a:gd name="T1" fmla="*/ 2 h 994"/>
                    <a:gd name="T2" fmla="*/ 2 w 1975"/>
                    <a:gd name="T3" fmla="*/ 2 h 994"/>
                    <a:gd name="T4" fmla="*/ 2 w 1975"/>
                    <a:gd name="T5" fmla="*/ 2 h 994"/>
                    <a:gd name="T6" fmla="*/ 2 w 1975"/>
                    <a:gd name="T7" fmla="*/ 2 h 994"/>
                    <a:gd name="T8" fmla="*/ 2 w 1975"/>
                    <a:gd name="T9" fmla="*/ 2 h 994"/>
                    <a:gd name="T10" fmla="*/ 2 w 1975"/>
                    <a:gd name="T11" fmla="*/ 2 h 994"/>
                    <a:gd name="T12" fmla="*/ 2 w 1975"/>
                    <a:gd name="T13" fmla="*/ 2 h 994"/>
                    <a:gd name="T14" fmla="*/ 2 w 1975"/>
                    <a:gd name="T15" fmla="*/ 2 h 994"/>
                    <a:gd name="T16" fmla="*/ 2 w 1975"/>
                    <a:gd name="T17" fmla="*/ 2 h 994"/>
                    <a:gd name="T18" fmla="*/ 2 w 1975"/>
                    <a:gd name="T19" fmla="*/ 2 h 994"/>
                    <a:gd name="T20" fmla="*/ 2 w 1975"/>
                    <a:gd name="T21" fmla="*/ 2 h 994"/>
                    <a:gd name="T22" fmla="*/ 2 w 1975"/>
                    <a:gd name="T23" fmla="*/ 2 h 994"/>
                    <a:gd name="T24" fmla="*/ 2 w 1975"/>
                    <a:gd name="T25" fmla="*/ 2 h 994"/>
                    <a:gd name="T26" fmla="*/ 2 w 1975"/>
                    <a:gd name="T27" fmla="*/ 2 h 994"/>
                    <a:gd name="T28" fmla="*/ 2 w 1975"/>
                    <a:gd name="T29" fmla="*/ 2 h 994"/>
                    <a:gd name="T30" fmla="*/ 2 w 1975"/>
                    <a:gd name="T31" fmla="*/ 2 h 994"/>
                    <a:gd name="T32" fmla="*/ 2 w 1975"/>
                    <a:gd name="T33" fmla="*/ 2 h 994"/>
                    <a:gd name="T34" fmla="*/ 2 w 1975"/>
                    <a:gd name="T35" fmla="*/ 2 h 994"/>
                    <a:gd name="T36" fmla="*/ 2 w 1975"/>
                    <a:gd name="T37" fmla="*/ 2 h 994"/>
                    <a:gd name="T38" fmla="*/ 2 w 1975"/>
                    <a:gd name="T39" fmla="*/ 2 h 994"/>
                    <a:gd name="T40" fmla="*/ 2 w 1975"/>
                    <a:gd name="T41" fmla="*/ 2 h 994"/>
                    <a:gd name="T42" fmla="*/ 2 w 1975"/>
                    <a:gd name="T43" fmla="*/ 2 h 994"/>
                    <a:gd name="T44" fmla="*/ 2 w 1975"/>
                    <a:gd name="T45" fmla="*/ 2 h 994"/>
                    <a:gd name="T46" fmla="*/ 2 w 1975"/>
                    <a:gd name="T47" fmla="*/ 2 h 994"/>
                    <a:gd name="T48" fmla="*/ 2 w 1975"/>
                    <a:gd name="T49" fmla="*/ 2 h 994"/>
                    <a:gd name="T50" fmla="*/ 2 w 1975"/>
                    <a:gd name="T51" fmla="*/ 2 h 994"/>
                    <a:gd name="T52" fmla="*/ 2 w 1975"/>
                    <a:gd name="T53" fmla="*/ 2 h 994"/>
                    <a:gd name="T54" fmla="*/ 2 w 1975"/>
                    <a:gd name="T55" fmla="*/ 2 h 994"/>
                    <a:gd name="T56" fmla="*/ 2 w 1975"/>
                    <a:gd name="T57" fmla="*/ 2 h 994"/>
                    <a:gd name="T58" fmla="*/ 2 w 1975"/>
                    <a:gd name="T59" fmla="*/ 2 h 994"/>
                    <a:gd name="T60" fmla="*/ 2 w 1975"/>
                    <a:gd name="T61" fmla="*/ 2 h 994"/>
                    <a:gd name="T62" fmla="*/ 2 w 1975"/>
                    <a:gd name="T63" fmla="*/ 2 h 994"/>
                    <a:gd name="T64" fmla="*/ 2 w 1975"/>
                    <a:gd name="T65" fmla="*/ 2 h 994"/>
                    <a:gd name="T66" fmla="*/ 2 w 1975"/>
                    <a:gd name="T67" fmla="*/ 2 h 994"/>
                    <a:gd name="T68" fmla="*/ 2 w 1975"/>
                    <a:gd name="T69" fmla="*/ 2 h 994"/>
                    <a:gd name="T70" fmla="*/ 2 w 1975"/>
                    <a:gd name="T71" fmla="*/ 2 h 994"/>
                    <a:gd name="T72" fmla="*/ 2 w 1975"/>
                    <a:gd name="T73" fmla="*/ 2 h 994"/>
                    <a:gd name="T74" fmla="*/ 2 w 1975"/>
                    <a:gd name="T75" fmla="*/ 2 h 994"/>
                    <a:gd name="T76" fmla="*/ 2 w 1975"/>
                    <a:gd name="T77" fmla="*/ 2 h 994"/>
                    <a:gd name="T78" fmla="*/ 2 w 1975"/>
                    <a:gd name="T79" fmla="*/ 2 h 994"/>
                    <a:gd name="T80" fmla="*/ 2 w 1975"/>
                    <a:gd name="T81" fmla="*/ 2 h 994"/>
                    <a:gd name="T82" fmla="*/ 2 w 1975"/>
                    <a:gd name="T83" fmla="*/ 2 h 994"/>
                    <a:gd name="T84" fmla="*/ 2 w 1975"/>
                    <a:gd name="T85" fmla="*/ 2 h 994"/>
                    <a:gd name="T86" fmla="*/ 2 w 1975"/>
                    <a:gd name="T87" fmla="*/ 2 h 994"/>
                    <a:gd name="T88" fmla="*/ 2 w 1975"/>
                    <a:gd name="T89" fmla="*/ 2 h 994"/>
                    <a:gd name="T90" fmla="*/ 2 w 1975"/>
                    <a:gd name="T91" fmla="*/ 2 h 994"/>
                    <a:gd name="T92" fmla="*/ 2 w 1975"/>
                    <a:gd name="T93" fmla="*/ 2 h 994"/>
                    <a:gd name="T94" fmla="*/ 2 w 1975"/>
                    <a:gd name="T95" fmla="*/ 2 h 994"/>
                    <a:gd name="T96" fmla="*/ 2 w 1975"/>
                    <a:gd name="T97" fmla="*/ 2 h 994"/>
                    <a:gd name="T98" fmla="*/ 2 w 1975"/>
                    <a:gd name="T99" fmla="*/ 2 h 994"/>
                    <a:gd name="T100" fmla="*/ 2 w 1975"/>
                    <a:gd name="T101" fmla="*/ 2 h 994"/>
                    <a:gd name="T102" fmla="*/ 2 w 1975"/>
                    <a:gd name="T103" fmla="*/ 2 h 994"/>
                    <a:gd name="T104" fmla="*/ 2 w 1975"/>
                    <a:gd name="T105" fmla="*/ 2 h 994"/>
                    <a:gd name="T106" fmla="*/ 2 w 1975"/>
                    <a:gd name="T107" fmla="*/ 2 h 9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75"/>
                    <a:gd name="T163" fmla="*/ 0 h 994"/>
                    <a:gd name="T164" fmla="*/ 1975 w 1975"/>
                    <a:gd name="T165" fmla="*/ 994 h 9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75" h="994">
                      <a:moveTo>
                        <a:pt x="108" y="93"/>
                      </a:moveTo>
                      <a:lnTo>
                        <a:pt x="126" y="78"/>
                      </a:lnTo>
                      <a:lnTo>
                        <a:pt x="132" y="78"/>
                      </a:lnTo>
                      <a:lnTo>
                        <a:pt x="141" y="93"/>
                      </a:lnTo>
                      <a:lnTo>
                        <a:pt x="159" y="90"/>
                      </a:lnTo>
                      <a:lnTo>
                        <a:pt x="168" y="84"/>
                      </a:lnTo>
                      <a:lnTo>
                        <a:pt x="168" y="45"/>
                      </a:lnTo>
                      <a:lnTo>
                        <a:pt x="162" y="33"/>
                      </a:lnTo>
                      <a:lnTo>
                        <a:pt x="171" y="12"/>
                      </a:lnTo>
                      <a:lnTo>
                        <a:pt x="186" y="21"/>
                      </a:lnTo>
                      <a:lnTo>
                        <a:pt x="198" y="21"/>
                      </a:lnTo>
                      <a:lnTo>
                        <a:pt x="201" y="93"/>
                      </a:lnTo>
                      <a:lnTo>
                        <a:pt x="210" y="87"/>
                      </a:lnTo>
                      <a:lnTo>
                        <a:pt x="222" y="99"/>
                      </a:lnTo>
                      <a:lnTo>
                        <a:pt x="234" y="105"/>
                      </a:lnTo>
                      <a:lnTo>
                        <a:pt x="240" y="93"/>
                      </a:lnTo>
                      <a:lnTo>
                        <a:pt x="240" y="57"/>
                      </a:lnTo>
                      <a:lnTo>
                        <a:pt x="246" y="39"/>
                      </a:lnTo>
                      <a:lnTo>
                        <a:pt x="264" y="39"/>
                      </a:lnTo>
                      <a:lnTo>
                        <a:pt x="306" y="87"/>
                      </a:lnTo>
                      <a:lnTo>
                        <a:pt x="309" y="99"/>
                      </a:lnTo>
                      <a:lnTo>
                        <a:pt x="300" y="114"/>
                      </a:lnTo>
                      <a:lnTo>
                        <a:pt x="294" y="135"/>
                      </a:lnTo>
                      <a:lnTo>
                        <a:pt x="312" y="147"/>
                      </a:lnTo>
                      <a:lnTo>
                        <a:pt x="312" y="162"/>
                      </a:lnTo>
                      <a:lnTo>
                        <a:pt x="324" y="162"/>
                      </a:lnTo>
                      <a:lnTo>
                        <a:pt x="342" y="141"/>
                      </a:lnTo>
                      <a:lnTo>
                        <a:pt x="372" y="168"/>
                      </a:lnTo>
                      <a:lnTo>
                        <a:pt x="372" y="189"/>
                      </a:lnTo>
                      <a:lnTo>
                        <a:pt x="387" y="204"/>
                      </a:lnTo>
                      <a:lnTo>
                        <a:pt x="402" y="228"/>
                      </a:lnTo>
                      <a:lnTo>
                        <a:pt x="396" y="243"/>
                      </a:lnTo>
                      <a:lnTo>
                        <a:pt x="420" y="267"/>
                      </a:lnTo>
                      <a:lnTo>
                        <a:pt x="420" y="285"/>
                      </a:lnTo>
                      <a:lnTo>
                        <a:pt x="414" y="309"/>
                      </a:lnTo>
                      <a:lnTo>
                        <a:pt x="435" y="315"/>
                      </a:lnTo>
                      <a:lnTo>
                        <a:pt x="447" y="333"/>
                      </a:lnTo>
                      <a:lnTo>
                        <a:pt x="447" y="357"/>
                      </a:lnTo>
                      <a:lnTo>
                        <a:pt x="456" y="357"/>
                      </a:lnTo>
                      <a:lnTo>
                        <a:pt x="474" y="339"/>
                      </a:lnTo>
                      <a:lnTo>
                        <a:pt x="483" y="345"/>
                      </a:lnTo>
                      <a:lnTo>
                        <a:pt x="504" y="345"/>
                      </a:lnTo>
                      <a:lnTo>
                        <a:pt x="513" y="327"/>
                      </a:lnTo>
                      <a:lnTo>
                        <a:pt x="528" y="327"/>
                      </a:lnTo>
                      <a:lnTo>
                        <a:pt x="537" y="339"/>
                      </a:lnTo>
                      <a:lnTo>
                        <a:pt x="555" y="342"/>
                      </a:lnTo>
                      <a:lnTo>
                        <a:pt x="555" y="327"/>
                      </a:lnTo>
                      <a:lnTo>
                        <a:pt x="573" y="321"/>
                      </a:lnTo>
                      <a:lnTo>
                        <a:pt x="576" y="273"/>
                      </a:lnTo>
                      <a:lnTo>
                        <a:pt x="564" y="249"/>
                      </a:lnTo>
                      <a:lnTo>
                        <a:pt x="561" y="219"/>
                      </a:lnTo>
                      <a:lnTo>
                        <a:pt x="582" y="195"/>
                      </a:lnTo>
                      <a:lnTo>
                        <a:pt x="603" y="195"/>
                      </a:lnTo>
                      <a:lnTo>
                        <a:pt x="630" y="159"/>
                      </a:lnTo>
                      <a:lnTo>
                        <a:pt x="630" y="123"/>
                      </a:lnTo>
                      <a:lnTo>
                        <a:pt x="639" y="117"/>
                      </a:lnTo>
                      <a:lnTo>
                        <a:pt x="648" y="117"/>
                      </a:lnTo>
                      <a:lnTo>
                        <a:pt x="660" y="105"/>
                      </a:lnTo>
                      <a:lnTo>
                        <a:pt x="660" y="75"/>
                      </a:lnTo>
                      <a:lnTo>
                        <a:pt x="678" y="81"/>
                      </a:lnTo>
                      <a:lnTo>
                        <a:pt x="714" y="81"/>
                      </a:lnTo>
                      <a:lnTo>
                        <a:pt x="714" y="87"/>
                      </a:lnTo>
                      <a:lnTo>
                        <a:pt x="705" y="99"/>
                      </a:lnTo>
                      <a:lnTo>
                        <a:pt x="720" y="117"/>
                      </a:lnTo>
                      <a:lnTo>
                        <a:pt x="708" y="135"/>
                      </a:lnTo>
                      <a:lnTo>
                        <a:pt x="723" y="156"/>
                      </a:lnTo>
                      <a:lnTo>
                        <a:pt x="741" y="159"/>
                      </a:lnTo>
                      <a:lnTo>
                        <a:pt x="750" y="147"/>
                      </a:lnTo>
                      <a:lnTo>
                        <a:pt x="780" y="147"/>
                      </a:lnTo>
                      <a:lnTo>
                        <a:pt x="830" y="177"/>
                      </a:lnTo>
                      <a:lnTo>
                        <a:pt x="846" y="162"/>
                      </a:lnTo>
                      <a:lnTo>
                        <a:pt x="894" y="159"/>
                      </a:lnTo>
                      <a:lnTo>
                        <a:pt x="891" y="141"/>
                      </a:lnTo>
                      <a:lnTo>
                        <a:pt x="885" y="126"/>
                      </a:lnTo>
                      <a:lnTo>
                        <a:pt x="855" y="126"/>
                      </a:lnTo>
                      <a:lnTo>
                        <a:pt x="852" y="114"/>
                      </a:lnTo>
                      <a:lnTo>
                        <a:pt x="831" y="96"/>
                      </a:lnTo>
                      <a:lnTo>
                        <a:pt x="831" y="81"/>
                      </a:lnTo>
                      <a:lnTo>
                        <a:pt x="858" y="60"/>
                      </a:lnTo>
                      <a:lnTo>
                        <a:pt x="867" y="48"/>
                      </a:lnTo>
                      <a:lnTo>
                        <a:pt x="897" y="75"/>
                      </a:lnTo>
                      <a:lnTo>
                        <a:pt x="909" y="54"/>
                      </a:lnTo>
                      <a:lnTo>
                        <a:pt x="915" y="54"/>
                      </a:lnTo>
                      <a:lnTo>
                        <a:pt x="924" y="75"/>
                      </a:lnTo>
                      <a:lnTo>
                        <a:pt x="936" y="75"/>
                      </a:lnTo>
                      <a:lnTo>
                        <a:pt x="954" y="45"/>
                      </a:lnTo>
                      <a:lnTo>
                        <a:pt x="963" y="39"/>
                      </a:lnTo>
                      <a:lnTo>
                        <a:pt x="978" y="39"/>
                      </a:lnTo>
                      <a:lnTo>
                        <a:pt x="984" y="48"/>
                      </a:lnTo>
                      <a:lnTo>
                        <a:pt x="996" y="51"/>
                      </a:lnTo>
                      <a:lnTo>
                        <a:pt x="1002" y="27"/>
                      </a:lnTo>
                      <a:lnTo>
                        <a:pt x="1002" y="9"/>
                      </a:lnTo>
                      <a:lnTo>
                        <a:pt x="1014" y="0"/>
                      </a:lnTo>
                      <a:lnTo>
                        <a:pt x="1032" y="9"/>
                      </a:lnTo>
                      <a:lnTo>
                        <a:pt x="1068" y="9"/>
                      </a:lnTo>
                      <a:lnTo>
                        <a:pt x="1092" y="27"/>
                      </a:lnTo>
                      <a:lnTo>
                        <a:pt x="1092" y="45"/>
                      </a:lnTo>
                      <a:lnTo>
                        <a:pt x="1119" y="75"/>
                      </a:lnTo>
                      <a:lnTo>
                        <a:pt x="1116" y="93"/>
                      </a:lnTo>
                      <a:lnTo>
                        <a:pt x="1128" y="93"/>
                      </a:lnTo>
                      <a:lnTo>
                        <a:pt x="1140" y="108"/>
                      </a:lnTo>
                      <a:lnTo>
                        <a:pt x="1158" y="108"/>
                      </a:lnTo>
                      <a:lnTo>
                        <a:pt x="1182" y="99"/>
                      </a:lnTo>
                      <a:lnTo>
                        <a:pt x="1182" y="135"/>
                      </a:lnTo>
                      <a:lnTo>
                        <a:pt x="1188" y="141"/>
                      </a:lnTo>
                      <a:lnTo>
                        <a:pt x="1194" y="162"/>
                      </a:lnTo>
                      <a:lnTo>
                        <a:pt x="1182" y="189"/>
                      </a:lnTo>
                      <a:lnTo>
                        <a:pt x="1146" y="219"/>
                      </a:lnTo>
                      <a:lnTo>
                        <a:pt x="1152" y="237"/>
                      </a:lnTo>
                      <a:lnTo>
                        <a:pt x="1170" y="234"/>
                      </a:lnTo>
                      <a:lnTo>
                        <a:pt x="1206" y="222"/>
                      </a:lnTo>
                      <a:lnTo>
                        <a:pt x="1221" y="243"/>
                      </a:lnTo>
                      <a:lnTo>
                        <a:pt x="1218" y="261"/>
                      </a:lnTo>
                      <a:lnTo>
                        <a:pt x="1194" y="282"/>
                      </a:lnTo>
                      <a:lnTo>
                        <a:pt x="1197" y="315"/>
                      </a:lnTo>
                      <a:lnTo>
                        <a:pt x="1218" y="333"/>
                      </a:lnTo>
                      <a:lnTo>
                        <a:pt x="1218" y="357"/>
                      </a:lnTo>
                      <a:lnTo>
                        <a:pt x="1236" y="357"/>
                      </a:lnTo>
                      <a:lnTo>
                        <a:pt x="1266" y="327"/>
                      </a:lnTo>
                      <a:lnTo>
                        <a:pt x="1272" y="333"/>
                      </a:lnTo>
                      <a:lnTo>
                        <a:pt x="1275" y="351"/>
                      </a:lnTo>
                      <a:lnTo>
                        <a:pt x="1284" y="357"/>
                      </a:lnTo>
                      <a:lnTo>
                        <a:pt x="1320" y="327"/>
                      </a:lnTo>
                      <a:lnTo>
                        <a:pt x="1335" y="321"/>
                      </a:lnTo>
                      <a:lnTo>
                        <a:pt x="1344" y="309"/>
                      </a:lnTo>
                      <a:lnTo>
                        <a:pt x="1368" y="309"/>
                      </a:lnTo>
                      <a:lnTo>
                        <a:pt x="1392" y="321"/>
                      </a:lnTo>
                      <a:lnTo>
                        <a:pt x="1392" y="333"/>
                      </a:lnTo>
                      <a:lnTo>
                        <a:pt x="1380" y="357"/>
                      </a:lnTo>
                      <a:lnTo>
                        <a:pt x="1407" y="381"/>
                      </a:lnTo>
                      <a:lnTo>
                        <a:pt x="1398" y="405"/>
                      </a:lnTo>
                      <a:lnTo>
                        <a:pt x="1386" y="411"/>
                      </a:lnTo>
                      <a:lnTo>
                        <a:pt x="1382" y="420"/>
                      </a:lnTo>
                      <a:lnTo>
                        <a:pt x="1368" y="435"/>
                      </a:lnTo>
                      <a:lnTo>
                        <a:pt x="1368" y="456"/>
                      </a:lnTo>
                      <a:lnTo>
                        <a:pt x="1377" y="459"/>
                      </a:lnTo>
                      <a:lnTo>
                        <a:pt x="1395" y="447"/>
                      </a:lnTo>
                      <a:lnTo>
                        <a:pt x="1398" y="465"/>
                      </a:lnTo>
                      <a:lnTo>
                        <a:pt x="1416" y="483"/>
                      </a:lnTo>
                      <a:lnTo>
                        <a:pt x="1470" y="483"/>
                      </a:lnTo>
                      <a:lnTo>
                        <a:pt x="1488" y="465"/>
                      </a:lnTo>
                      <a:lnTo>
                        <a:pt x="1497" y="435"/>
                      </a:lnTo>
                      <a:lnTo>
                        <a:pt x="1518" y="435"/>
                      </a:lnTo>
                      <a:lnTo>
                        <a:pt x="1539" y="447"/>
                      </a:lnTo>
                      <a:lnTo>
                        <a:pt x="1539" y="459"/>
                      </a:lnTo>
                      <a:lnTo>
                        <a:pt x="1554" y="459"/>
                      </a:lnTo>
                      <a:lnTo>
                        <a:pt x="1572" y="447"/>
                      </a:lnTo>
                      <a:lnTo>
                        <a:pt x="1566" y="417"/>
                      </a:lnTo>
                      <a:lnTo>
                        <a:pt x="1578" y="399"/>
                      </a:lnTo>
                      <a:lnTo>
                        <a:pt x="1614" y="396"/>
                      </a:lnTo>
                      <a:lnTo>
                        <a:pt x="1635" y="411"/>
                      </a:lnTo>
                      <a:lnTo>
                        <a:pt x="1668" y="387"/>
                      </a:lnTo>
                      <a:lnTo>
                        <a:pt x="1677" y="411"/>
                      </a:lnTo>
                      <a:lnTo>
                        <a:pt x="1692" y="414"/>
                      </a:lnTo>
                      <a:lnTo>
                        <a:pt x="1722" y="393"/>
                      </a:lnTo>
                      <a:lnTo>
                        <a:pt x="1731" y="393"/>
                      </a:lnTo>
                      <a:lnTo>
                        <a:pt x="1737" y="405"/>
                      </a:lnTo>
                      <a:lnTo>
                        <a:pt x="1737" y="417"/>
                      </a:lnTo>
                      <a:lnTo>
                        <a:pt x="1698" y="441"/>
                      </a:lnTo>
                      <a:lnTo>
                        <a:pt x="1686" y="459"/>
                      </a:lnTo>
                      <a:lnTo>
                        <a:pt x="1686" y="471"/>
                      </a:lnTo>
                      <a:lnTo>
                        <a:pt x="1704" y="489"/>
                      </a:lnTo>
                      <a:lnTo>
                        <a:pt x="1734" y="489"/>
                      </a:lnTo>
                      <a:lnTo>
                        <a:pt x="1800" y="453"/>
                      </a:lnTo>
                      <a:lnTo>
                        <a:pt x="1830" y="453"/>
                      </a:lnTo>
                      <a:lnTo>
                        <a:pt x="1851" y="471"/>
                      </a:lnTo>
                      <a:lnTo>
                        <a:pt x="1860" y="453"/>
                      </a:lnTo>
                      <a:lnTo>
                        <a:pt x="1860" y="429"/>
                      </a:lnTo>
                      <a:lnTo>
                        <a:pt x="1914" y="435"/>
                      </a:lnTo>
                      <a:lnTo>
                        <a:pt x="1932" y="453"/>
                      </a:lnTo>
                      <a:lnTo>
                        <a:pt x="1944" y="480"/>
                      </a:lnTo>
                      <a:lnTo>
                        <a:pt x="1962" y="483"/>
                      </a:lnTo>
                      <a:lnTo>
                        <a:pt x="1968" y="504"/>
                      </a:lnTo>
                      <a:lnTo>
                        <a:pt x="1968" y="537"/>
                      </a:lnTo>
                      <a:lnTo>
                        <a:pt x="1974" y="567"/>
                      </a:lnTo>
                      <a:lnTo>
                        <a:pt x="1962" y="603"/>
                      </a:lnTo>
                      <a:lnTo>
                        <a:pt x="1968" y="615"/>
                      </a:lnTo>
                      <a:lnTo>
                        <a:pt x="1935" y="651"/>
                      </a:lnTo>
                      <a:lnTo>
                        <a:pt x="1920" y="651"/>
                      </a:lnTo>
                      <a:lnTo>
                        <a:pt x="1884" y="663"/>
                      </a:lnTo>
                      <a:lnTo>
                        <a:pt x="1872" y="675"/>
                      </a:lnTo>
                      <a:lnTo>
                        <a:pt x="1854" y="669"/>
                      </a:lnTo>
                      <a:lnTo>
                        <a:pt x="1839" y="681"/>
                      </a:lnTo>
                      <a:lnTo>
                        <a:pt x="1818" y="681"/>
                      </a:lnTo>
                      <a:lnTo>
                        <a:pt x="1800" y="675"/>
                      </a:lnTo>
                      <a:lnTo>
                        <a:pt x="1767" y="711"/>
                      </a:lnTo>
                      <a:lnTo>
                        <a:pt x="1755" y="711"/>
                      </a:lnTo>
                      <a:lnTo>
                        <a:pt x="1746" y="717"/>
                      </a:lnTo>
                      <a:lnTo>
                        <a:pt x="1725" y="717"/>
                      </a:lnTo>
                      <a:lnTo>
                        <a:pt x="1716" y="738"/>
                      </a:lnTo>
                      <a:lnTo>
                        <a:pt x="1683" y="741"/>
                      </a:lnTo>
                      <a:lnTo>
                        <a:pt x="1689" y="723"/>
                      </a:lnTo>
                      <a:lnTo>
                        <a:pt x="1674" y="717"/>
                      </a:lnTo>
                      <a:lnTo>
                        <a:pt x="1638" y="681"/>
                      </a:lnTo>
                      <a:lnTo>
                        <a:pt x="1647" y="699"/>
                      </a:lnTo>
                      <a:lnTo>
                        <a:pt x="1644" y="729"/>
                      </a:lnTo>
                      <a:lnTo>
                        <a:pt x="1662" y="735"/>
                      </a:lnTo>
                      <a:lnTo>
                        <a:pt x="1665" y="753"/>
                      </a:lnTo>
                      <a:lnTo>
                        <a:pt x="1656" y="759"/>
                      </a:lnTo>
                      <a:lnTo>
                        <a:pt x="1644" y="765"/>
                      </a:lnTo>
                      <a:lnTo>
                        <a:pt x="1632" y="759"/>
                      </a:lnTo>
                      <a:lnTo>
                        <a:pt x="1611" y="777"/>
                      </a:lnTo>
                      <a:lnTo>
                        <a:pt x="1605" y="777"/>
                      </a:lnTo>
                      <a:lnTo>
                        <a:pt x="1602" y="753"/>
                      </a:lnTo>
                      <a:lnTo>
                        <a:pt x="1590" y="747"/>
                      </a:lnTo>
                      <a:lnTo>
                        <a:pt x="1587" y="792"/>
                      </a:lnTo>
                      <a:lnTo>
                        <a:pt x="1566" y="795"/>
                      </a:lnTo>
                      <a:lnTo>
                        <a:pt x="1548" y="816"/>
                      </a:lnTo>
                      <a:lnTo>
                        <a:pt x="1530" y="819"/>
                      </a:lnTo>
                      <a:lnTo>
                        <a:pt x="1527" y="807"/>
                      </a:lnTo>
                      <a:lnTo>
                        <a:pt x="1518" y="819"/>
                      </a:lnTo>
                      <a:lnTo>
                        <a:pt x="1506" y="819"/>
                      </a:lnTo>
                      <a:lnTo>
                        <a:pt x="1500" y="807"/>
                      </a:lnTo>
                      <a:lnTo>
                        <a:pt x="1485" y="807"/>
                      </a:lnTo>
                      <a:lnTo>
                        <a:pt x="1482" y="819"/>
                      </a:lnTo>
                      <a:lnTo>
                        <a:pt x="1470" y="831"/>
                      </a:lnTo>
                      <a:lnTo>
                        <a:pt x="1443" y="840"/>
                      </a:lnTo>
                      <a:lnTo>
                        <a:pt x="1440" y="855"/>
                      </a:lnTo>
                      <a:lnTo>
                        <a:pt x="1422" y="855"/>
                      </a:lnTo>
                      <a:lnTo>
                        <a:pt x="1389" y="861"/>
                      </a:lnTo>
                      <a:lnTo>
                        <a:pt x="1368" y="867"/>
                      </a:lnTo>
                      <a:lnTo>
                        <a:pt x="1347" y="882"/>
                      </a:lnTo>
                      <a:lnTo>
                        <a:pt x="1332" y="903"/>
                      </a:lnTo>
                      <a:lnTo>
                        <a:pt x="1326" y="873"/>
                      </a:lnTo>
                      <a:lnTo>
                        <a:pt x="1317" y="885"/>
                      </a:lnTo>
                      <a:lnTo>
                        <a:pt x="1320" y="903"/>
                      </a:lnTo>
                      <a:lnTo>
                        <a:pt x="1308" y="903"/>
                      </a:lnTo>
                      <a:lnTo>
                        <a:pt x="1308" y="921"/>
                      </a:lnTo>
                      <a:lnTo>
                        <a:pt x="1320" y="927"/>
                      </a:lnTo>
                      <a:lnTo>
                        <a:pt x="1320" y="945"/>
                      </a:lnTo>
                      <a:lnTo>
                        <a:pt x="1326" y="957"/>
                      </a:lnTo>
                      <a:lnTo>
                        <a:pt x="1335" y="963"/>
                      </a:lnTo>
                      <a:lnTo>
                        <a:pt x="1335" y="969"/>
                      </a:lnTo>
                      <a:lnTo>
                        <a:pt x="1320" y="981"/>
                      </a:lnTo>
                      <a:lnTo>
                        <a:pt x="1302" y="987"/>
                      </a:lnTo>
                      <a:lnTo>
                        <a:pt x="1284" y="993"/>
                      </a:lnTo>
                      <a:lnTo>
                        <a:pt x="1272" y="975"/>
                      </a:lnTo>
                      <a:lnTo>
                        <a:pt x="1257" y="936"/>
                      </a:lnTo>
                      <a:lnTo>
                        <a:pt x="1248" y="921"/>
                      </a:lnTo>
                      <a:lnTo>
                        <a:pt x="1248" y="900"/>
                      </a:lnTo>
                      <a:lnTo>
                        <a:pt x="1272" y="867"/>
                      </a:lnTo>
                      <a:lnTo>
                        <a:pt x="1251" y="858"/>
                      </a:lnTo>
                      <a:lnTo>
                        <a:pt x="1242" y="843"/>
                      </a:lnTo>
                      <a:lnTo>
                        <a:pt x="1227" y="861"/>
                      </a:lnTo>
                      <a:lnTo>
                        <a:pt x="1206" y="867"/>
                      </a:lnTo>
                      <a:lnTo>
                        <a:pt x="1191" y="873"/>
                      </a:lnTo>
                      <a:lnTo>
                        <a:pt x="1182" y="864"/>
                      </a:lnTo>
                      <a:lnTo>
                        <a:pt x="1182" y="852"/>
                      </a:lnTo>
                      <a:lnTo>
                        <a:pt x="1188" y="846"/>
                      </a:lnTo>
                      <a:lnTo>
                        <a:pt x="1170" y="843"/>
                      </a:lnTo>
                      <a:lnTo>
                        <a:pt x="1164" y="831"/>
                      </a:lnTo>
                      <a:lnTo>
                        <a:pt x="1146" y="837"/>
                      </a:lnTo>
                      <a:lnTo>
                        <a:pt x="1140" y="819"/>
                      </a:lnTo>
                      <a:lnTo>
                        <a:pt x="1125" y="837"/>
                      </a:lnTo>
                      <a:lnTo>
                        <a:pt x="1116" y="849"/>
                      </a:lnTo>
                      <a:lnTo>
                        <a:pt x="1104" y="852"/>
                      </a:lnTo>
                      <a:lnTo>
                        <a:pt x="1101" y="867"/>
                      </a:lnTo>
                      <a:lnTo>
                        <a:pt x="1080" y="870"/>
                      </a:lnTo>
                      <a:lnTo>
                        <a:pt x="1059" y="837"/>
                      </a:lnTo>
                      <a:lnTo>
                        <a:pt x="1032" y="831"/>
                      </a:lnTo>
                      <a:lnTo>
                        <a:pt x="1014" y="843"/>
                      </a:lnTo>
                      <a:lnTo>
                        <a:pt x="987" y="834"/>
                      </a:lnTo>
                      <a:lnTo>
                        <a:pt x="969" y="813"/>
                      </a:lnTo>
                      <a:lnTo>
                        <a:pt x="948" y="813"/>
                      </a:lnTo>
                      <a:lnTo>
                        <a:pt x="933" y="795"/>
                      </a:lnTo>
                      <a:lnTo>
                        <a:pt x="930" y="771"/>
                      </a:lnTo>
                      <a:lnTo>
                        <a:pt x="918" y="765"/>
                      </a:lnTo>
                      <a:lnTo>
                        <a:pt x="918" y="741"/>
                      </a:lnTo>
                      <a:lnTo>
                        <a:pt x="930" y="723"/>
                      </a:lnTo>
                      <a:lnTo>
                        <a:pt x="933" y="705"/>
                      </a:lnTo>
                      <a:lnTo>
                        <a:pt x="924" y="699"/>
                      </a:lnTo>
                      <a:lnTo>
                        <a:pt x="906" y="693"/>
                      </a:lnTo>
                      <a:lnTo>
                        <a:pt x="894" y="699"/>
                      </a:lnTo>
                      <a:lnTo>
                        <a:pt x="882" y="693"/>
                      </a:lnTo>
                      <a:lnTo>
                        <a:pt x="855" y="693"/>
                      </a:lnTo>
                      <a:lnTo>
                        <a:pt x="837" y="684"/>
                      </a:lnTo>
                      <a:lnTo>
                        <a:pt x="828" y="669"/>
                      </a:lnTo>
                      <a:lnTo>
                        <a:pt x="816" y="663"/>
                      </a:lnTo>
                      <a:lnTo>
                        <a:pt x="804" y="669"/>
                      </a:lnTo>
                      <a:lnTo>
                        <a:pt x="804" y="681"/>
                      </a:lnTo>
                      <a:lnTo>
                        <a:pt x="795" y="669"/>
                      </a:lnTo>
                      <a:lnTo>
                        <a:pt x="786" y="669"/>
                      </a:lnTo>
                      <a:lnTo>
                        <a:pt x="783" y="675"/>
                      </a:lnTo>
                      <a:lnTo>
                        <a:pt x="777" y="675"/>
                      </a:lnTo>
                      <a:lnTo>
                        <a:pt x="777" y="663"/>
                      </a:lnTo>
                      <a:lnTo>
                        <a:pt x="768" y="678"/>
                      </a:lnTo>
                      <a:lnTo>
                        <a:pt x="756" y="693"/>
                      </a:lnTo>
                      <a:lnTo>
                        <a:pt x="750" y="705"/>
                      </a:lnTo>
                      <a:lnTo>
                        <a:pt x="738" y="717"/>
                      </a:lnTo>
                      <a:lnTo>
                        <a:pt x="738" y="723"/>
                      </a:lnTo>
                      <a:lnTo>
                        <a:pt x="726" y="735"/>
                      </a:lnTo>
                      <a:lnTo>
                        <a:pt x="705" y="729"/>
                      </a:lnTo>
                      <a:lnTo>
                        <a:pt x="699" y="741"/>
                      </a:lnTo>
                      <a:lnTo>
                        <a:pt x="687" y="741"/>
                      </a:lnTo>
                      <a:lnTo>
                        <a:pt x="678" y="729"/>
                      </a:lnTo>
                      <a:lnTo>
                        <a:pt x="672" y="741"/>
                      </a:lnTo>
                      <a:lnTo>
                        <a:pt x="660" y="759"/>
                      </a:lnTo>
                      <a:lnTo>
                        <a:pt x="654" y="765"/>
                      </a:lnTo>
                      <a:lnTo>
                        <a:pt x="642" y="759"/>
                      </a:lnTo>
                      <a:lnTo>
                        <a:pt x="630" y="762"/>
                      </a:lnTo>
                      <a:lnTo>
                        <a:pt x="606" y="729"/>
                      </a:lnTo>
                      <a:lnTo>
                        <a:pt x="588" y="723"/>
                      </a:lnTo>
                      <a:lnTo>
                        <a:pt x="582" y="723"/>
                      </a:lnTo>
                      <a:lnTo>
                        <a:pt x="576" y="735"/>
                      </a:lnTo>
                      <a:lnTo>
                        <a:pt x="564" y="753"/>
                      </a:lnTo>
                      <a:lnTo>
                        <a:pt x="540" y="759"/>
                      </a:lnTo>
                      <a:lnTo>
                        <a:pt x="516" y="729"/>
                      </a:lnTo>
                      <a:lnTo>
                        <a:pt x="495" y="753"/>
                      </a:lnTo>
                      <a:lnTo>
                        <a:pt x="480" y="753"/>
                      </a:lnTo>
                      <a:lnTo>
                        <a:pt x="474" y="762"/>
                      </a:lnTo>
                      <a:lnTo>
                        <a:pt x="456" y="762"/>
                      </a:lnTo>
                      <a:lnTo>
                        <a:pt x="444" y="753"/>
                      </a:lnTo>
                      <a:lnTo>
                        <a:pt x="426" y="753"/>
                      </a:lnTo>
                      <a:lnTo>
                        <a:pt x="405" y="774"/>
                      </a:lnTo>
                      <a:lnTo>
                        <a:pt x="405" y="819"/>
                      </a:lnTo>
                      <a:lnTo>
                        <a:pt x="420" y="834"/>
                      </a:lnTo>
                      <a:lnTo>
                        <a:pt x="420" y="849"/>
                      </a:lnTo>
                      <a:lnTo>
                        <a:pt x="420" y="888"/>
                      </a:lnTo>
                      <a:lnTo>
                        <a:pt x="420" y="903"/>
                      </a:lnTo>
                      <a:lnTo>
                        <a:pt x="411" y="903"/>
                      </a:lnTo>
                      <a:lnTo>
                        <a:pt x="396" y="891"/>
                      </a:lnTo>
                      <a:lnTo>
                        <a:pt x="378" y="888"/>
                      </a:lnTo>
                      <a:lnTo>
                        <a:pt x="363" y="885"/>
                      </a:lnTo>
                      <a:lnTo>
                        <a:pt x="363" y="861"/>
                      </a:lnTo>
                      <a:lnTo>
                        <a:pt x="348" y="834"/>
                      </a:lnTo>
                      <a:lnTo>
                        <a:pt x="339" y="834"/>
                      </a:lnTo>
                      <a:lnTo>
                        <a:pt x="324" y="855"/>
                      </a:lnTo>
                      <a:lnTo>
                        <a:pt x="312" y="855"/>
                      </a:lnTo>
                      <a:lnTo>
                        <a:pt x="306" y="849"/>
                      </a:lnTo>
                      <a:lnTo>
                        <a:pt x="300" y="849"/>
                      </a:lnTo>
                      <a:lnTo>
                        <a:pt x="294" y="861"/>
                      </a:lnTo>
                      <a:lnTo>
                        <a:pt x="258" y="861"/>
                      </a:lnTo>
                      <a:lnTo>
                        <a:pt x="246" y="831"/>
                      </a:lnTo>
                      <a:lnTo>
                        <a:pt x="246" y="813"/>
                      </a:lnTo>
                      <a:lnTo>
                        <a:pt x="234" y="807"/>
                      </a:lnTo>
                      <a:lnTo>
                        <a:pt x="216" y="777"/>
                      </a:lnTo>
                      <a:lnTo>
                        <a:pt x="174" y="777"/>
                      </a:lnTo>
                      <a:lnTo>
                        <a:pt x="162" y="771"/>
                      </a:lnTo>
                      <a:lnTo>
                        <a:pt x="162" y="759"/>
                      </a:lnTo>
                      <a:lnTo>
                        <a:pt x="180" y="747"/>
                      </a:lnTo>
                      <a:lnTo>
                        <a:pt x="180" y="729"/>
                      </a:lnTo>
                      <a:lnTo>
                        <a:pt x="192" y="717"/>
                      </a:lnTo>
                      <a:lnTo>
                        <a:pt x="198" y="693"/>
                      </a:lnTo>
                      <a:lnTo>
                        <a:pt x="180" y="681"/>
                      </a:lnTo>
                      <a:lnTo>
                        <a:pt x="162" y="669"/>
                      </a:lnTo>
                      <a:lnTo>
                        <a:pt x="144" y="666"/>
                      </a:lnTo>
                      <a:lnTo>
                        <a:pt x="141" y="639"/>
                      </a:lnTo>
                      <a:lnTo>
                        <a:pt x="132" y="627"/>
                      </a:lnTo>
                      <a:lnTo>
                        <a:pt x="132" y="597"/>
                      </a:lnTo>
                      <a:lnTo>
                        <a:pt x="123" y="585"/>
                      </a:lnTo>
                      <a:lnTo>
                        <a:pt x="123" y="555"/>
                      </a:lnTo>
                      <a:lnTo>
                        <a:pt x="93" y="555"/>
                      </a:lnTo>
                      <a:lnTo>
                        <a:pt x="90" y="549"/>
                      </a:lnTo>
                      <a:lnTo>
                        <a:pt x="36" y="555"/>
                      </a:lnTo>
                      <a:lnTo>
                        <a:pt x="30" y="579"/>
                      </a:lnTo>
                      <a:lnTo>
                        <a:pt x="12" y="579"/>
                      </a:lnTo>
                      <a:lnTo>
                        <a:pt x="6" y="588"/>
                      </a:lnTo>
                      <a:lnTo>
                        <a:pt x="0" y="579"/>
                      </a:lnTo>
                      <a:lnTo>
                        <a:pt x="6" y="573"/>
                      </a:lnTo>
                      <a:lnTo>
                        <a:pt x="3" y="552"/>
                      </a:lnTo>
                      <a:lnTo>
                        <a:pt x="24" y="543"/>
                      </a:lnTo>
                      <a:lnTo>
                        <a:pt x="30" y="531"/>
                      </a:lnTo>
                      <a:lnTo>
                        <a:pt x="18" y="513"/>
                      </a:lnTo>
                      <a:lnTo>
                        <a:pt x="6" y="495"/>
                      </a:lnTo>
                      <a:lnTo>
                        <a:pt x="18" y="483"/>
                      </a:lnTo>
                      <a:lnTo>
                        <a:pt x="15" y="471"/>
                      </a:lnTo>
                      <a:lnTo>
                        <a:pt x="36" y="447"/>
                      </a:lnTo>
                      <a:lnTo>
                        <a:pt x="30" y="441"/>
                      </a:lnTo>
                      <a:lnTo>
                        <a:pt x="30" y="429"/>
                      </a:lnTo>
                      <a:lnTo>
                        <a:pt x="75" y="399"/>
                      </a:lnTo>
                      <a:lnTo>
                        <a:pt x="78" y="384"/>
                      </a:lnTo>
                      <a:lnTo>
                        <a:pt x="108" y="384"/>
                      </a:lnTo>
                      <a:lnTo>
                        <a:pt x="108" y="363"/>
                      </a:lnTo>
                      <a:lnTo>
                        <a:pt x="132" y="363"/>
                      </a:lnTo>
                      <a:lnTo>
                        <a:pt x="123" y="345"/>
                      </a:lnTo>
                      <a:lnTo>
                        <a:pt x="117" y="327"/>
                      </a:lnTo>
                      <a:lnTo>
                        <a:pt x="138" y="321"/>
                      </a:lnTo>
                      <a:lnTo>
                        <a:pt x="144" y="312"/>
                      </a:lnTo>
                      <a:lnTo>
                        <a:pt x="150" y="165"/>
                      </a:lnTo>
                      <a:lnTo>
                        <a:pt x="126" y="159"/>
                      </a:lnTo>
                      <a:lnTo>
                        <a:pt x="120" y="171"/>
                      </a:lnTo>
                      <a:lnTo>
                        <a:pt x="108" y="165"/>
                      </a:lnTo>
                      <a:lnTo>
                        <a:pt x="105" y="132"/>
                      </a:lnTo>
                      <a:lnTo>
                        <a:pt x="108" y="93"/>
                      </a:lnTo>
                    </a:path>
                  </a:pathLst>
                </a:custGeom>
                <a:gradFill rotWithShape="0">
                  <a:gsLst>
                    <a:gs pos="0">
                      <a:srgbClr val="FFFFFF"/>
                    </a:gs>
                    <a:gs pos="100000">
                      <a:srgbClr val="669900"/>
                    </a:gs>
                  </a:gsLst>
                  <a:path path="rect">
                    <a:fillToRect l="50000" t="50000" r="50000" b="50000"/>
                  </a:path>
                </a:gradFill>
                <a:ln w="9525" cap="rnd">
                  <a:solidFill>
                    <a:srgbClr val="969696"/>
                  </a:solidFill>
                  <a:round/>
                  <a:headEnd/>
                  <a:tailEnd/>
                </a:ln>
              </p:spPr>
              <p:txBody>
                <a:bodyPr/>
                <a:lstStyle/>
                <a:p>
                  <a:endParaRPr lang="zh-CN" altLang="en-US"/>
                </a:p>
              </p:txBody>
            </p:sp>
          </p:grpSp>
          <p:sp>
            <p:nvSpPr>
              <p:cNvPr id="267" name="Freeform 25"/>
              <p:cNvSpPr>
                <a:spLocks/>
              </p:cNvSpPr>
              <p:nvPr/>
            </p:nvSpPr>
            <p:spPr bwMode="auto">
              <a:xfrm>
                <a:off x="2637601" y="2622457"/>
                <a:ext cx="2816820" cy="1755750"/>
              </a:xfrm>
              <a:custGeom>
                <a:avLst/>
                <a:gdLst>
                  <a:gd name="T0" fmla="*/ 2147483647 w 1903"/>
                  <a:gd name="T1" fmla="*/ 2147483647 h 1297"/>
                  <a:gd name="T2" fmla="*/ 2147483647 w 1903"/>
                  <a:gd name="T3" fmla="*/ 2147483647 h 1297"/>
                  <a:gd name="T4" fmla="*/ 2147483647 w 1903"/>
                  <a:gd name="T5" fmla="*/ 2147483647 h 1297"/>
                  <a:gd name="T6" fmla="*/ 2147483647 w 1903"/>
                  <a:gd name="T7" fmla="*/ 2147483647 h 1297"/>
                  <a:gd name="T8" fmla="*/ 2147483647 w 1903"/>
                  <a:gd name="T9" fmla="*/ 2147483647 h 1297"/>
                  <a:gd name="T10" fmla="*/ 2147483647 w 1903"/>
                  <a:gd name="T11" fmla="*/ 2147483647 h 1297"/>
                  <a:gd name="T12" fmla="*/ 2147483647 w 1903"/>
                  <a:gd name="T13" fmla="*/ 2147483647 h 1297"/>
                  <a:gd name="T14" fmla="*/ 2147483647 w 1903"/>
                  <a:gd name="T15" fmla="*/ 2147483647 h 1297"/>
                  <a:gd name="T16" fmla="*/ 2147483647 w 1903"/>
                  <a:gd name="T17" fmla="*/ 2147483647 h 1297"/>
                  <a:gd name="T18" fmla="*/ 2147483647 w 1903"/>
                  <a:gd name="T19" fmla="*/ 2147483647 h 1297"/>
                  <a:gd name="T20" fmla="*/ 2147483647 w 1903"/>
                  <a:gd name="T21" fmla="*/ 2147483647 h 1297"/>
                  <a:gd name="T22" fmla="*/ 2147483647 w 1903"/>
                  <a:gd name="T23" fmla="*/ 2147483647 h 1297"/>
                  <a:gd name="T24" fmla="*/ 2147483647 w 1903"/>
                  <a:gd name="T25" fmla="*/ 2147483647 h 1297"/>
                  <a:gd name="T26" fmla="*/ 2147483647 w 1903"/>
                  <a:gd name="T27" fmla="*/ 2147483647 h 1297"/>
                  <a:gd name="T28" fmla="*/ 2147483647 w 1903"/>
                  <a:gd name="T29" fmla="*/ 2147483647 h 1297"/>
                  <a:gd name="T30" fmla="*/ 2147483647 w 1903"/>
                  <a:gd name="T31" fmla="*/ 2147483647 h 1297"/>
                  <a:gd name="T32" fmla="*/ 2147483647 w 1903"/>
                  <a:gd name="T33" fmla="*/ 2147483647 h 1297"/>
                  <a:gd name="T34" fmla="*/ 2147483647 w 1903"/>
                  <a:gd name="T35" fmla="*/ 2147483647 h 1297"/>
                  <a:gd name="T36" fmla="*/ 2147483647 w 1903"/>
                  <a:gd name="T37" fmla="*/ 2147483647 h 1297"/>
                  <a:gd name="T38" fmla="*/ 2147483647 w 1903"/>
                  <a:gd name="T39" fmla="*/ 2147483647 h 1297"/>
                  <a:gd name="T40" fmla="*/ 2147483647 w 1903"/>
                  <a:gd name="T41" fmla="*/ 2147483647 h 1297"/>
                  <a:gd name="T42" fmla="*/ 2147483647 w 1903"/>
                  <a:gd name="T43" fmla="*/ 2147483647 h 1297"/>
                  <a:gd name="T44" fmla="*/ 2147483647 w 1903"/>
                  <a:gd name="T45" fmla="*/ 2147483647 h 1297"/>
                  <a:gd name="T46" fmla="*/ 2147483647 w 1903"/>
                  <a:gd name="T47" fmla="*/ 2147483647 h 1297"/>
                  <a:gd name="T48" fmla="*/ 2147483647 w 1903"/>
                  <a:gd name="T49" fmla="*/ 2147483647 h 1297"/>
                  <a:gd name="T50" fmla="*/ 2147483647 w 1903"/>
                  <a:gd name="T51" fmla="*/ 2147483647 h 1297"/>
                  <a:gd name="T52" fmla="*/ 2147483647 w 1903"/>
                  <a:gd name="T53" fmla="*/ 2147483647 h 1297"/>
                  <a:gd name="T54" fmla="*/ 2147483647 w 1903"/>
                  <a:gd name="T55" fmla="*/ 2147483647 h 1297"/>
                  <a:gd name="T56" fmla="*/ 2147483647 w 1903"/>
                  <a:gd name="T57" fmla="*/ 2147483647 h 1297"/>
                  <a:gd name="T58" fmla="*/ 2147483647 w 1903"/>
                  <a:gd name="T59" fmla="*/ 2147483647 h 1297"/>
                  <a:gd name="T60" fmla="*/ 2147483647 w 1903"/>
                  <a:gd name="T61" fmla="*/ 2147483647 h 1297"/>
                  <a:gd name="T62" fmla="*/ 2147483647 w 1903"/>
                  <a:gd name="T63" fmla="*/ 2147483647 h 1297"/>
                  <a:gd name="T64" fmla="*/ 2147483647 w 1903"/>
                  <a:gd name="T65" fmla="*/ 2147483647 h 1297"/>
                  <a:gd name="T66" fmla="*/ 2147483647 w 1903"/>
                  <a:gd name="T67" fmla="*/ 2147483647 h 1297"/>
                  <a:gd name="T68" fmla="*/ 2147483647 w 1903"/>
                  <a:gd name="T69" fmla="*/ 2147483647 h 1297"/>
                  <a:gd name="T70" fmla="*/ 2147483647 w 1903"/>
                  <a:gd name="T71" fmla="*/ 2147483647 h 1297"/>
                  <a:gd name="T72" fmla="*/ 2147483647 w 1903"/>
                  <a:gd name="T73" fmla="*/ 2147483647 h 1297"/>
                  <a:gd name="T74" fmla="*/ 2147483647 w 1903"/>
                  <a:gd name="T75" fmla="*/ 2147483647 h 1297"/>
                  <a:gd name="T76" fmla="*/ 2147483647 w 1903"/>
                  <a:gd name="T77" fmla="*/ 2147483647 h 1297"/>
                  <a:gd name="T78" fmla="*/ 2147483647 w 1903"/>
                  <a:gd name="T79" fmla="*/ 2147483647 h 1297"/>
                  <a:gd name="T80" fmla="*/ 2147483647 w 1903"/>
                  <a:gd name="T81" fmla="*/ 2147483647 h 1297"/>
                  <a:gd name="T82" fmla="*/ 2147483647 w 1903"/>
                  <a:gd name="T83" fmla="*/ 2147483647 h 1297"/>
                  <a:gd name="T84" fmla="*/ 2147483647 w 1903"/>
                  <a:gd name="T85" fmla="*/ 2147483647 h 1297"/>
                  <a:gd name="T86" fmla="*/ 2147483647 w 1903"/>
                  <a:gd name="T87" fmla="*/ 2147483647 h 1297"/>
                  <a:gd name="T88" fmla="*/ 2147483647 w 1903"/>
                  <a:gd name="T89" fmla="*/ 2147483647 h 1297"/>
                  <a:gd name="T90" fmla="*/ 2147483647 w 1903"/>
                  <a:gd name="T91" fmla="*/ 2147483647 h 1297"/>
                  <a:gd name="T92" fmla="*/ 2147483647 w 1903"/>
                  <a:gd name="T93" fmla="*/ 2147483647 h 1297"/>
                  <a:gd name="T94" fmla="*/ 2147483647 w 1903"/>
                  <a:gd name="T95" fmla="*/ 2147483647 h 1297"/>
                  <a:gd name="T96" fmla="*/ 2147483647 w 1903"/>
                  <a:gd name="T97" fmla="*/ 2147483647 h 1297"/>
                  <a:gd name="T98" fmla="*/ 2147483647 w 1903"/>
                  <a:gd name="T99" fmla="*/ 2147483647 h 1297"/>
                  <a:gd name="T100" fmla="*/ 2147483647 w 1903"/>
                  <a:gd name="T101" fmla="*/ 2147483647 h 12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903"/>
                  <a:gd name="T154" fmla="*/ 0 h 1297"/>
                  <a:gd name="T155" fmla="*/ 1903 w 1903"/>
                  <a:gd name="T156" fmla="*/ 1297 h 12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903" h="1297">
                    <a:moveTo>
                      <a:pt x="687" y="0"/>
                    </a:moveTo>
                    <a:lnTo>
                      <a:pt x="675" y="0"/>
                    </a:lnTo>
                    <a:lnTo>
                      <a:pt x="654" y="45"/>
                    </a:lnTo>
                    <a:lnTo>
                      <a:pt x="654" y="63"/>
                    </a:lnTo>
                    <a:lnTo>
                      <a:pt x="639" y="93"/>
                    </a:lnTo>
                    <a:lnTo>
                      <a:pt x="604" y="103"/>
                    </a:lnTo>
                    <a:lnTo>
                      <a:pt x="603" y="102"/>
                    </a:lnTo>
                    <a:lnTo>
                      <a:pt x="561" y="102"/>
                    </a:lnTo>
                    <a:lnTo>
                      <a:pt x="538" y="109"/>
                    </a:lnTo>
                    <a:lnTo>
                      <a:pt x="486" y="159"/>
                    </a:lnTo>
                    <a:lnTo>
                      <a:pt x="477" y="168"/>
                    </a:lnTo>
                    <a:lnTo>
                      <a:pt x="454" y="189"/>
                    </a:lnTo>
                    <a:lnTo>
                      <a:pt x="441" y="217"/>
                    </a:lnTo>
                    <a:lnTo>
                      <a:pt x="426" y="229"/>
                    </a:lnTo>
                    <a:lnTo>
                      <a:pt x="387" y="231"/>
                    </a:lnTo>
                    <a:lnTo>
                      <a:pt x="388" y="258"/>
                    </a:lnTo>
                    <a:lnTo>
                      <a:pt x="360" y="279"/>
                    </a:lnTo>
                    <a:lnTo>
                      <a:pt x="351" y="375"/>
                    </a:lnTo>
                    <a:lnTo>
                      <a:pt x="324" y="378"/>
                    </a:lnTo>
                    <a:lnTo>
                      <a:pt x="297" y="393"/>
                    </a:lnTo>
                    <a:lnTo>
                      <a:pt x="243" y="393"/>
                    </a:lnTo>
                    <a:lnTo>
                      <a:pt x="201" y="405"/>
                    </a:lnTo>
                    <a:lnTo>
                      <a:pt x="126" y="408"/>
                    </a:lnTo>
                    <a:lnTo>
                      <a:pt x="103" y="423"/>
                    </a:lnTo>
                    <a:lnTo>
                      <a:pt x="129" y="459"/>
                    </a:lnTo>
                    <a:lnTo>
                      <a:pt x="129" y="483"/>
                    </a:lnTo>
                    <a:lnTo>
                      <a:pt x="120" y="501"/>
                    </a:lnTo>
                    <a:lnTo>
                      <a:pt x="157" y="520"/>
                    </a:lnTo>
                    <a:lnTo>
                      <a:pt x="195" y="570"/>
                    </a:lnTo>
                    <a:lnTo>
                      <a:pt x="192" y="591"/>
                    </a:lnTo>
                    <a:lnTo>
                      <a:pt x="180" y="603"/>
                    </a:lnTo>
                    <a:lnTo>
                      <a:pt x="165" y="603"/>
                    </a:lnTo>
                    <a:lnTo>
                      <a:pt x="142" y="618"/>
                    </a:lnTo>
                    <a:lnTo>
                      <a:pt x="141" y="639"/>
                    </a:lnTo>
                    <a:lnTo>
                      <a:pt x="153" y="663"/>
                    </a:lnTo>
                    <a:lnTo>
                      <a:pt x="153" y="705"/>
                    </a:lnTo>
                    <a:lnTo>
                      <a:pt x="126" y="705"/>
                    </a:lnTo>
                    <a:lnTo>
                      <a:pt x="105" y="704"/>
                    </a:lnTo>
                    <a:lnTo>
                      <a:pt x="69" y="678"/>
                    </a:lnTo>
                    <a:lnTo>
                      <a:pt x="33" y="681"/>
                    </a:lnTo>
                    <a:lnTo>
                      <a:pt x="30" y="693"/>
                    </a:lnTo>
                    <a:lnTo>
                      <a:pt x="15" y="699"/>
                    </a:lnTo>
                    <a:lnTo>
                      <a:pt x="33" y="717"/>
                    </a:lnTo>
                    <a:lnTo>
                      <a:pt x="36" y="750"/>
                    </a:lnTo>
                    <a:lnTo>
                      <a:pt x="3" y="783"/>
                    </a:lnTo>
                    <a:lnTo>
                      <a:pt x="27" y="837"/>
                    </a:lnTo>
                    <a:lnTo>
                      <a:pt x="18" y="897"/>
                    </a:lnTo>
                    <a:lnTo>
                      <a:pt x="3" y="912"/>
                    </a:lnTo>
                    <a:lnTo>
                      <a:pt x="0" y="933"/>
                    </a:lnTo>
                    <a:lnTo>
                      <a:pt x="57" y="1017"/>
                    </a:lnTo>
                    <a:lnTo>
                      <a:pt x="75" y="1029"/>
                    </a:lnTo>
                    <a:lnTo>
                      <a:pt x="123" y="1029"/>
                    </a:lnTo>
                    <a:lnTo>
                      <a:pt x="171" y="1065"/>
                    </a:lnTo>
                    <a:lnTo>
                      <a:pt x="195" y="1068"/>
                    </a:lnTo>
                    <a:lnTo>
                      <a:pt x="225" y="1101"/>
                    </a:lnTo>
                    <a:lnTo>
                      <a:pt x="255" y="1101"/>
                    </a:lnTo>
                    <a:lnTo>
                      <a:pt x="324" y="1137"/>
                    </a:lnTo>
                    <a:lnTo>
                      <a:pt x="351" y="1137"/>
                    </a:lnTo>
                    <a:lnTo>
                      <a:pt x="357" y="1149"/>
                    </a:lnTo>
                    <a:lnTo>
                      <a:pt x="387" y="1149"/>
                    </a:lnTo>
                    <a:lnTo>
                      <a:pt x="399" y="1131"/>
                    </a:lnTo>
                    <a:lnTo>
                      <a:pt x="417" y="1131"/>
                    </a:lnTo>
                    <a:lnTo>
                      <a:pt x="447" y="1158"/>
                    </a:lnTo>
                    <a:lnTo>
                      <a:pt x="477" y="1188"/>
                    </a:lnTo>
                    <a:lnTo>
                      <a:pt x="489" y="1212"/>
                    </a:lnTo>
                    <a:lnTo>
                      <a:pt x="489" y="1233"/>
                    </a:lnTo>
                    <a:lnTo>
                      <a:pt x="507" y="1260"/>
                    </a:lnTo>
                    <a:lnTo>
                      <a:pt x="555" y="1263"/>
                    </a:lnTo>
                    <a:lnTo>
                      <a:pt x="555" y="1233"/>
                    </a:lnTo>
                    <a:lnTo>
                      <a:pt x="567" y="1233"/>
                    </a:lnTo>
                    <a:lnTo>
                      <a:pt x="585" y="1257"/>
                    </a:lnTo>
                    <a:lnTo>
                      <a:pt x="603" y="1269"/>
                    </a:lnTo>
                    <a:lnTo>
                      <a:pt x="609" y="1254"/>
                    </a:lnTo>
                    <a:lnTo>
                      <a:pt x="609" y="1227"/>
                    </a:lnTo>
                    <a:lnTo>
                      <a:pt x="639" y="1227"/>
                    </a:lnTo>
                    <a:lnTo>
                      <a:pt x="669" y="1182"/>
                    </a:lnTo>
                    <a:lnTo>
                      <a:pt x="675" y="1149"/>
                    </a:lnTo>
                    <a:lnTo>
                      <a:pt x="669" y="1137"/>
                    </a:lnTo>
                    <a:lnTo>
                      <a:pt x="669" y="1116"/>
                    </a:lnTo>
                    <a:lnTo>
                      <a:pt x="693" y="1101"/>
                    </a:lnTo>
                    <a:lnTo>
                      <a:pt x="693" y="1077"/>
                    </a:lnTo>
                    <a:lnTo>
                      <a:pt x="675" y="1065"/>
                    </a:lnTo>
                    <a:lnTo>
                      <a:pt x="675" y="1047"/>
                    </a:lnTo>
                    <a:lnTo>
                      <a:pt x="681" y="1035"/>
                    </a:lnTo>
                    <a:lnTo>
                      <a:pt x="717" y="1035"/>
                    </a:lnTo>
                    <a:lnTo>
                      <a:pt x="726" y="1029"/>
                    </a:lnTo>
                    <a:lnTo>
                      <a:pt x="747" y="1029"/>
                    </a:lnTo>
                    <a:lnTo>
                      <a:pt x="795" y="1065"/>
                    </a:lnTo>
                    <a:lnTo>
                      <a:pt x="801" y="1077"/>
                    </a:lnTo>
                    <a:lnTo>
                      <a:pt x="801" y="1101"/>
                    </a:lnTo>
                    <a:lnTo>
                      <a:pt x="837" y="1149"/>
                    </a:lnTo>
                    <a:lnTo>
                      <a:pt x="876" y="1185"/>
                    </a:lnTo>
                    <a:lnTo>
                      <a:pt x="894" y="1167"/>
                    </a:lnTo>
                    <a:lnTo>
                      <a:pt x="903" y="1158"/>
                    </a:lnTo>
                    <a:lnTo>
                      <a:pt x="915" y="1158"/>
                    </a:lnTo>
                    <a:lnTo>
                      <a:pt x="921" y="1167"/>
                    </a:lnTo>
                    <a:lnTo>
                      <a:pt x="921" y="1179"/>
                    </a:lnTo>
                    <a:lnTo>
                      <a:pt x="942" y="1179"/>
                    </a:lnTo>
                    <a:lnTo>
                      <a:pt x="954" y="1185"/>
                    </a:lnTo>
                    <a:lnTo>
                      <a:pt x="957" y="1203"/>
                    </a:lnTo>
                    <a:lnTo>
                      <a:pt x="975" y="1209"/>
                    </a:lnTo>
                    <a:lnTo>
                      <a:pt x="975" y="1191"/>
                    </a:lnTo>
                    <a:lnTo>
                      <a:pt x="981" y="1185"/>
                    </a:lnTo>
                    <a:lnTo>
                      <a:pt x="1002" y="1191"/>
                    </a:lnTo>
                    <a:lnTo>
                      <a:pt x="1011" y="1191"/>
                    </a:lnTo>
                    <a:lnTo>
                      <a:pt x="1017" y="1179"/>
                    </a:lnTo>
                    <a:lnTo>
                      <a:pt x="1020" y="1137"/>
                    </a:lnTo>
                    <a:lnTo>
                      <a:pt x="1032" y="1128"/>
                    </a:lnTo>
                    <a:lnTo>
                      <a:pt x="1047" y="1128"/>
                    </a:lnTo>
                    <a:lnTo>
                      <a:pt x="1059" y="1137"/>
                    </a:lnTo>
                    <a:lnTo>
                      <a:pt x="1065" y="1131"/>
                    </a:lnTo>
                    <a:lnTo>
                      <a:pt x="1071" y="1107"/>
                    </a:lnTo>
                    <a:lnTo>
                      <a:pt x="1077" y="1089"/>
                    </a:lnTo>
                    <a:lnTo>
                      <a:pt x="1083" y="1089"/>
                    </a:lnTo>
                    <a:lnTo>
                      <a:pt x="1083" y="1119"/>
                    </a:lnTo>
                    <a:lnTo>
                      <a:pt x="1095" y="1119"/>
                    </a:lnTo>
                    <a:lnTo>
                      <a:pt x="1101" y="1110"/>
                    </a:lnTo>
                    <a:lnTo>
                      <a:pt x="1113" y="1110"/>
                    </a:lnTo>
                    <a:lnTo>
                      <a:pt x="1137" y="1110"/>
                    </a:lnTo>
                    <a:lnTo>
                      <a:pt x="1143" y="1089"/>
                    </a:lnTo>
                    <a:lnTo>
                      <a:pt x="1125" y="1071"/>
                    </a:lnTo>
                    <a:lnTo>
                      <a:pt x="1119" y="1047"/>
                    </a:lnTo>
                    <a:lnTo>
                      <a:pt x="1125" y="1035"/>
                    </a:lnTo>
                    <a:lnTo>
                      <a:pt x="1149" y="1023"/>
                    </a:lnTo>
                    <a:lnTo>
                      <a:pt x="1167" y="1014"/>
                    </a:lnTo>
                    <a:lnTo>
                      <a:pt x="1185" y="1017"/>
                    </a:lnTo>
                    <a:lnTo>
                      <a:pt x="1191" y="1035"/>
                    </a:lnTo>
                    <a:lnTo>
                      <a:pt x="1197" y="1059"/>
                    </a:lnTo>
                    <a:lnTo>
                      <a:pt x="1215" y="1071"/>
                    </a:lnTo>
                    <a:lnTo>
                      <a:pt x="1281" y="1071"/>
                    </a:lnTo>
                    <a:lnTo>
                      <a:pt x="1284" y="1089"/>
                    </a:lnTo>
                    <a:lnTo>
                      <a:pt x="1320" y="1131"/>
                    </a:lnTo>
                    <a:lnTo>
                      <a:pt x="1320" y="1143"/>
                    </a:lnTo>
                    <a:lnTo>
                      <a:pt x="1311" y="1161"/>
                    </a:lnTo>
                    <a:lnTo>
                      <a:pt x="1329" y="1185"/>
                    </a:lnTo>
                    <a:lnTo>
                      <a:pt x="1371" y="1194"/>
                    </a:lnTo>
                    <a:lnTo>
                      <a:pt x="1407" y="1167"/>
                    </a:lnTo>
                    <a:lnTo>
                      <a:pt x="1419" y="1182"/>
                    </a:lnTo>
                    <a:lnTo>
                      <a:pt x="1539" y="1188"/>
                    </a:lnTo>
                    <a:lnTo>
                      <a:pt x="1542" y="1218"/>
                    </a:lnTo>
                    <a:lnTo>
                      <a:pt x="1551" y="1224"/>
                    </a:lnTo>
                    <a:lnTo>
                      <a:pt x="1560" y="1215"/>
                    </a:lnTo>
                    <a:lnTo>
                      <a:pt x="1575" y="1215"/>
                    </a:lnTo>
                    <a:lnTo>
                      <a:pt x="1599" y="1236"/>
                    </a:lnTo>
                    <a:lnTo>
                      <a:pt x="1695" y="1242"/>
                    </a:lnTo>
                    <a:lnTo>
                      <a:pt x="1755" y="1290"/>
                    </a:lnTo>
                    <a:lnTo>
                      <a:pt x="1779" y="1296"/>
                    </a:lnTo>
                    <a:lnTo>
                      <a:pt x="1779" y="1287"/>
                    </a:lnTo>
                    <a:lnTo>
                      <a:pt x="1782" y="1233"/>
                    </a:lnTo>
                    <a:lnTo>
                      <a:pt x="1767" y="1215"/>
                    </a:lnTo>
                    <a:lnTo>
                      <a:pt x="1791" y="1197"/>
                    </a:lnTo>
                    <a:lnTo>
                      <a:pt x="1815" y="1197"/>
                    </a:lnTo>
                    <a:lnTo>
                      <a:pt x="1833" y="1170"/>
                    </a:lnTo>
                    <a:lnTo>
                      <a:pt x="1815" y="1155"/>
                    </a:lnTo>
                    <a:lnTo>
                      <a:pt x="1797" y="1155"/>
                    </a:lnTo>
                    <a:lnTo>
                      <a:pt x="1767" y="1125"/>
                    </a:lnTo>
                    <a:lnTo>
                      <a:pt x="1767" y="1107"/>
                    </a:lnTo>
                    <a:lnTo>
                      <a:pt x="1794" y="1119"/>
                    </a:lnTo>
                    <a:lnTo>
                      <a:pt x="1869" y="1119"/>
                    </a:lnTo>
                    <a:lnTo>
                      <a:pt x="1902" y="1095"/>
                    </a:lnTo>
                    <a:lnTo>
                      <a:pt x="1902" y="1077"/>
                    </a:lnTo>
                    <a:lnTo>
                      <a:pt x="1881" y="1053"/>
                    </a:lnTo>
                    <a:lnTo>
                      <a:pt x="1875" y="1041"/>
                    </a:lnTo>
                    <a:lnTo>
                      <a:pt x="1863" y="1035"/>
                    </a:lnTo>
                    <a:lnTo>
                      <a:pt x="1869" y="999"/>
                    </a:lnTo>
                    <a:lnTo>
                      <a:pt x="1845" y="969"/>
                    </a:lnTo>
                    <a:lnTo>
                      <a:pt x="1833" y="957"/>
                    </a:lnTo>
                    <a:lnTo>
                      <a:pt x="1827" y="897"/>
                    </a:lnTo>
                    <a:lnTo>
                      <a:pt x="1854" y="855"/>
                    </a:lnTo>
                    <a:lnTo>
                      <a:pt x="1854" y="825"/>
                    </a:lnTo>
                    <a:lnTo>
                      <a:pt x="1839" y="777"/>
                    </a:lnTo>
                    <a:lnTo>
                      <a:pt x="1839" y="711"/>
                    </a:lnTo>
                    <a:lnTo>
                      <a:pt x="1836" y="687"/>
                    </a:lnTo>
                    <a:lnTo>
                      <a:pt x="1869" y="654"/>
                    </a:lnTo>
                    <a:lnTo>
                      <a:pt x="1863" y="627"/>
                    </a:lnTo>
                    <a:lnTo>
                      <a:pt x="1872" y="615"/>
                    </a:lnTo>
                    <a:lnTo>
                      <a:pt x="1872" y="606"/>
                    </a:lnTo>
                    <a:lnTo>
                      <a:pt x="1848" y="591"/>
                    </a:lnTo>
                    <a:lnTo>
                      <a:pt x="1839" y="537"/>
                    </a:lnTo>
                    <a:lnTo>
                      <a:pt x="1878" y="504"/>
                    </a:lnTo>
                    <a:lnTo>
                      <a:pt x="1887" y="489"/>
                    </a:lnTo>
                    <a:lnTo>
                      <a:pt x="1881" y="465"/>
                    </a:lnTo>
                    <a:lnTo>
                      <a:pt x="1881" y="453"/>
                    </a:lnTo>
                    <a:lnTo>
                      <a:pt x="1893" y="435"/>
                    </a:lnTo>
                    <a:lnTo>
                      <a:pt x="1893" y="423"/>
                    </a:lnTo>
                    <a:lnTo>
                      <a:pt x="1887" y="399"/>
                    </a:lnTo>
                    <a:lnTo>
                      <a:pt x="1875" y="393"/>
                    </a:lnTo>
                    <a:lnTo>
                      <a:pt x="1863" y="393"/>
                    </a:lnTo>
                    <a:lnTo>
                      <a:pt x="1851" y="417"/>
                    </a:lnTo>
                    <a:lnTo>
                      <a:pt x="1827" y="423"/>
                    </a:lnTo>
                    <a:lnTo>
                      <a:pt x="1806" y="405"/>
                    </a:lnTo>
                    <a:lnTo>
                      <a:pt x="1797" y="423"/>
                    </a:lnTo>
                    <a:lnTo>
                      <a:pt x="1749" y="483"/>
                    </a:lnTo>
                    <a:lnTo>
                      <a:pt x="1710" y="531"/>
                    </a:lnTo>
                    <a:lnTo>
                      <a:pt x="1707" y="549"/>
                    </a:lnTo>
                    <a:lnTo>
                      <a:pt x="1719" y="561"/>
                    </a:lnTo>
                    <a:lnTo>
                      <a:pt x="1719" y="573"/>
                    </a:lnTo>
                    <a:lnTo>
                      <a:pt x="1692" y="579"/>
                    </a:lnTo>
                    <a:lnTo>
                      <a:pt x="1674" y="606"/>
                    </a:lnTo>
                    <a:lnTo>
                      <a:pt x="1623" y="615"/>
                    </a:lnTo>
                    <a:lnTo>
                      <a:pt x="1596" y="582"/>
                    </a:lnTo>
                    <a:lnTo>
                      <a:pt x="1569" y="567"/>
                    </a:lnTo>
                    <a:lnTo>
                      <a:pt x="1515" y="552"/>
                    </a:lnTo>
                    <a:lnTo>
                      <a:pt x="1515" y="507"/>
                    </a:lnTo>
                    <a:lnTo>
                      <a:pt x="1542" y="465"/>
                    </a:lnTo>
                    <a:lnTo>
                      <a:pt x="1542" y="441"/>
                    </a:lnTo>
                    <a:lnTo>
                      <a:pt x="1497" y="423"/>
                    </a:lnTo>
                    <a:lnTo>
                      <a:pt x="1449" y="459"/>
                    </a:lnTo>
                    <a:lnTo>
                      <a:pt x="1425" y="552"/>
                    </a:lnTo>
                    <a:lnTo>
                      <a:pt x="1425" y="594"/>
                    </a:lnTo>
                    <a:lnTo>
                      <a:pt x="1377" y="633"/>
                    </a:lnTo>
                    <a:lnTo>
                      <a:pt x="1317" y="657"/>
                    </a:lnTo>
                    <a:lnTo>
                      <a:pt x="1308" y="657"/>
                    </a:lnTo>
                    <a:lnTo>
                      <a:pt x="1272" y="633"/>
                    </a:lnTo>
                    <a:lnTo>
                      <a:pt x="1266" y="609"/>
                    </a:lnTo>
                    <a:lnTo>
                      <a:pt x="1221" y="591"/>
                    </a:lnTo>
                    <a:lnTo>
                      <a:pt x="1221" y="567"/>
                    </a:lnTo>
                    <a:lnTo>
                      <a:pt x="1239" y="567"/>
                    </a:lnTo>
                    <a:lnTo>
                      <a:pt x="1242" y="537"/>
                    </a:lnTo>
                    <a:lnTo>
                      <a:pt x="1272" y="513"/>
                    </a:lnTo>
                    <a:lnTo>
                      <a:pt x="1278" y="489"/>
                    </a:lnTo>
                    <a:lnTo>
                      <a:pt x="1299" y="489"/>
                    </a:lnTo>
                    <a:lnTo>
                      <a:pt x="1314" y="441"/>
                    </a:lnTo>
                    <a:lnTo>
                      <a:pt x="1281" y="417"/>
                    </a:lnTo>
                    <a:lnTo>
                      <a:pt x="1233" y="417"/>
                    </a:lnTo>
                    <a:lnTo>
                      <a:pt x="1203" y="453"/>
                    </a:lnTo>
                    <a:lnTo>
                      <a:pt x="1173" y="453"/>
                    </a:lnTo>
                    <a:lnTo>
                      <a:pt x="1167" y="441"/>
                    </a:lnTo>
                    <a:lnTo>
                      <a:pt x="1104" y="453"/>
                    </a:lnTo>
                    <a:lnTo>
                      <a:pt x="1119" y="489"/>
                    </a:lnTo>
                    <a:lnTo>
                      <a:pt x="1113" y="507"/>
                    </a:lnTo>
                    <a:lnTo>
                      <a:pt x="1092" y="513"/>
                    </a:lnTo>
                    <a:lnTo>
                      <a:pt x="1023" y="477"/>
                    </a:lnTo>
                    <a:lnTo>
                      <a:pt x="1020" y="459"/>
                    </a:lnTo>
                    <a:lnTo>
                      <a:pt x="1029" y="447"/>
                    </a:lnTo>
                    <a:lnTo>
                      <a:pt x="1029" y="417"/>
                    </a:lnTo>
                    <a:lnTo>
                      <a:pt x="1014" y="408"/>
                    </a:lnTo>
                    <a:lnTo>
                      <a:pt x="993" y="408"/>
                    </a:lnTo>
                    <a:lnTo>
                      <a:pt x="984" y="387"/>
                    </a:lnTo>
                    <a:lnTo>
                      <a:pt x="945" y="375"/>
                    </a:lnTo>
                    <a:lnTo>
                      <a:pt x="924" y="357"/>
                    </a:lnTo>
                    <a:lnTo>
                      <a:pt x="924" y="342"/>
                    </a:lnTo>
                    <a:lnTo>
                      <a:pt x="981" y="294"/>
                    </a:lnTo>
                    <a:lnTo>
                      <a:pt x="987" y="261"/>
                    </a:lnTo>
                    <a:lnTo>
                      <a:pt x="969" y="243"/>
                    </a:lnTo>
                    <a:lnTo>
                      <a:pt x="933" y="237"/>
                    </a:lnTo>
                    <a:lnTo>
                      <a:pt x="903" y="240"/>
                    </a:lnTo>
                    <a:lnTo>
                      <a:pt x="849" y="279"/>
                    </a:lnTo>
                    <a:lnTo>
                      <a:pt x="819" y="279"/>
                    </a:lnTo>
                    <a:lnTo>
                      <a:pt x="822" y="213"/>
                    </a:lnTo>
                    <a:lnTo>
                      <a:pt x="795" y="201"/>
                    </a:lnTo>
                    <a:lnTo>
                      <a:pt x="777" y="177"/>
                    </a:lnTo>
                    <a:lnTo>
                      <a:pt x="792" y="153"/>
                    </a:lnTo>
                    <a:lnTo>
                      <a:pt x="792" y="111"/>
                    </a:lnTo>
                    <a:lnTo>
                      <a:pt x="759" y="66"/>
                    </a:lnTo>
                    <a:lnTo>
                      <a:pt x="753" y="27"/>
                    </a:lnTo>
                    <a:lnTo>
                      <a:pt x="720" y="18"/>
                    </a:lnTo>
                    <a:lnTo>
                      <a:pt x="687" y="0"/>
                    </a:lnTo>
                  </a:path>
                </a:pathLst>
              </a:custGeom>
              <a:solidFill>
                <a:srgbClr val="FFCC99"/>
              </a:solidFill>
              <a:ln w="9525">
                <a:solidFill>
                  <a:srgbClr val="808080"/>
                </a:solidFill>
                <a:round/>
                <a:headEnd/>
                <a:tailEnd/>
              </a:ln>
            </p:spPr>
            <p:txBody>
              <a:bodyPr/>
              <a:lstStyle/>
              <a:p>
                <a:endParaRPr lang="zh-CN" altLang="en-US"/>
              </a:p>
            </p:txBody>
          </p:sp>
          <p:sp>
            <p:nvSpPr>
              <p:cNvPr id="268" name="Freeform 44"/>
              <p:cNvSpPr>
                <a:spLocks/>
              </p:cNvSpPr>
              <p:nvPr/>
            </p:nvSpPr>
            <p:spPr bwMode="auto">
              <a:xfrm>
                <a:off x="5994171" y="3732532"/>
                <a:ext cx="1064320" cy="1189491"/>
              </a:xfrm>
              <a:custGeom>
                <a:avLst/>
                <a:gdLst>
                  <a:gd name="T0" fmla="*/ 2147483647 w 719"/>
                  <a:gd name="T1" fmla="*/ 2147483647 h 881"/>
                  <a:gd name="T2" fmla="*/ 2147483647 w 719"/>
                  <a:gd name="T3" fmla="*/ 2147483647 h 881"/>
                  <a:gd name="T4" fmla="*/ 2147483647 w 719"/>
                  <a:gd name="T5" fmla="*/ 2147483647 h 881"/>
                  <a:gd name="T6" fmla="*/ 2147483647 w 719"/>
                  <a:gd name="T7" fmla="*/ 2147483647 h 881"/>
                  <a:gd name="T8" fmla="*/ 2147483647 w 719"/>
                  <a:gd name="T9" fmla="*/ 2147483647 h 881"/>
                  <a:gd name="T10" fmla="*/ 2147483647 w 719"/>
                  <a:gd name="T11" fmla="*/ 2147483647 h 881"/>
                  <a:gd name="T12" fmla="*/ 2147483647 w 719"/>
                  <a:gd name="T13" fmla="*/ 2147483647 h 881"/>
                  <a:gd name="T14" fmla="*/ 2147483647 w 719"/>
                  <a:gd name="T15" fmla="*/ 2147483647 h 881"/>
                  <a:gd name="T16" fmla="*/ 2147483647 w 719"/>
                  <a:gd name="T17" fmla="*/ 2147483647 h 881"/>
                  <a:gd name="T18" fmla="*/ 2147483647 w 719"/>
                  <a:gd name="T19" fmla="*/ 2147483647 h 881"/>
                  <a:gd name="T20" fmla="*/ 2147483647 w 719"/>
                  <a:gd name="T21" fmla="*/ 2147483647 h 881"/>
                  <a:gd name="T22" fmla="*/ 2147483647 w 719"/>
                  <a:gd name="T23" fmla="*/ 2147483647 h 881"/>
                  <a:gd name="T24" fmla="*/ 2147483647 w 719"/>
                  <a:gd name="T25" fmla="*/ 2147483647 h 881"/>
                  <a:gd name="T26" fmla="*/ 2147483647 w 719"/>
                  <a:gd name="T27" fmla="*/ 2147483647 h 881"/>
                  <a:gd name="T28" fmla="*/ 2147483647 w 719"/>
                  <a:gd name="T29" fmla="*/ 2147483647 h 881"/>
                  <a:gd name="T30" fmla="*/ 2147483647 w 719"/>
                  <a:gd name="T31" fmla="*/ 2147483647 h 881"/>
                  <a:gd name="T32" fmla="*/ 2147483647 w 719"/>
                  <a:gd name="T33" fmla="*/ 2147483647 h 881"/>
                  <a:gd name="T34" fmla="*/ 2147483647 w 719"/>
                  <a:gd name="T35" fmla="*/ 2147483647 h 881"/>
                  <a:gd name="T36" fmla="*/ 2147483647 w 719"/>
                  <a:gd name="T37" fmla="*/ 2147483647 h 881"/>
                  <a:gd name="T38" fmla="*/ 2147483647 w 719"/>
                  <a:gd name="T39" fmla="*/ 2147483647 h 881"/>
                  <a:gd name="T40" fmla="*/ 2147483647 w 719"/>
                  <a:gd name="T41" fmla="*/ 2147483647 h 881"/>
                  <a:gd name="T42" fmla="*/ 2147483647 w 719"/>
                  <a:gd name="T43" fmla="*/ 2147483647 h 881"/>
                  <a:gd name="T44" fmla="*/ 2147483647 w 719"/>
                  <a:gd name="T45" fmla="*/ 2147483647 h 881"/>
                  <a:gd name="T46" fmla="*/ 2147483647 w 719"/>
                  <a:gd name="T47" fmla="*/ 2147483647 h 881"/>
                  <a:gd name="T48" fmla="*/ 2147483647 w 719"/>
                  <a:gd name="T49" fmla="*/ 2147483647 h 881"/>
                  <a:gd name="T50" fmla="*/ 2147483647 w 719"/>
                  <a:gd name="T51" fmla="*/ 2147483647 h 881"/>
                  <a:gd name="T52" fmla="*/ 2147483647 w 719"/>
                  <a:gd name="T53" fmla="*/ 2147483647 h 881"/>
                  <a:gd name="T54" fmla="*/ 2147483647 w 719"/>
                  <a:gd name="T55" fmla="*/ 2147483647 h 881"/>
                  <a:gd name="T56" fmla="*/ 2147483647 w 719"/>
                  <a:gd name="T57" fmla="*/ 2147483647 h 881"/>
                  <a:gd name="T58" fmla="*/ 2147483647 w 719"/>
                  <a:gd name="T59" fmla="*/ 2147483647 h 881"/>
                  <a:gd name="T60" fmla="*/ 2147483647 w 719"/>
                  <a:gd name="T61" fmla="*/ 2147483647 h 881"/>
                  <a:gd name="T62" fmla="*/ 2147483647 w 719"/>
                  <a:gd name="T63" fmla="*/ 2147483647 h 881"/>
                  <a:gd name="T64" fmla="*/ 2147483647 w 719"/>
                  <a:gd name="T65" fmla="*/ 2147483647 h 881"/>
                  <a:gd name="T66" fmla="*/ 2147483647 w 719"/>
                  <a:gd name="T67" fmla="*/ 2147483647 h 881"/>
                  <a:gd name="T68" fmla="*/ 2147483647 w 719"/>
                  <a:gd name="T69" fmla="*/ 2147483647 h 881"/>
                  <a:gd name="T70" fmla="*/ 2147483647 w 719"/>
                  <a:gd name="T71" fmla="*/ 2147483647 h 881"/>
                  <a:gd name="T72" fmla="*/ 2147483647 w 719"/>
                  <a:gd name="T73" fmla="*/ 2147483647 h 881"/>
                  <a:gd name="T74" fmla="*/ 2147483647 w 719"/>
                  <a:gd name="T75" fmla="*/ 2147483647 h 881"/>
                  <a:gd name="T76" fmla="*/ 2147483647 w 719"/>
                  <a:gd name="T77" fmla="*/ 2147483647 h 881"/>
                  <a:gd name="T78" fmla="*/ 2147483647 w 719"/>
                  <a:gd name="T79" fmla="*/ 2147483647 h 881"/>
                  <a:gd name="T80" fmla="*/ 2147483647 w 719"/>
                  <a:gd name="T81" fmla="*/ 2147483647 h 881"/>
                  <a:gd name="T82" fmla="*/ 2147483647 w 719"/>
                  <a:gd name="T83" fmla="*/ 2147483647 h 881"/>
                  <a:gd name="T84" fmla="*/ 2147483647 w 719"/>
                  <a:gd name="T85" fmla="*/ 2147483647 h 881"/>
                  <a:gd name="T86" fmla="*/ 2147483647 w 719"/>
                  <a:gd name="T87" fmla="*/ 2147483647 h 881"/>
                  <a:gd name="T88" fmla="*/ 2147483647 w 719"/>
                  <a:gd name="T89" fmla="*/ 2147483647 h 881"/>
                  <a:gd name="T90" fmla="*/ 2147483647 w 719"/>
                  <a:gd name="T91" fmla="*/ 2147483647 h 881"/>
                  <a:gd name="T92" fmla="*/ 2147483647 w 719"/>
                  <a:gd name="T93" fmla="*/ 2147483647 h 881"/>
                  <a:gd name="T94" fmla="*/ 2147483647 w 719"/>
                  <a:gd name="T95" fmla="*/ 2147483647 h 881"/>
                  <a:gd name="T96" fmla="*/ 2147483647 w 719"/>
                  <a:gd name="T97" fmla="*/ 2147483647 h 881"/>
                  <a:gd name="T98" fmla="*/ 2147483647 w 719"/>
                  <a:gd name="T99" fmla="*/ 2147483647 h 881"/>
                  <a:gd name="T100" fmla="*/ 2147483647 w 719"/>
                  <a:gd name="T101" fmla="*/ 2147483647 h 8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19"/>
                  <a:gd name="T154" fmla="*/ 0 h 881"/>
                  <a:gd name="T155" fmla="*/ 719 w 719"/>
                  <a:gd name="T156" fmla="*/ 881 h 88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19" h="881">
                    <a:moveTo>
                      <a:pt x="389" y="0"/>
                    </a:moveTo>
                    <a:lnTo>
                      <a:pt x="380" y="14"/>
                    </a:lnTo>
                    <a:lnTo>
                      <a:pt x="372" y="16"/>
                    </a:lnTo>
                    <a:lnTo>
                      <a:pt x="372" y="29"/>
                    </a:lnTo>
                    <a:lnTo>
                      <a:pt x="382" y="33"/>
                    </a:lnTo>
                    <a:lnTo>
                      <a:pt x="396" y="33"/>
                    </a:lnTo>
                    <a:lnTo>
                      <a:pt x="423" y="64"/>
                    </a:lnTo>
                    <a:lnTo>
                      <a:pt x="466" y="64"/>
                    </a:lnTo>
                    <a:lnTo>
                      <a:pt x="476" y="77"/>
                    </a:lnTo>
                    <a:lnTo>
                      <a:pt x="485" y="77"/>
                    </a:lnTo>
                    <a:lnTo>
                      <a:pt x="485" y="96"/>
                    </a:lnTo>
                    <a:lnTo>
                      <a:pt x="495" y="101"/>
                    </a:lnTo>
                    <a:lnTo>
                      <a:pt x="495" y="122"/>
                    </a:lnTo>
                    <a:lnTo>
                      <a:pt x="509" y="136"/>
                    </a:lnTo>
                    <a:lnTo>
                      <a:pt x="519" y="163"/>
                    </a:lnTo>
                    <a:lnTo>
                      <a:pt x="526" y="163"/>
                    </a:lnTo>
                    <a:lnTo>
                      <a:pt x="531" y="170"/>
                    </a:lnTo>
                    <a:lnTo>
                      <a:pt x="531" y="180"/>
                    </a:lnTo>
                    <a:lnTo>
                      <a:pt x="557" y="225"/>
                    </a:lnTo>
                    <a:lnTo>
                      <a:pt x="564" y="225"/>
                    </a:lnTo>
                    <a:lnTo>
                      <a:pt x="564" y="252"/>
                    </a:lnTo>
                    <a:lnTo>
                      <a:pt x="574" y="273"/>
                    </a:lnTo>
                    <a:lnTo>
                      <a:pt x="598" y="273"/>
                    </a:lnTo>
                    <a:lnTo>
                      <a:pt x="608" y="283"/>
                    </a:lnTo>
                    <a:lnTo>
                      <a:pt x="608" y="297"/>
                    </a:lnTo>
                    <a:lnTo>
                      <a:pt x="636" y="314"/>
                    </a:lnTo>
                    <a:lnTo>
                      <a:pt x="649" y="314"/>
                    </a:lnTo>
                    <a:lnTo>
                      <a:pt x="663" y="331"/>
                    </a:lnTo>
                    <a:lnTo>
                      <a:pt x="666" y="352"/>
                    </a:lnTo>
                    <a:lnTo>
                      <a:pt x="639" y="352"/>
                    </a:lnTo>
                    <a:lnTo>
                      <a:pt x="629" y="338"/>
                    </a:lnTo>
                    <a:lnTo>
                      <a:pt x="612" y="336"/>
                    </a:lnTo>
                    <a:lnTo>
                      <a:pt x="612" y="341"/>
                    </a:lnTo>
                    <a:lnTo>
                      <a:pt x="584" y="341"/>
                    </a:lnTo>
                    <a:lnTo>
                      <a:pt x="572" y="328"/>
                    </a:lnTo>
                    <a:lnTo>
                      <a:pt x="546" y="324"/>
                    </a:lnTo>
                    <a:lnTo>
                      <a:pt x="528" y="340"/>
                    </a:lnTo>
                    <a:lnTo>
                      <a:pt x="546" y="345"/>
                    </a:lnTo>
                    <a:lnTo>
                      <a:pt x="555" y="338"/>
                    </a:lnTo>
                    <a:lnTo>
                      <a:pt x="565" y="357"/>
                    </a:lnTo>
                    <a:lnTo>
                      <a:pt x="574" y="362"/>
                    </a:lnTo>
                    <a:lnTo>
                      <a:pt x="598" y="362"/>
                    </a:lnTo>
                    <a:lnTo>
                      <a:pt x="612" y="379"/>
                    </a:lnTo>
                    <a:lnTo>
                      <a:pt x="630" y="382"/>
                    </a:lnTo>
                    <a:lnTo>
                      <a:pt x="642" y="394"/>
                    </a:lnTo>
                    <a:lnTo>
                      <a:pt x="660" y="400"/>
                    </a:lnTo>
                    <a:lnTo>
                      <a:pt x="666" y="415"/>
                    </a:lnTo>
                    <a:lnTo>
                      <a:pt x="677" y="418"/>
                    </a:lnTo>
                    <a:lnTo>
                      <a:pt x="678" y="434"/>
                    </a:lnTo>
                    <a:lnTo>
                      <a:pt x="687" y="441"/>
                    </a:lnTo>
                    <a:lnTo>
                      <a:pt x="677" y="449"/>
                    </a:lnTo>
                    <a:lnTo>
                      <a:pt x="658" y="451"/>
                    </a:lnTo>
                    <a:lnTo>
                      <a:pt x="648" y="465"/>
                    </a:lnTo>
                    <a:lnTo>
                      <a:pt x="637" y="475"/>
                    </a:lnTo>
                    <a:lnTo>
                      <a:pt x="636" y="482"/>
                    </a:lnTo>
                    <a:lnTo>
                      <a:pt x="622" y="478"/>
                    </a:lnTo>
                    <a:lnTo>
                      <a:pt x="617" y="492"/>
                    </a:lnTo>
                    <a:lnTo>
                      <a:pt x="608" y="492"/>
                    </a:lnTo>
                    <a:lnTo>
                      <a:pt x="603" y="513"/>
                    </a:lnTo>
                    <a:lnTo>
                      <a:pt x="574" y="514"/>
                    </a:lnTo>
                    <a:lnTo>
                      <a:pt x="553" y="525"/>
                    </a:lnTo>
                    <a:lnTo>
                      <a:pt x="577" y="526"/>
                    </a:lnTo>
                    <a:lnTo>
                      <a:pt x="582" y="538"/>
                    </a:lnTo>
                    <a:lnTo>
                      <a:pt x="593" y="537"/>
                    </a:lnTo>
                    <a:lnTo>
                      <a:pt x="600" y="544"/>
                    </a:lnTo>
                    <a:lnTo>
                      <a:pt x="618" y="530"/>
                    </a:lnTo>
                    <a:lnTo>
                      <a:pt x="622" y="516"/>
                    </a:lnTo>
                    <a:lnTo>
                      <a:pt x="632" y="509"/>
                    </a:lnTo>
                    <a:lnTo>
                      <a:pt x="656" y="523"/>
                    </a:lnTo>
                    <a:lnTo>
                      <a:pt x="663" y="537"/>
                    </a:lnTo>
                    <a:lnTo>
                      <a:pt x="692" y="549"/>
                    </a:lnTo>
                    <a:lnTo>
                      <a:pt x="714" y="550"/>
                    </a:lnTo>
                    <a:lnTo>
                      <a:pt x="718" y="557"/>
                    </a:lnTo>
                    <a:lnTo>
                      <a:pt x="704" y="568"/>
                    </a:lnTo>
                    <a:lnTo>
                      <a:pt x="697" y="578"/>
                    </a:lnTo>
                    <a:lnTo>
                      <a:pt x="677" y="592"/>
                    </a:lnTo>
                    <a:lnTo>
                      <a:pt x="666" y="605"/>
                    </a:lnTo>
                    <a:lnTo>
                      <a:pt x="677" y="609"/>
                    </a:lnTo>
                    <a:lnTo>
                      <a:pt x="694" y="598"/>
                    </a:lnTo>
                    <a:lnTo>
                      <a:pt x="706" y="586"/>
                    </a:lnTo>
                    <a:lnTo>
                      <a:pt x="711" y="585"/>
                    </a:lnTo>
                    <a:lnTo>
                      <a:pt x="718" y="592"/>
                    </a:lnTo>
                    <a:lnTo>
                      <a:pt x="718" y="628"/>
                    </a:lnTo>
                    <a:lnTo>
                      <a:pt x="708" y="640"/>
                    </a:lnTo>
                    <a:lnTo>
                      <a:pt x="708" y="626"/>
                    </a:lnTo>
                    <a:lnTo>
                      <a:pt x="697" y="626"/>
                    </a:lnTo>
                    <a:lnTo>
                      <a:pt x="692" y="643"/>
                    </a:lnTo>
                    <a:lnTo>
                      <a:pt x="682" y="643"/>
                    </a:lnTo>
                    <a:lnTo>
                      <a:pt x="680" y="629"/>
                    </a:lnTo>
                    <a:lnTo>
                      <a:pt x="677" y="653"/>
                    </a:lnTo>
                    <a:lnTo>
                      <a:pt x="697" y="657"/>
                    </a:lnTo>
                    <a:lnTo>
                      <a:pt x="697" y="681"/>
                    </a:lnTo>
                    <a:lnTo>
                      <a:pt x="687" y="694"/>
                    </a:lnTo>
                    <a:lnTo>
                      <a:pt x="687" y="705"/>
                    </a:lnTo>
                    <a:lnTo>
                      <a:pt x="706" y="722"/>
                    </a:lnTo>
                    <a:lnTo>
                      <a:pt x="711" y="739"/>
                    </a:lnTo>
                    <a:lnTo>
                      <a:pt x="697" y="742"/>
                    </a:lnTo>
                    <a:lnTo>
                      <a:pt x="690" y="736"/>
                    </a:lnTo>
                    <a:lnTo>
                      <a:pt x="684" y="741"/>
                    </a:lnTo>
                    <a:lnTo>
                      <a:pt x="687" y="756"/>
                    </a:lnTo>
                    <a:lnTo>
                      <a:pt x="672" y="766"/>
                    </a:lnTo>
                    <a:lnTo>
                      <a:pt x="670" y="737"/>
                    </a:lnTo>
                    <a:lnTo>
                      <a:pt x="656" y="736"/>
                    </a:lnTo>
                    <a:lnTo>
                      <a:pt x="658" y="765"/>
                    </a:lnTo>
                    <a:lnTo>
                      <a:pt x="642" y="775"/>
                    </a:lnTo>
                    <a:lnTo>
                      <a:pt x="622" y="773"/>
                    </a:lnTo>
                    <a:lnTo>
                      <a:pt x="613" y="777"/>
                    </a:lnTo>
                    <a:lnTo>
                      <a:pt x="630" y="784"/>
                    </a:lnTo>
                    <a:lnTo>
                      <a:pt x="632" y="808"/>
                    </a:lnTo>
                    <a:lnTo>
                      <a:pt x="625" y="808"/>
                    </a:lnTo>
                    <a:lnTo>
                      <a:pt x="624" y="852"/>
                    </a:lnTo>
                    <a:lnTo>
                      <a:pt x="618" y="856"/>
                    </a:lnTo>
                    <a:lnTo>
                      <a:pt x="617" y="880"/>
                    </a:lnTo>
                    <a:lnTo>
                      <a:pt x="585" y="850"/>
                    </a:lnTo>
                    <a:lnTo>
                      <a:pt x="570" y="854"/>
                    </a:lnTo>
                    <a:lnTo>
                      <a:pt x="558" y="862"/>
                    </a:lnTo>
                    <a:lnTo>
                      <a:pt x="540" y="864"/>
                    </a:lnTo>
                    <a:lnTo>
                      <a:pt x="526" y="832"/>
                    </a:lnTo>
                    <a:lnTo>
                      <a:pt x="514" y="832"/>
                    </a:lnTo>
                    <a:lnTo>
                      <a:pt x="510" y="846"/>
                    </a:lnTo>
                    <a:lnTo>
                      <a:pt x="498" y="859"/>
                    </a:lnTo>
                    <a:lnTo>
                      <a:pt x="489" y="859"/>
                    </a:lnTo>
                    <a:lnTo>
                      <a:pt x="483" y="871"/>
                    </a:lnTo>
                    <a:lnTo>
                      <a:pt x="457" y="874"/>
                    </a:lnTo>
                    <a:lnTo>
                      <a:pt x="440" y="862"/>
                    </a:lnTo>
                    <a:lnTo>
                      <a:pt x="441" y="838"/>
                    </a:lnTo>
                    <a:lnTo>
                      <a:pt x="433" y="825"/>
                    </a:lnTo>
                    <a:lnTo>
                      <a:pt x="419" y="817"/>
                    </a:lnTo>
                    <a:lnTo>
                      <a:pt x="420" y="790"/>
                    </a:lnTo>
                    <a:lnTo>
                      <a:pt x="417" y="778"/>
                    </a:lnTo>
                    <a:lnTo>
                      <a:pt x="396" y="784"/>
                    </a:lnTo>
                    <a:lnTo>
                      <a:pt x="394" y="754"/>
                    </a:lnTo>
                    <a:lnTo>
                      <a:pt x="382" y="727"/>
                    </a:lnTo>
                    <a:lnTo>
                      <a:pt x="345" y="703"/>
                    </a:lnTo>
                    <a:lnTo>
                      <a:pt x="346" y="684"/>
                    </a:lnTo>
                    <a:lnTo>
                      <a:pt x="354" y="670"/>
                    </a:lnTo>
                    <a:lnTo>
                      <a:pt x="354" y="653"/>
                    </a:lnTo>
                    <a:lnTo>
                      <a:pt x="348" y="640"/>
                    </a:lnTo>
                    <a:lnTo>
                      <a:pt x="329" y="640"/>
                    </a:lnTo>
                    <a:lnTo>
                      <a:pt x="322" y="650"/>
                    </a:lnTo>
                    <a:lnTo>
                      <a:pt x="297" y="648"/>
                    </a:lnTo>
                    <a:lnTo>
                      <a:pt x="270" y="610"/>
                    </a:lnTo>
                    <a:lnTo>
                      <a:pt x="257" y="610"/>
                    </a:lnTo>
                    <a:lnTo>
                      <a:pt x="251" y="613"/>
                    </a:lnTo>
                    <a:lnTo>
                      <a:pt x="238" y="640"/>
                    </a:lnTo>
                    <a:lnTo>
                      <a:pt x="222" y="652"/>
                    </a:lnTo>
                    <a:lnTo>
                      <a:pt x="204" y="646"/>
                    </a:lnTo>
                    <a:lnTo>
                      <a:pt x="210" y="633"/>
                    </a:lnTo>
                    <a:lnTo>
                      <a:pt x="221" y="621"/>
                    </a:lnTo>
                    <a:lnTo>
                      <a:pt x="226" y="616"/>
                    </a:lnTo>
                    <a:lnTo>
                      <a:pt x="222" y="605"/>
                    </a:lnTo>
                    <a:lnTo>
                      <a:pt x="204" y="602"/>
                    </a:lnTo>
                    <a:lnTo>
                      <a:pt x="183" y="622"/>
                    </a:lnTo>
                    <a:lnTo>
                      <a:pt x="171" y="642"/>
                    </a:lnTo>
                    <a:lnTo>
                      <a:pt x="158" y="639"/>
                    </a:lnTo>
                    <a:lnTo>
                      <a:pt x="128" y="583"/>
                    </a:lnTo>
                    <a:lnTo>
                      <a:pt x="125" y="565"/>
                    </a:lnTo>
                    <a:lnTo>
                      <a:pt x="114" y="537"/>
                    </a:lnTo>
                    <a:lnTo>
                      <a:pt x="114" y="513"/>
                    </a:lnTo>
                    <a:lnTo>
                      <a:pt x="126" y="511"/>
                    </a:lnTo>
                    <a:lnTo>
                      <a:pt x="128" y="489"/>
                    </a:lnTo>
                    <a:lnTo>
                      <a:pt x="118" y="482"/>
                    </a:lnTo>
                    <a:lnTo>
                      <a:pt x="89" y="482"/>
                    </a:lnTo>
                    <a:lnTo>
                      <a:pt x="62" y="460"/>
                    </a:lnTo>
                    <a:lnTo>
                      <a:pt x="61" y="437"/>
                    </a:lnTo>
                    <a:lnTo>
                      <a:pt x="72" y="424"/>
                    </a:lnTo>
                    <a:lnTo>
                      <a:pt x="87" y="420"/>
                    </a:lnTo>
                    <a:lnTo>
                      <a:pt x="108" y="417"/>
                    </a:lnTo>
                    <a:lnTo>
                      <a:pt x="116" y="410"/>
                    </a:lnTo>
                    <a:lnTo>
                      <a:pt x="118" y="333"/>
                    </a:lnTo>
                    <a:lnTo>
                      <a:pt x="111" y="324"/>
                    </a:lnTo>
                    <a:lnTo>
                      <a:pt x="96" y="324"/>
                    </a:lnTo>
                    <a:lnTo>
                      <a:pt x="87" y="338"/>
                    </a:lnTo>
                    <a:lnTo>
                      <a:pt x="61" y="340"/>
                    </a:lnTo>
                    <a:lnTo>
                      <a:pt x="39" y="313"/>
                    </a:lnTo>
                    <a:lnTo>
                      <a:pt x="22" y="307"/>
                    </a:lnTo>
                    <a:lnTo>
                      <a:pt x="12" y="307"/>
                    </a:lnTo>
                    <a:lnTo>
                      <a:pt x="3" y="295"/>
                    </a:lnTo>
                    <a:lnTo>
                      <a:pt x="0" y="286"/>
                    </a:lnTo>
                    <a:lnTo>
                      <a:pt x="5" y="269"/>
                    </a:lnTo>
                    <a:lnTo>
                      <a:pt x="29" y="267"/>
                    </a:lnTo>
                    <a:lnTo>
                      <a:pt x="45" y="259"/>
                    </a:lnTo>
                    <a:lnTo>
                      <a:pt x="48" y="223"/>
                    </a:lnTo>
                    <a:lnTo>
                      <a:pt x="59" y="208"/>
                    </a:lnTo>
                    <a:lnTo>
                      <a:pt x="60" y="169"/>
                    </a:lnTo>
                    <a:lnTo>
                      <a:pt x="68" y="160"/>
                    </a:lnTo>
                    <a:lnTo>
                      <a:pt x="86" y="160"/>
                    </a:lnTo>
                    <a:lnTo>
                      <a:pt x="89" y="169"/>
                    </a:lnTo>
                    <a:lnTo>
                      <a:pt x="104" y="185"/>
                    </a:lnTo>
                    <a:lnTo>
                      <a:pt x="133" y="185"/>
                    </a:lnTo>
                    <a:lnTo>
                      <a:pt x="144" y="166"/>
                    </a:lnTo>
                    <a:lnTo>
                      <a:pt x="150" y="133"/>
                    </a:lnTo>
                    <a:lnTo>
                      <a:pt x="140" y="125"/>
                    </a:lnTo>
                    <a:lnTo>
                      <a:pt x="113" y="118"/>
                    </a:lnTo>
                    <a:lnTo>
                      <a:pt x="111" y="94"/>
                    </a:lnTo>
                    <a:lnTo>
                      <a:pt x="137" y="46"/>
                    </a:lnTo>
                    <a:lnTo>
                      <a:pt x="177" y="51"/>
                    </a:lnTo>
                    <a:lnTo>
                      <a:pt x="204" y="108"/>
                    </a:lnTo>
                    <a:lnTo>
                      <a:pt x="221" y="88"/>
                    </a:lnTo>
                    <a:lnTo>
                      <a:pt x="248" y="88"/>
                    </a:lnTo>
                    <a:lnTo>
                      <a:pt x="269" y="70"/>
                    </a:lnTo>
                    <a:lnTo>
                      <a:pt x="305" y="70"/>
                    </a:lnTo>
                    <a:lnTo>
                      <a:pt x="330" y="40"/>
                    </a:lnTo>
                    <a:lnTo>
                      <a:pt x="333" y="22"/>
                    </a:lnTo>
                    <a:lnTo>
                      <a:pt x="354" y="0"/>
                    </a:lnTo>
                    <a:lnTo>
                      <a:pt x="389" y="0"/>
                    </a:lnTo>
                  </a:path>
                </a:pathLst>
              </a:custGeom>
              <a:solidFill>
                <a:srgbClr val="99CCFF"/>
              </a:solidFill>
              <a:ln w="9525">
                <a:solidFill>
                  <a:srgbClr val="808080"/>
                </a:solidFill>
                <a:round/>
                <a:headEnd/>
                <a:tailEnd/>
              </a:ln>
            </p:spPr>
            <p:txBody>
              <a:bodyPr/>
              <a:lstStyle/>
              <a:p>
                <a:endParaRPr lang="zh-CN" altLang="en-US"/>
              </a:p>
            </p:txBody>
          </p:sp>
          <p:sp>
            <p:nvSpPr>
              <p:cNvPr id="269" name="Freeform 45"/>
              <p:cNvSpPr>
                <a:spLocks/>
              </p:cNvSpPr>
              <p:nvPr/>
            </p:nvSpPr>
            <p:spPr bwMode="auto">
              <a:xfrm>
                <a:off x="6253926" y="4792543"/>
                <a:ext cx="652761" cy="726816"/>
              </a:xfrm>
              <a:custGeom>
                <a:avLst/>
                <a:gdLst>
                  <a:gd name="T0" fmla="*/ 2147483647 w 440"/>
                  <a:gd name="T1" fmla="*/ 2147483647 h 536"/>
                  <a:gd name="T2" fmla="*/ 2147483647 w 440"/>
                  <a:gd name="T3" fmla="*/ 2147483647 h 536"/>
                  <a:gd name="T4" fmla="*/ 2147483647 w 440"/>
                  <a:gd name="T5" fmla="*/ 2147483647 h 536"/>
                  <a:gd name="T6" fmla="*/ 2147483647 w 440"/>
                  <a:gd name="T7" fmla="*/ 2147483647 h 536"/>
                  <a:gd name="T8" fmla="*/ 2147483647 w 440"/>
                  <a:gd name="T9" fmla="*/ 2147483647 h 536"/>
                  <a:gd name="T10" fmla="*/ 2147483647 w 440"/>
                  <a:gd name="T11" fmla="*/ 2147483647 h 536"/>
                  <a:gd name="T12" fmla="*/ 2147483647 w 440"/>
                  <a:gd name="T13" fmla="*/ 2147483647 h 536"/>
                  <a:gd name="T14" fmla="*/ 2147483647 w 440"/>
                  <a:gd name="T15" fmla="*/ 2147483647 h 536"/>
                  <a:gd name="T16" fmla="*/ 2147483647 w 440"/>
                  <a:gd name="T17" fmla="*/ 2147483647 h 536"/>
                  <a:gd name="T18" fmla="*/ 2147483647 w 440"/>
                  <a:gd name="T19" fmla="*/ 2147483647 h 536"/>
                  <a:gd name="T20" fmla="*/ 2147483647 w 440"/>
                  <a:gd name="T21" fmla="*/ 2147483647 h 536"/>
                  <a:gd name="T22" fmla="*/ 2147483647 w 440"/>
                  <a:gd name="T23" fmla="*/ 2147483647 h 536"/>
                  <a:gd name="T24" fmla="*/ 2147483647 w 440"/>
                  <a:gd name="T25" fmla="*/ 2147483647 h 536"/>
                  <a:gd name="T26" fmla="*/ 2147483647 w 440"/>
                  <a:gd name="T27" fmla="*/ 2147483647 h 536"/>
                  <a:gd name="T28" fmla="*/ 2147483647 w 440"/>
                  <a:gd name="T29" fmla="*/ 2147483647 h 536"/>
                  <a:gd name="T30" fmla="*/ 2147483647 w 440"/>
                  <a:gd name="T31" fmla="*/ 2147483647 h 536"/>
                  <a:gd name="T32" fmla="*/ 2147483647 w 440"/>
                  <a:gd name="T33" fmla="*/ 2147483647 h 536"/>
                  <a:gd name="T34" fmla="*/ 2147483647 w 440"/>
                  <a:gd name="T35" fmla="*/ 2147483647 h 536"/>
                  <a:gd name="T36" fmla="*/ 2147483647 w 440"/>
                  <a:gd name="T37" fmla="*/ 2147483647 h 536"/>
                  <a:gd name="T38" fmla="*/ 2147483647 w 440"/>
                  <a:gd name="T39" fmla="*/ 2147483647 h 536"/>
                  <a:gd name="T40" fmla="*/ 2147483647 w 440"/>
                  <a:gd name="T41" fmla="*/ 2147483647 h 536"/>
                  <a:gd name="T42" fmla="*/ 2147483647 w 440"/>
                  <a:gd name="T43" fmla="*/ 2147483647 h 536"/>
                  <a:gd name="T44" fmla="*/ 2147483647 w 440"/>
                  <a:gd name="T45" fmla="*/ 2147483647 h 536"/>
                  <a:gd name="T46" fmla="*/ 2147483647 w 440"/>
                  <a:gd name="T47" fmla="*/ 2147483647 h 536"/>
                  <a:gd name="T48" fmla="*/ 2147483647 w 440"/>
                  <a:gd name="T49" fmla="*/ 2147483647 h 536"/>
                  <a:gd name="T50" fmla="*/ 2147483647 w 440"/>
                  <a:gd name="T51" fmla="*/ 2147483647 h 536"/>
                  <a:gd name="T52" fmla="*/ 2147483647 w 440"/>
                  <a:gd name="T53" fmla="*/ 2147483647 h 536"/>
                  <a:gd name="T54" fmla="*/ 2147483647 w 440"/>
                  <a:gd name="T55" fmla="*/ 2147483647 h 536"/>
                  <a:gd name="T56" fmla="*/ 2147483647 w 440"/>
                  <a:gd name="T57" fmla="*/ 2147483647 h 536"/>
                  <a:gd name="T58" fmla="*/ 2147483647 w 440"/>
                  <a:gd name="T59" fmla="*/ 2147483647 h 536"/>
                  <a:gd name="T60" fmla="*/ 2147483647 w 440"/>
                  <a:gd name="T61" fmla="*/ 2147483647 h 536"/>
                  <a:gd name="T62" fmla="*/ 2147483647 w 440"/>
                  <a:gd name="T63" fmla="*/ 2147483647 h 536"/>
                  <a:gd name="T64" fmla="*/ 2147483647 w 440"/>
                  <a:gd name="T65" fmla="*/ 2147483647 h 536"/>
                  <a:gd name="T66" fmla="*/ 2147483647 w 440"/>
                  <a:gd name="T67" fmla="*/ 2147483647 h 536"/>
                  <a:gd name="T68" fmla="*/ 2147483647 w 440"/>
                  <a:gd name="T69" fmla="*/ 2147483647 h 536"/>
                  <a:gd name="T70" fmla="*/ 2147483647 w 440"/>
                  <a:gd name="T71" fmla="*/ 2147483647 h 536"/>
                  <a:gd name="T72" fmla="*/ 2147483647 w 440"/>
                  <a:gd name="T73" fmla="*/ 2147483647 h 536"/>
                  <a:gd name="T74" fmla="*/ 2147483647 w 440"/>
                  <a:gd name="T75" fmla="*/ 2147483647 h 536"/>
                  <a:gd name="T76" fmla="*/ 2147483647 w 440"/>
                  <a:gd name="T77" fmla="*/ 2147483647 h 536"/>
                  <a:gd name="T78" fmla="*/ 2147483647 w 440"/>
                  <a:gd name="T79" fmla="*/ 2147483647 h 536"/>
                  <a:gd name="T80" fmla="*/ 2147483647 w 440"/>
                  <a:gd name="T81" fmla="*/ 2147483647 h 536"/>
                  <a:gd name="T82" fmla="*/ 2147483647 w 440"/>
                  <a:gd name="T83" fmla="*/ 2147483647 h 536"/>
                  <a:gd name="T84" fmla="*/ 2147483647 w 440"/>
                  <a:gd name="T85" fmla="*/ 2147483647 h 536"/>
                  <a:gd name="T86" fmla="*/ 2147483647 w 440"/>
                  <a:gd name="T87" fmla="*/ 2147483647 h 536"/>
                  <a:gd name="T88" fmla="*/ 2147483647 w 440"/>
                  <a:gd name="T89" fmla="*/ 2147483647 h 536"/>
                  <a:gd name="T90" fmla="*/ 2147483647 w 440"/>
                  <a:gd name="T91" fmla="*/ 2147483647 h 536"/>
                  <a:gd name="T92" fmla="*/ 2147483647 w 440"/>
                  <a:gd name="T93" fmla="*/ 2147483647 h 536"/>
                  <a:gd name="T94" fmla="*/ 2147483647 w 440"/>
                  <a:gd name="T95" fmla="*/ 2147483647 h 536"/>
                  <a:gd name="T96" fmla="*/ 2147483647 w 440"/>
                  <a:gd name="T97" fmla="*/ 2147483647 h 536"/>
                  <a:gd name="T98" fmla="*/ 2147483647 w 440"/>
                  <a:gd name="T99" fmla="*/ 2147483647 h 536"/>
                  <a:gd name="T100" fmla="*/ 2147483647 w 440"/>
                  <a:gd name="T101" fmla="*/ 2147483647 h 536"/>
                  <a:gd name="T102" fmla="*/ 2147483647 w 440"/>
                  <a:gd name="T103" fmla="*/ 2147483647 h 536"/>
                  <a:gd name="T104" fmla="*/ 2147483647 w 440"/>
                  <a:gd name="T105" fmla="*/ 2147483647 h 536"/>
                  <a:gd name="T106" fmla="*/ 2147483647 w 440"/>
                  <a:gd name="T107" fmla="*/ 2147483647 h 536"/>
                  <a:gd name="T108" fmla="*/ 2147483647 w 440"/>
                  <a:gd name="T109" fmla="*/ 2147483647 h 536"/>
                  <a:gd name="T110" fmla="*/ 2147483647 w 440"/>
                  <a:gd name="T111" fmla="*/ 2147483647 h 536"/>
                  <a:gd name="T112" fmla="*/ 2147483647 w 440"/>
                  <a:gd name="T113" fmla="*/ 2147483647 h 536"/>
                  <a:gd name="T114" fmla="*/ 2147483647 w 440"/>
                  <a:gd name="T115" fmla="*/ 2147483647 h 536"/>
                  <a:gd name="T116" fmla="*/ 2147483647 w 440"/>
                  <a:gd name="T117" fmla="*/ 2147483647 h 536"/>
                  <a:gd name="T118" fmla="*/ 2147483647 w 440"/>
                  <a:gd name="T119" fmla="*/ 2147483647 h 536"/>
                  <a:gd name="T120" fmla="*/ 2147483647 w 440"/>
                  <a:gd name="T121" fmla="*/ 2147483647 h 536"/>
                  <a:gd name="T122" fmla="*/ 2147483647 w 440"/>
                  <a:gd name="T123" fmla="*/ 2147483647 h 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40"/>
                  <a:gd name="T187" fmla="*/ 0 h 536"/>
                  <a:gd name="T188" fmla="*/ 440 w 440"/>
                  <a:gd name="T189" fmla="*/ 536 h 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40" h="536">
                    <a:moveTo>
                      <a:pt x="21" y="402"/>
                    </a:moveTo>
                    <a:lnTo>
                      <a:pt x="1" y="387"/>
                    </a:lnTo>
                    <a:lnTo>
                      <a:pt x="0" y="376"/>
                    </a:lnTo>
                    <a:lnTo>
                      <a:pt x="10" y="369"/>
                    </a:lnTo>
                    <a:lnTo>
                      <a:pt x="7" y="318"/>
                    </a:lnTo>
                    <a:lnTo>
                      <a:pt x="63" y="258"/>
                    </a:lnTo>
                    <a:lnTo>
                      <a:pt x="63" y="240"/>
                    </a:lnTo>
                    <a:lnTo>
                      <a:pt x="55" y="229"/>
                    </a:lnTo>
                    <a:lnTo>
                      <a:pt x="54" y="174"/>
                    </a:lnTo>
                    <a:lnTo>
                      <a:pt x="73" y="159"/>
                    </a:lnTo>
                    <a:lnTo>
                      <a:pt x="88" y="156"/>
                    </a:lnTo>
                    <a:lnTo>
                      <a:pt x="103" y="130"/>
                    </a:lnTo>
                    <a:lnTo>
                      <a:pt x="103" y="117"/>
                    </a:lnTo>
                    <a:lnTo>
                      <a:pt x="88" y="102"/>
                    </a:lnTo>
                    <a:lnTo>
                      <a:pt x="88" y="84"/>
                    </a:lnTo>
                    <a:lnTo>
                      <a:pt x="112" y="72"/>
                    </a:lnTo>
                    <a:lnTo>
                      <a:pt x="123" y="54"/>
                    </a:lnTo>
                    <a:lnTo>
                      <a:pt x="156" y="48"/>
                    </a:lnTo>
                    <a:lnTo>
                      <a:pt x="192" y="33"/>
                    </a:lnTo>
                    <a:lnTo>
                      <a:pt x="217" y="3"/>
                    </a:lnTo>
                    <a:lnTo>
                      <a:pt x="240" y="0"/>
                    </a:lnTo>
                    <a:lnTo>
                      <a:pt x="246" y="9"/>
                    </a:lnTo>
                    <a:lnTo>
                      <a:pt x="243" y="36"/>
                    </a:lnTo>
                    <a:lnTo>
                      <a:pt x="256" y="45"/>
                    </a:lnTo>
                    <a:lnTo>
                      <a:pt x="264" y="58"/>
                    </a:lnTo>
                    <a:lnTo>
                      <a:pt x="264" y="81"/>
                    </a:lnTo>
                    <a:lnTo>
                      <a:pt x="273" y="88"/>
                    </a:lnTo>
                    <a:lnTo>
                      <a:pt x="285" y="93"/>
                    </a:lnTo>
                    <a:lnTo>
                      <a:pt x="303" y="93"/>
                    </a:lnTo>
                    <a:lnTo>
                      <a:pt x="315" y="79"/>
                    </a:lnTo>
                    <a:lnTo>
                      <a:pt x="321" y="81"/>
                    </a:lnTo>
                    <a:lnTo>
                      <a:pt x="333" y="67"/>
                    </a:lnTo>
                    <a:lnTo>
                      <a:pt x="337" y="52"/>
                    </a:lnTo>
                    <a:lnTo>
                      <a:pt x="348" y="51"/>
                    </a:lnTo>
                    <a:lnTo>
                      <a:pt x="357" y="67"/>
                    </a:lnTo>
                    <a:lnTo>
                      <a:pt x="364" y="84"/>
                    </a:lnTo>
                    <a:lnTo>
                      <a:pt x="378" y="84"/>
                    </a:lnTo>
                    <a:lnTo>
                      <a:pt x="399" y="73"/>
                    </a:lnTo>
                    <a:lnTo>
                      <a:pt x="411" y="72"/>
                    </a:lnTo>
                    <a:lnTo>
                      <a:pt x="439" y="99"/>
                    </a:lnTo>
                    <a:lnTo>
                      <a:pt x="435" y="103"/>
                    </a:lnTo>
                    <a:lnTo>
                      <a:pt x="418" y="90"/>
                    </a:lnTo>
                    <a:lnTo>
                      <a:pt x="408" y="96"/>
                    </a:lnTo>
                    <a:lnTo>
                      <a:pt x="426" y="111"/>
                    </a:lnTo>
                    <a:lnTo>
                      <a:pt x="418" y="126"/>
                    </a:lnTo>
                    <a:lnTo>
                      <a:pt x="415" y="132"/>
                    </a:lnTo>
                    <a:lnTo>
                      <a:pt x="399" y="132"/>
                    </a:lnTo>
                    <a:lnTo>
                      <a:pt x="409" y="144"/>
                    </a:lnTo>
                    <a:lnTo>
                      <a:pt x="411" y="156"/>
                    </a:lnTo>
                    <a:lnTo>
                      <a:pt x="402" y="163"/>
                    </a:lnTo>
                    <a:lnTo>
                      <a:pt x="396" y="171"/>
                    </a:lnTo>
                    <a:lnTo>
                      <a:pt x="393" y="159"/>
                    </a:lnTo>
                    <a:lnTo>
                      <a:pt x="385" y="168"/>
                    </a:lnTo>
                    <a:lnTo>
                      <a:pt x="375" y="159"/>
                    </a:lnTo>
                    <a:lnTo>
                      <a:pt x="373" y="186"/>
                    </a:lnTo>
                    <a:lnTo>
                      <a:pt x="379" y="186"/>
                    </a:lnTo>
                    <a:lnTo>
                      <a:pt x="381" y="183"/>
                    </a:lnTo>
                    <a:lnTo>
                      <a:pt x="372" y="192"/>
                    </a:lnTo>
                    <a:lnTo>
                      <a:pt x="363" y="192"/>
                    </a:lnTo>
                    <a:lnTo>
                      <a:pt x="366" y="226"/>
                    </a:lnTo>
                    <a:lnTo>
                      <a:pt x="369" y="237"/>
                    </a:lnTo>
                    <a:lnTo>
                      <a:pt x="378" y="237"/>
                    </a:lnTo>
                    <a:lnTo>
                      <a:pt x="378" y="252"/>
                    </a:lnTo>
                    <a:lnTo>
                      <a:pt x="372" y="255"/>
                    </a:lnTo>
                    <a:lnTo>
                      <a:pt x="372" y="265"/>
                    </a:lnTo>
                    <a:lnTo>
                      <a:pt x="379" y="265"/>
                    </a:lnTo>
                    <a:lnTo>
                      <a:pt x="381" y="270"/>
                    </a:lnTo>
                    <a:lnTo>
                      <a:pt x="369" y="273"/>
                    </a:lnTo>
                    <a:lnTo>
                      <a:pt x="367" y="285"/>
                    </a:lnTo>
                    <a:lnTo>
                      <a:pt x="378" y="288"/>
                    </a:lnTo>
                    <a:lnTo>
                      <a:pt x="387" y="294"/>
                    </a:lnTo>
                    <a:lnTo>
                      <a:pt x="384" y="309"/>
                    </a:lnTo>
                    <a:lnTo>
                      <a:pt x="373" y="309"/>
                    </a:lnTo>
                    <a:lnTo>
                      <a:pt x="358" y="304"/>
                    </a:lnTo>
                    <a:lnTo>
                      <a:pt x="358" y="297"/>
                    </a:lnTo>
                    <a:lnTo>
                      <a:pt x="348" y="297"/>
                    </a:lnTo>
                    <a:lnTo>
                      <a:pt x="346" y="315"/>
                    </a:lnTo>
                    <a:lnTo>
                      <a:pt x="354" y="318"/>
                    </a:lnTo>
                    <a:lnTo>
                      <a:pt x="355" y="330"/>
                    </a:lnTo>
                    <a:lnTo>
                      <a:pt x="345" y="337"/>
                    </a:lnTo>
                    <a:lnTo>
                      <a:pt x="333" y="339"/>
                    </a:lnTo>
                    <a:lnTo>
                      <a:pt x="321" y="333"/>
                    </a:lnTo>
                    <a:lnTo>
                      <a:pt x="312" y="330"/>
                    </a:lnTo>
                    <a:lnTo>
                      <a:pt x="310" y="342"/>
                    </a:lnTo>
                    <a:lnTo>
                      <a:pt x="316" y="342"/>
                    </a:lnTo>
                    <a:lnTo>
                      <a:pt x="321" y="351"/>
                    </a:lnTo>
                    <a:lnTo>
                      <a:pt x="322" y="369"/>
                    </a:lnTo>
                    <a:lnTo>
                      <a:pt x="312" y="375"/>
                    </a:lnTo>
                    <a:lnTo>
                      <a:pt x="303" y="378"/>
                    </a:lnTo>
                    <a:lnTo>
                      <a:pt x="307" y="387"/>
                    </a:lnTo>
                    <a:lnTo>
                      <a:pt x="307" y="396"/>
                    </a:lnTo>
                    <a:lnTo>
                      <a:pt x="292" y="400"/>
                    </a:lnTo>
                    <a:lnTo>
                      <a:pt x="285" y="411"/>
                    </a:lnTo>
                    <a:lnTo>
                      <a:pt x="279" y="426"/>
                    </a:lnTo>
                    <a:lnTo>
                      <a:pt x="273" y="420"/>
                    </a:lnTo>
                    <a:lnTo>
                      <a:pt x="258" y="420"/>
                    </a:lnTo>
                    <a:lnTo>
                      <a:pt x="258" y="411"/>
                    </a:lnTo>
                    <a:lnTo>
                      <a:pt x="249" y="411"/>
                    </a:lnTo>
                    <a:lnTo>
                      <a:pt x="247" y="417"/>
                    </a:lnTo>
                    <a:lnTo>
                      <a:pt x="234" y="417"/>
                    </a:lnTo>
                    <a:lnTo>
                      <a:pt x="225" y="430"/>
                    </a:lnTo>
                    <a:lnTo>
                      <a:pt x="213" y="436"/>
                    </a:lnTo>
                    <a:lnTo>
                      <a:pt x="226" y="438"/>
                    </a:lnTo>
                    <a:lnTo>
                      <a:pt x="229" y="447"/>
                    </a:lnTo>
                    <a:lnTo>
                      <a:pt x="243" y="447"/>
                    </a:lnTo>
                    <a:lnTo>
                      <a:pt x="240" y="462"/>
                    </a:lnTo>
                    <a:lnTo>
                      <a:pt x="222" y="471"/>
                    </a:lnTo>
                    <a:lnTo>
                      <a:pt x="219" y="486"/>
                    </a:lnTo>
                    <a:lnTo>
                      <a:pt x="207" y="489"/>
                    </a:lnTo>
                    <a:lnTo>
                      <a:pt x="202" y="516"/>
                    </a:lnTo>
                    <a:lnTo>
                      <a:pt x="198" y="498"/>
                    </a:lnTo>
                    <a:lnTo>
                      <a:pt x="189" y="495"/>
                    </a:lnTo>
                    <a:lnTo>
                      <a:pt x="184" y="528"/>
                    </a:lnTo>
                    <a:lnTo>
                      <a:pt x="174" y="520"/>
                    </a:lnTo>
                    <a:lnTo>
                      <a:pt x="162" y="523"/>
                    </a:lnTo>
                    <a:lnTo>
                      <a:pt x="150" y="531"/>
                    </a:lnTo>
                    <a:lnTo>
                      <a:pt x="136" y="535"/>
                    </a:lnTo>
                    <a:lnTo>
                      <a:pt x="130" y="513"/>
                    </a:lnTo>
                    <a:lnTo>
                      <a:pt x="130" y="474"/>
                    </a:lnTo>
                    <a:lnTo>
                      <a:pt x="124" y="456"/>
                    </a:lnTo>
                    <a:lnTo>
                      <a:pt x="106" y="451"/>
                    </a:lnTo>
                    <a:lnTo>
                      <a:pt x="94" y="424"/>
                    </a:lnTo>
                    <a:lnTo>
                      <a:pt x="78" y="408"/>
                    </a:lnTo>
                    <a:lnTo>
                      <a:pt x="21" y="402"/>
                    </a:lnTo>
                  </a:path>
                </a:pathLst>
              </a:custGeom>
              <a:solidFill>
                <a:srgbClr val="99CCFF"/>
              </a:solidFill>
              <a:ln w="9525">
                <a:solidFill>
                  <a:srgbClr val="808080"/>
                </a:solidFill>
                <a:round/>
                <a:headEnd/>
                <a:tailEnd/>
              </a:ln>
            </p:spPr>
            <p:txBody>
              <a:bodyPr/>
              <a:lstStyle/>
              <a:p>
                <a:endParaRPr lang="zh-CN" altLang="en-US"/>
              </a:p>
            </p:txBody>
          </p:sp>
          <p:sp>
            <p:nvSpPr>
              <p:cNvPr id="270" name="Rectangle 46"/>
              <p:cNvSpPr>
                <a:spLocks noChangeArrowheads="1"/>
              </p:cNvSpPr>
              <p:nvPr/>
            </p:nvSpPr>
            <p:spPr bwMode="auto">
              <a:xfrm rot="1530318">
                <a:off x="6630065" y="4631988"/>
                <a:ext cx="195659" cy="398798"/>
              </a:xfrm>
              <a:prstGeom prst="rect">
                <a:avLst/>
              </a:prstGeom>
              <a:solidFill>
                <a:srgbClr val="99CCFF"/>
              </a:solidFill>
              <a:ln w="12700">
                <a:noFill/>
                <a:miter lim="800000"/>
                <a:headEnd/>
                <a:tailEnd/>
              </a:ln>
            </p:spPr>
            <p:txBody>
              <a:bodyPr wrap="none" anchor="ctr">
                <a:spAutoFit/>
              </a:bodyPr>
              <a:lstStyle/>
              <a:p>
                <a:pPr algn="ctr" eaLnBrk="0" hangingPunct="0"/>
                <a:endParaRPr lang="zh-CN" altLang="zh-CN" b="1">
                  <a:ea typeface="华文中宋" pitchFamily="2" charset="-122"/>
                </a:endParaRPr>
              </a:p>
            </p:txBody>
          </p:sp>
          <p:sp>
            <p:nvSpPr>
              <p:cNvPr id="271" name="Freeform 47"/>
              <p:cNvSpPr>
                <a:spLocks/>
              </p:cNvSpPr>
              <p:nvPr/>
            </p:nvSpPr>
            <p:spPr bwMode="auto">
              <a:xfrm>
                <a:off x="5967184" y="3281942"/>
                <a:ext cx="966490" cy="605966"/>
              </a:xfrm>
              <a:custGeom>
                <a:avLst/>
                <a:gdLst>
                  <a:gd name="T0" fmla="*/ 2147483647 w 651"/>
                  <a:gd name="T1" fmla="*/ 2147483647 h 448"/>
                  <a:gd name="T2" fmla="*/ 2147483647 w 651"/>
                  <a:gd name="T3" fmla="*/ 2147483647 h 448"/>
                  <a:gd name="T4" fmla="*/ 2147483647 w 651"/>
                  <a:gd name="T5" fmla="*/ 2147483647 h 448"/>
                  <a:gd name="T6" fmla="*/ 2147483647 w 651"/>
                  <a:gd name="T7" fmla="*/ 2147483647 h 448"/>
                  <a:gd name="T8" fmla="*/ 2147483647 w 651"/>
                  <a:gd name="T9" fmla="*/ 2147483647 h 448"/>
                  <a:gd name="T10" fmla="*/ 2147483647 w 651"/>
                  <a:gd name="T11" fmla="*/ 2147483647 h 448"/>
                  <a:gd name="T12" fmla="*/ 2147483647 w 651"/>
                  <a:gd name="T13" fmla="*/ 2147483647 h 448"/>
                  <a:gd name="T14" fmla="*/ 2147483647 w 651"/>
                  <a:gd name="T15" fmla="*/ 2147483647 h 448"/>
                  <a:gd name="T16" fmla="*/ 0 w 651"/>
                  <a:gd name="T17" fmla="*/ 2147483647 h 448"/>
                  <a:gd name="T18" fmla="*/ 2147483647 w 651"/>
                  <a:gd name="T19" fmla="*/ 2147483647 h 448"/>
                  <a:gd name="T20" fmla="*/ 2147483647 w 651"/>
                  <a:gd name="T21" fmla="*/ 2147483647 h 448"/>
                  <a:gd name="T22" fmla="*/ 2147483647 w 651"/>
                  <a:gd name="T23" fmla="*/ 2147483647 h 448"/>
                  <a:gd name="T24" fmla="*/ 2147483647 w 651"/>
                  <a:gd name="T25" fmla="*/ 2147483647 h 448"/>
                  <a:gd name="T26" fmla="*/ 2147483647 w 651"/>
                  <a:gd name="T27" fmla="*/ 2147483647 h 448"/>
                  <a:gd name="T28" fmla="*/ 2147483647 w 651"/>
                  <a:gd name="T29" fmla="*/ 2147483647 h 448"/>
                  <a:gd name="T30" fmla="*/ 2147483647 w 651"/>
                  <a:gd name="T31" fmla="*/ 2147483647 h 448"/>
                  <a:gd name="T32" fmla="*/ 2147483647 w 651"/>
                  <a:gd name="T33" fmla="*/ 2147483647 h 448"/>
                  <a:gd name="T34" fmla="*/ 2147483647 w 651"/>
                  <a:gd name="T35" fmla="*/ 2147483647 h 448"/>
                  <a:gd name="T36" fmla="*/ 2147483647 w 651"/>
                  <a:gd name="T37" fmla="*/ 2147483647 h 448"/>
                  <a:gd name="T38" fmla="*/ 2147483647 w 651"/>
                  <a:gd name="T39" fmla="*/ 2147483647 h 448"/>
                  <a:gd name="T40" fmla="*/ 2147483647 w 651"/>
                  <a:gd name="T41" fmla="*/ 2147483647 h 448"/>
                  <a:gd name="T42" fmla="*/ 2147483647 w 651"/>
                  <a:gd name="T43" fmla="*/ 2147483647 h 448"/>
                  <a:gd name="T44" fmla="*/ 2147483647 w 651"/>
                  <a:gd name="T45" fmla="*/ 2147483647 h 448"/>
                  <a:gd name="T46" fmla="*/ 2147483647 w 651"/>
                  <a:gd name="T47" fmla="*/ 2147483647 h 448"/>
                  <a:gd name="T48" fmla="*/ 2147483647 w 651"/>
                  <a:gd name="T49" fmla="*/ 2147483647 h 448"/>
                  <a:gd name="T50" fmla="*/ 2147483647 w 651"/>
                  <a:gd name="T51" fmla="*/ 2147483647 h 448"/>
                  <a:gd name="T52" fmla="*/ 2147483647 w 651"/>
                  <a:gd name="T53" fmla="*/ 2147483647 h 448"/>
                  <a:gd name="T54" fmla="*/ 2147483647 w 651"/>
                  <a:gd name="T55" fmla="*/ 2147483647 h 448"/>
                  <a:gd name="T56" fmla="*/ 2147483647 w 651"/>
                  <a:gd name="T57" fmla="*/ 2147483647 h 448"/>
                  <a:gd name="T58" fmla="*/ 2147483647 w 651"/>
                  <a:gd name="T59" fmla="*/ 2147483647 h 448"/>
                  <a:gd name="T60" fmla="*/ 2147483647 w 651"/>
                  <a:gd name="T61" fmla="*/ 2147483647 h 448"/>
                  <a:gd name="T62" fmla="*/ 2147483647 w 651"/>
                  <a:gd name="T63" fmla="*/ 2147483647 h 448"/>
                  <a:gd name="T64" fmla="*/ 2147483647 w 651"/>
                  <a:gd name="T65" fmla="*/ 2147483647 h 448"/>
                  <a:gd name="T66" fmla="*/ 2147483647 w 651"/>
                  <a:gd name="T67" fmla="*/ 2147483647 h 448"/>
                  <a:gd name="T68" fmla="*/ 2147483647 w 651"/>
                  <a:gd name="T69" fmla="*/ 2147483647 h 448"/>
                  <a:gd name="T70" fmla="*/ 2147483647 w 651"/>
                  <a:gd name="T71" fmla="*/ 2147483647 h 448"/>
                  <a:gd name="T72" fmla="*/ 2147483647 w 651"/>
                  <a:gd name="T73" fmla="*/ 2147483647 h 448"/>
                  <a:gd name="T74" fmla="*/ 2147483647 w 651"/>
                  <a:gd name="T75" fmla="*/ 2147483647 h 448"/>
                  <a:gd name="T76" fmla="*/ 2147483647 w 651"/>
                  <a:gd name="T77" fmla="*/ 2147483647 h 448"/>
                  <a:gd name="T78" fmla="*/ 2147483647 w 651"/>
                  <a:gd name="T79" fmla="*/ 0 h 4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1"/>
                  <a:gd name="T121" fmla="*/ 0 h 448"/>
                  <a:gd name="T122" fmla="*/ 651 w 651"/>
                  <a:gd name="T123" fmla="*/ 448 h 4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1" h="448">
                    <a:moveTo>
                      <a:pt x="220" y="0"/>
                    </a:moveTo>
                    <a:lnTo>
                      <a:pt x="185" y="46"/>
                    </a:lnTo>
                    <a:lnTo>
                      <a:pt x="161" y="46"/>
                    </a:lnTo>
                    <a:lnTo>
                      <a:pt x="79" y="125"/>
                    </a:lnTo>
                    <a:lnTo>
                      <a:pt x="60" y="150"/>
                    </a:lnTo>
                    <a:lnTo>
                      <a:pt x="64" y="184"/>
                    </a:lnTo>
                    <a:lnTo>
                      <a:pt x="27" y="213"/>
                    </a:lnTo>
                    <a:lnTo>
                      <a:pt x="27" y="237"/>
                    </a:lnTo>
                    <a:lnTo>
                      <a:pt x="43" y="260"/>
                    </a:lnTo>
                    <a:lnTo>
                      <a:pt x="40" y="273"/>
                    </a:lnTo>
                    <a:lnTo>
                      <a:pt x="50" y="287"/>
                    </a:lnTo>
                    <a:lnTo>
                      <a:pt x="73" y="283"/>
                    </a:lnTo>
                    <a:lnTo>
                      <a:pt x="67" y="293"/>
                    </a:lnTo>
                    <a:lnTo>
                      <a:pt x="43" y="307"/>
                    </a:lnTo>
                    <a:lnTo>
                      <a:pt x="40" y="327"/>
                    </a:lnTo>
                    <a:lnTo>
                      <a:pt x="27" y="347"/>
                    </a:lnTo>
                    <a:lnTo>
                      <a:pt x="0" y="360"/>
                    </a:lnTo>
                    <a:lnTo>
                      <a:pt x="0" y="383"/>
                    </a:lnTo>
                    <a:lnTo>
                      <a:pt x="7" y="400"/>
                    </a:lnTo>
                    <a:lnTo>
                      <a:pt x="40" y="400"/>
                    </a:lnTo>
                    <a:lnTo>
                      <a:pt x="60" y="427"/>
                    </a:lnTo>
                    <a:lnTo>
                      <a:pt x="127" y="433"/>
                    </a:lnTo>
                    <a:lnTo>
                      <a:pt x="147" y="393"/>
                    </a:lnTo>
                    <a:lnTo>
                      <a:pt x="160" y="387"/>
                    </a:lnTo>
                    <a:lnTo>
                      <a:pt x="193" y="393"/>
                    </a:lnTo>
                    <a:lnTo>
                      <a:pt x="220" y="447"/>
                    </a:lnTo>
                    <a:lnTo>
                      <a:pt x="237" y="427"/>
                    </a:lnTo>
                    <a:lnTo>
                      <a:pt x="263" y="427"/>
                    </a:lnTo>
                    <a:lnTo>
                      <a:pt x="287" y="410"/>
                    </a:lnTo>
                    <a:lnTo>
                      <a:pt x="320" y="410"/>
                    </a:lnTo>
                    <a:lnTo>
                      <a:pt x="347" y="380"/>
                    </a:lnTo>
                    <a:lnTo>
                      <a:pt x="350" y="360"/>
                    </a:lnTo>
                    <a:lnTo>
                      <a:pt x="370" y="340"/>
                    </a:lnTo>
                    <a:lnTo>
                      <a:pt x="407" y="340"/>
                    </a:lnTo>
                    <a:lnTo>
                      <a:pt x="427" y="300"/>
                    </a:lnTo>
                    <a:lnTo>
                      <a:pt x="430" y="277"/>
                    </a:lnTo>
                    <a:lnTo>
                      <a:pt x="450" y="273"/>
                    </a:lnTo>
                    <a:lnTo>
                      <a:pt x="460" y="263"/>
                    </a:lnTo>
                    <a:lnTo>
                      <a:pt x="460" y="230"/>
                    </a:lnTo>
                    <a:lnTo>
                      <a:pt x="473" y="213"/>
                    </a:lnTo>
                    <a:lnTo>
                      <a:pt x="500" y="217"/>
                    </a:lnTo>
                    <a:lnTo>
                      <a:pt x="507" y="160"/>
                    </a:lnTo>
                    <a:lnTo>
                      <a:pt x="533" y="147"/>
                    </a:lnTo>
                    <a:lnTo>
                      <a:pt x="570" y="113"/>
                    </a:lnTo>
                    <a:lnTo>
                      <a:pt x="583" y="113"/>
                    </a:lnTo>
                    <a:lnTo>
                      <a:pt x="600" y="93"/>
                    </a:lnTo>
                    <a:lnTo>
                      <a:pt x="620" y="100"/>
                    </a:lnTo>
                    <a:lnTo>
                      <a:pt x="633" y="100"/>
                    </a:lnTo>
                    <a:lnTo>
                      <a:pt x="647" y="87"/>
                    </a:lnTo>
                    <a:lnTo>
                      <a:pt x="647" y="80"/>
                    </a:lnTo>
                    <a:lnTo>
                      <a:pt x="637" y="73"/>
                    </a:lnTo>
                    <a:lnTo>
                      <a:pt x="643" y="43"/>
                    </a:lnTo>
                    <a:lnTo>
                      <a:pt x="647" y="40"/>
                    </a:lnTo>
                    <a:lnTo>
                      <a:pt x="650" y="27"/>
                    </a:lnTo>
                    <a:lnTo>
                      <a:pt x="633" y="27"/>
                    </a:lnTo>
                    <a:lnTo>
                      <a:pt x="623" y="33"/>
                    </a:lnTo>
                    <a:lnTo>
                      <a:pt x="607" y="20"/>
                    </a:lnTo>
                    <a:lnTo>
                      <a:pt x="587" y="33"/>
                    </a:lnTo>
                    <a:lnTo>
                      <a:pt x="543" y="40"/>
                    </a:lnTo>
                    <a:lnTo>
                      <a:pt x="493" y="13"/>
                    </a:lnTo>
                    <a:lnTo>
                      <a:pt x="467" y="20"/>
                    </a:lnTo>
                    <a:lnTo>
                      <a:pt x="447" y="33"/>
                    </a:lnTo>
                    <a:lnTo>
                      <a:pt x="433" y="60"/>
                    </a:lnTo>
                    <a:lnTo>
                      <a:pt x="413" y="67"/>
                    </a:lnTo>
                    <a:lnTo>
                      <a:pt x="413" y="93"/>
                    </a:lnTo>
                    <a:lnTo>
                      <a:pt x="393" y="100"/>
                    </a:lnTo>
                    <a:lnTo>
                      <a:pt x="387" y="113"/>
                    </a:lnTo>
                    <a:lnTo>
                      <a:pt x="367" y="113"/>
                    </a:lnTo>
                    <a:lnTo>
                      <a:pt x="340" y="100"/>
                    </a:lnTo>
                    <a:lnTo>
                      <a:pt x="327" y="87"/>
                    </a:lnTo>
                    <a:lnTo>
                      <a:pt x="340" y="63"/>
                    </a:lnTo>
                    <a:lnTo>
                      <a:pt x="340" y="40"/>
                    </a:lnTo>
                    <a:lnTo>
                      <a:pt x="327" y="13"/>
                    </a:lnTo>
                    <a:lnTo>
                      <a:pt x="310" y="7"/>
                    </a:lnTo>
                    <a:lnTo>
                      <a:pt x="293" y="13"/>
                    </a:lnTo>
                    <a:lnTo>
                      <a:pt x="280" y="7"/>
                    </a:lnTo>
                    <a:lnTo>
                      <a:pt x="267" y="7"/>
                    </a:lnTo>
                    <a:lnTo>
                      <a:pt x="253" y="20"/>
                    </a:lnTo>
                    <a:lnTo>
                      <a:pt x="243" y="7"/>
                    </a:lnTo>
                    <a:lnTo>
                      <a:pt x="220" y="0"/>
                    </a:lnTo>
                  </a:path>
                </a:pathLst>
              </a:custGeom>
              <a:solidFill>
                <a:srgbClr val="CCFFCC"/>
              </a:solidFill>
              <a:ln w="9525">
                <a:solidFill>
                  <a:srgbClr val="808080"/>
                </a:solidFill>
                <a:round/>
                <a:headEnd/>
                <a:tailEnd/>
              </a:ln>
            </p:spPr>
            <p:txBody>
              <a:bodyPr/>
              <a:lstStyle/>
              <a:p>
                <a:endParaRPr lang="zh-CN" altLang="en-US"/>
              </a:p>
            </p:txBody>
          </p:sp>
          <p:sp>
            <p:nvSpPr>
              <p:cNvPr id="272" name="Freeform 48"/>
              <p:cNvSpPr>
                <a:spLocks/>
              </p:cNvSpPr>
              <p:nvPr/>
            </p:nvSpPr>
            <p:spPr bwMode="auto">
              <a:xfrm>
                <a:off x="3749149" y="2228837"/>
                <a:ext cx="2762845" cy="1716043"/>
              </a:xfrm>
              <a:custGeom>
                <a:avLst/>
                <a:gdLst>
                  <a:gd name="T0" fmla="*/ 2147483647 w 1864"/>
                  <a:gd name="T1" fmla="*/ 2147483647 h 1270"/>
                  <a:gd name="T2" fmla="*/ 2147483647 w 1864"/>
                  <a:gd name="T3" fmla="*/ 2147483647 h 1270"/>
                  <a:gd name="T4" fmla="*/ 2147483647 w 1864"/>
                  <a:gd name="T5" fmla="*/ 2147483647 h 1270"/>
                  <a:gd name="T6" fmla="*/ 2147483647 w 1864"/>
                  <a:gd name="T7" fmla="*/ 2147483647 h 1270"/>
                  <a:gd name="T8" fmla="*/ 2147483647 w 1864"/>
                  <a:gd name="T9" fmla="*/ 2147483647 h 1270"/>
                  <a:gd name="T10" fmla="*/ 2147483647 w 1864"/>
                  <a:gd name="T11" fmla="*/ 2147483647 h 1270"/>
                  <a:gd name="T12" fmla="*/ 2147483647 w 1864"/>
                  <a:gd name="T13" fmla="*/ 2147483647 h 1270"/>
                  <a:gd name="T14" fmla="*/ 2147483647 w 1864"/>
                  <a:gd name="T15" fmla="*/ 2147483647 h 1270"/>
                  <a:gd name="T16" fmla="*/ 2147483647 w 1864"/>
                  <a:gd name="T17" fmla="*/ 2147483647 h 1270"/>
                  <a:gd name="T18" fmla="*/ 2147483647 w 1864"/>
                  <a:gd name="T19" fmla="*/ 2147483647 h 1270"/>
                  <a:gd name="T20" fmla="*/ 2147483647 w 1864"/>
                  <a:gd name="T21" fmla="*/ 2147483647 h 1270"/>
                  <a:gd name="T22" fmla="*/ 2147483647 w 1864"/>
                  <a:gd name="T23" fmla="*/ 2147483647 h 1270"/>
                  <a:gd name="T24" fmla="*/ 2147483647 w 1864"/>
                  <a:gd name="T25" fmla="*/ 2147483647 h 1270"/>
                  <a:gd name="T26" fmla="*/ 2147483647 w 1864"/>
                  <a:gd name="T27" fmla="*/ 2147483647 h 1270"/>
                  <a:gd name="T28" fmla="*/ 2147483647 w 1864"/>
                  <a:gd name="T29" fmla="*/ 2147483647 h 1270"/>
                  <a:gd name="T30" fmla="*/ 2147483647 w 1864"/>
                  <a:gd name="T31" fmla="*/ 2147483647 h 1270"/>
                  <a:gd name="T32" fmla="*/ 2147483647 w 1864"/>
                  <a:gd name="T33" fmla="*/ 2147483647 h 1270"/>
                  <a:gd name="T34" fmla="*/ 2147483647 w 1864"/>
                  <a:gd name="T35" fmla="*/ 2147483647 h 1270"/>
                  <a:gd name="T36" fmla="*/ 2147483647 w 1864"/>
                  <a:gd name="T37" fmla="*/ 2147483647 h 1270"/>
                  <a:gd name="T38" fmla="*/ 2147483647 w 1864"/>
                  <a:gd name="T39" fmla="*/ 2147483647 h 1270"/>
                  <a:gd name="T40" fmla="*/ 2147483647 w 1864"/>
                  <a:gd name="T41" fmla="*/ 2147483647 h 1270"/>
                  <a:gd name="T42" fmla="*/ 2147483647 w 1864"/>
                  <a:gd name="T43" fmla="*/ 2147483647 h 1270"/>
                  <a:gd name="T44" fmla="*/ 2147483647 w 1864"/>
                  <a:gd name="T45" fmla="*/ 2147483647 h 1270"/>
                  <a:gd name="T46" fmla="*/ 2147483647 w 1864"/>
                  <a:gd name="T47" fmla="*/ 2147483647 h 1270"/>
                  <a:gd name="T48" fmla="*/ 2147483647 w 1864"/>
                  <a:gd name="T49" fmla="*/ 2147483647 h 1270"/>
                  <a:gd name="T50" fmla="*/ 2147483647 w 1864"/>
                  <a:gd name="T51" fmla="*/ 2147483647 h 1270"/>
                  <a:gd name="T52" fmla="*/ 2147483647 w 1864"/>
                  <a:gd name="T53" fmla="*/ 2147483647 h 1270"/>
                  <a:gd name="T54" fmla="*/ 2147483647 w 1864"/>
                  <a:gd name="T55" fmla="*/ 2147483647 h 1270"/>
                  <a:gd name="T56" fmla="*/ 2147483647 w 1864"/>
                  <a:gd name="T57" fmla="*/ 2147483647 h 1270"/>
                  <a:gd name="T58" fmla="*/ 2147483647 w 1864"/>
                  <a:gd name="T59" fmla="*/ 2147483647 h 1270"/>
                  <a:gd name="T60" fmla="*/ 2147483647 w 1864"/>
                  <a:gd name="T61" fmla="*/ 2147483647 h 1270"/>
                  <a:gd name="T62" fmla="*/ 2147483647 w 1864"/>
                  <a:gd name="T63" fmla="*/ 2147483647 h 1270"/>
                  <a:gd name="T64" fmla="*/ 2147483647 w 1864"/>
                  <a:gd name="T65" fmla="*/ 2147483647 h 1270"/>
                  <a:gd name="T66" fmla="*/ 2147483647 w 1864"/>
                  <a:gd name="T67" fmla="*/ 2147483647 h 1270"/>
                  <a:gd name="T68" fmla="*/ 2147483647 w 1864"/>
                  <a:gd name="T69" fmla="*/ 2147483647 h 1270"/>
                  <a:gd name="T70" fmla="*/ 2147483647 w 1864"/>
                  <a:gd name="T71" fmla="*/ 2147483647 h 1270"/>
                  <a:gd name="T72" fmla="*/ 2147483647 w 1864"/>
                  <a:gd name="T73" fmla="*/ 2147483647 h 1270"/>
                  <a:gd name="T74" fmla="*/ 2147483647 w 1864"/>
                  <a:gd name="T75" fmla="*/ 2147483647 h 1270"/>
                  <a:gd name="T76" fmla="*/ 2147483647 w 1864"/>
                  <a:gd name="T77" fmla="*/ 2147483647 h 1270"/>
                  <a:gd name="T78" fmla="*/ 2147483647 w 1864"/>
                  <a:gd name="T79" fmla="*/ 2147483647 h 1270"/>
                  <a:gd name="T80" fmla="*/ 2147483647 w 1864"/>
                  <a:gd name="T81" fmla="*/ 2147483647 h 1270"/>
                  <a:gd name="T82" fmla="*/ 2147483647 w 1864"/>
                  <a:gd name="T83" fmla="*/ 2147483647 h 1270"/>
                  <a:gd name="T84" fmla="*/ 2147483647 w 1864"/>
                  <a:gd name="T85" fmla="*/ 2147483647 h 1270"/>
                  <a:gd name="T86" fmla="*/ 2147483647 w 1864"/>
                  <a:gd name="T87" fmla="*/ 2147483647 h 1270"/>
                  <a:gd name="T88" fmla="*/ 2147483647 w 1864"/>
                  <a:gd name="T89" fmla="*/ 2147483647 h 1270"/>
                  <a:gd name="T90" fmla="*/ 2147483647 w 1864"/>
                  <a:gd name="T91" fmla="*/ 2147483647 h 1270"/>
                  <a:gd name="T92" fmla="*/ 2147483647 w 1864"/>
                  <a:gd name="T93" fmla="*/ 2147483647 h 1270"/>
                  <a:gd name="T94" fmla="*/ 2147483647 w 1864"/>
                  <a:gd name="T95" fmla="*/ 2147483647 h 1270"/>
                  <a:gd name="T96" fmla="*/ 2147483647 w 1864"/>
                  <a:gd name="T97" fmla="*/ 2147483647 h 1270"/>
                  <a:gd name="T98" fmla="*/ 2147483647 w 1864"/>
                  <a:gd name="T99" fmla="*/ 2147483647 h 1270"/>
                  <a:gd name="T100" fmla="*/ 2147483647 w 1864"/>
                  <a:gd name="T101" fmla="*/ 2147483647 h 1270"/>
                  <a:gd name="T102" fmla="*/ 2147483647 w 1864"/>
                  <a:gd name="T103" fmla="*/ 2147483647 h 1270"/>
                  <a:gd name="T104" fmla="*/ 2147483647 w 1864"/>
                  <a:gd name="T105" fmla="*/ 2147483647 h 1270"/>
                  <a:gd name="T106" fmla="*/ 2147483647 w 1864"/>
                  <a:gd name="T107" fmla="*/ 2147483647 h 1270"/>
                  <a:gd name="T108" fmla="*/ 2147483647 w 1864"/>
                  <a:gd name="T109" fmla="*/ 2147483647 h 1270"/>
                  <a:gd name="T110" fmla="*/ 2147483647 w 1864"/>
                  <a:gd name="T111" fmla="*/ 2147483647 h 1270"/>
                  <a:gd name="T112" fmla="*/ 2147483647 w 1864"/>
                  <a:gd name="T113" fmla="*/ 2147483647 h 1270"/>
                  <a:gd name="T114" fmla="*/ 2147483647 w 1864"/>
                  <a:gd name="T115" fmla="*/ 2147483647 h 1270"/>
                  <a:gd name="T116" fmla="*/ 2147483647 w 1864"/>
                  <a:gd name="T117" fmla="*/ 2147483647 h 1270"/>
                  <a:gd name="T118" fmla="*/ 2147483647 w 1864"/>
                  <a:gd name="T119" fmla="*/ 2147483647 h 1270"/>
                  <a:gd name="T120" fmla="*/ 2147483647 w 1864"/>
                  <a:gd name="T121" fmla="*/ 2147483647 h 1270"/>
                  <a:gd name="T122" fmla="*/ 2147483647 w 1864"/>
                  <a:gd name="T123" fmla="*/ 2147483647 h 1270"/>
                  <a:gd name="T124" fmla="*/ 0 w 1864"/>
                  <a:gd name="T125" fmla="*/ 2147483647 h 12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4"/>
                  <a:gd name="T190" fmla="*/ 0 h 1270"/>
                  <a:gd name="T191" fmla="*/ 1864 w 1864"/>
                  <a:gd name="T192" fmla="*/ 1270 h 127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4" h="1270">
                    <a:moveTo>
                      <a:pt x="0" y="321"/>
                    </a:moveTo>
                    <a:lnTo>
                      <a:pt x="6" y="345"/>
                    </a:lnTo>
                    <a:lnTo>
                      <a:pt x="6" y="363"/>
                    </a:lnTo>
                    <a:lnTo>
                      <a:pt x="42" y="411"/>
                    </a:lnTo>
                    <a:lnTo>
                      <a:pt x="42" y="456"/>
                    </a:lnTo>
                    <a:lnTo>
                      <a:pt x="27" y="477"/>
                    </a:lnTo>
                    <a:lnTo>
                      <a:pt x="45" y="501"/>
                    </a:lnTo>
                    <a:lnTo>
                      <a:pt x="72" y="513"/>
                    </a:lnTo>
                    <a:lnTo>
                      <a:pt x="69" y="579"/>
                    </a:lnTo>
                    <a:lnTo>
                      <a:pt x="100" y="577"/>
                    </a:lnTo>
                    <a:lnTo>
                      <a:pt x="151" y="540"/>
                    </a:lnTo>
                    <a:lnTo>
                      <a:pt x="183" y="537"/>
                    </a:lnTo>
                    <a:lnTo>
                      <a:pt x="214" y="540"/>
                    </a:lnTo>
                    <a:lnTo>
                      <a:pt x="237" y="561"/>
                    </a:lnTo>
                    <a:lnTo>
                      <a:pt x="231" y="595"/>
                    </a:lnTo>
                    <a:lnTo>
                      <a:pt x="171" y="645"/>
                    </a:lnTo>
                    <a:lnTo>
                      <a:pt x="175" y="660"/>
                    </a:lnTo>
                    <a:lnTo>
                      <a:pt x="196" y="675"/>
                    </a:lnTo>
                    <a:lnTo>
                      <a:pt x="234" y="687"/>
                    </a:lnTo>
                    <a:lnTo>
                      <a:pt x="241" y="708"/>
                    </a:lnTo>
                    <a:lnTo>
                      <a:pt x="264" y="708"/>
                    </a:lnTo>
                    <a:lnTo>
                      <a:pt x="279" y="717"/>
                    </a:lnTo>
                    <a:lnTo>
                      <a:pt x="279" y="750"/>
                    </a:lnTo>
                    <a:lnTo>
                      <a:pt x="270" y="759"/>
                    </a:lnTo>
                    <a:lnTo>
                      <a:pt x="274" y="777"/>
                    </a:lnTo>
                    <a:lnTo>
                      <a:pt x="339" y="813"/>
                    </a:lnTo>
                    <a:lnTo>
                      <a:pt x="363" y="807"/>
                    </a:lnTo>
                    <a:lnTo>
                      <a:pt x="369" y="792"/>
                    </a:lnTo>
                    <a:lnTo>
                      <a:pt x="355" y="751"/>
                    </a:lnTo>
                    <a:lnTo>
                      <a:pt x="387" y="747"/>
                    </a:lnTo>
                    <a:lnTo>
                      <a:pt x="417" y="741"/>
                    </a:lnTo>
                    <a:lnTo>
                      <a:pt x="425" y="753"/>
                    </a:lnTo>
                    <a:lnTo>
                      <a:pt x="455" y="753"/>
                    </a:lnTo>
                    <a:lnTo>
                      <a:pt x="485" y="717"/>
                    </a:lnTo>
                    <a:lnTo>
                      <a:pt x="531" y="717"/>
                    </a:lnTo>
                    <a:lnTo>
                      <a:pt x="564" y="741"/>
                    </a:lnTo>
                    <a:lnTo>
                      <a:pt x="551" y="789"/>
                    </a:lnTo>
                    <a:lnTo>
                      <a:pt x="528" y="789"/>
                    </a:lnTo>
                    <a:lnTo>
                      <a:pt x="522" y="813"/>
                    </a:lnTo>
                    <a:lnTo>
                      <a:pt x="501" y="829"/>
                    </a:lnTo>
                    <a:lnTo>
                      <a:pt x="494" y="835"/>
                    </a:lnTo>
                    <a:lnTo>
                      <a:pt x="489" y="867"/>
                    </a:lnTo>
                    <a:lnTo>
                      <a:pt x="471" y="864"/>
                    </a:lnTo>
                    <a:lnTo>
                      <a:pt x="471" y="891"/>
                    </a:lnTo>
                    <a:lnTo>
                      <a:pt x="515" y="909"/>
                    </a:lnTo>
                    <a:lnTo>
                      <a:pt x="519" y="921"/>
                    </a:lnTo>
                    <a:lnTo>
                      <a:pt x="522" y="933"/>
                    </a:lnTo>
                    <a:lnTo>
                      <a:pt x="557" y="957"/>
                    </a:lnTo>
                    <a:lnTo>
                      <a:pt x="572" y="957"/>
                    </a:lnTo>
                    <a:lnTo>
                      <a:pt x="629" y="931"/>
                    </a:lnTo>
                    <a:lnTo>
                      <a:pt x="677" y="894"/>
                    </a:lnTo>
                    <a:lnTo>
                      <a:pt x="675" y="849"/>
                    </a:lnTo>
                    <a:lnTo>
                      <a:pt x="699" y="759"/>
                    </a:lnTo>
                    <a:lnTo>
                      <a:pt x="747" y="723"/>
                    </a:lnTo>
                    <a:lnTo>
                      <a:pt x="794" y="741"/>
                    </a:lnTo>
                    <a:lnTo>
                      <a:pt x="792" y="768"/>
                    </a:lnTo>
                    <a:lnTo>
                      <a:pt x="765" y="805"/>
                    </a:lnTo>
                    <a:lnTo>
                      <a:pt x="765" y="852"/>
                    </a:lnTo>
                    <a:lnTo>
                      <a:pt x="815" y="864"/>
                    </a:lnTo>
                    <a:lnTo>
                      <a:pt x="849" y="882"/>
                    </a:lnTo>
                    <a:lnTo>
                      <a:pt x="872" y="913"/>
                    </a:lnTo>
                    <a:lnTo>
                      <a:pt x="924" y="906"/>
                    </a:lnTo>
                    <a:lnTo>
                      <a:pt x="944" y="879"/>
                    </a:lnTo>
                    <a:lnTo>
                      <a:pt x="969" y="873"/>
                    </a:lnTo>
                    <a:lnTo>
                      <a:pt x="969" y="861"/>
                    </a:lnTo>
                    <a:lnTo>
                      <a:pt x="957" y="852"/>
                    </a:lnTo>
                    <a:lnTo>
                      <a:pt x="960" y="831"/>
                    </a:lnTo>
                    <a:lnTo>
                      <a:pt x="1050" y="720"/>
                    </a:lnTo>
                    <a:lnTo>
                      <a:pt x="1053" y="711"/>
                    </a:lnTo>
                    <a:lnTo>
                      <a:pt x="1059" y="705"/>
                    </a:lnTo>
                    <a:lnTo>
                      <a:pt x="1076" y="723"/>
                    </a:lnTo>
                    <a:lnTo>
                      <a:pt x="1101" y="717"/>
                    </a:lnTo>
                    <a:lnTo>
                      <a:pt x="1112" y="693"/>
                    </a:lnTo>
                    <a:lnTo>
                      <a:pt x="1128" y="693"/>
                    </a:lnTo>
                    <a:lnTo>
                      <a:pt x="1140" y="702"/>
                    </a:lnTo>
                    <a:lnTo>
                      <a:pt x="1143" y="738"/>
                    </a:lnTo>
                    <a:lnTo>
                      <a:pt x="1131" y="753"/>
                    </a:lnTo>
                    <a:lnTo>
                      <a:pt x="1131" y="771"/>
                    </a:lnTo>
                    <a:lnTo>
                      <a:pt x="1137" y="789"/>
                    </a:lnTo>
                    <a:lnTo>
                      <a:pt x="1127" y="804"/>
                    </a:lnTo>
                    <a:lnTo>
                      <a:pt x="1091" y="834"/>
                    </a:lnTo>
                    <a:lnTo>
                      <a:pt x="1098" y="891"/>
                    </a:lnTo>
                    <a:lnTo>
                      <a:pt x="1125" y="906"/>
                    </a:lnTo>
                    <a:lnTo>
                      <a:pt x="1110" y="933"/>
                    </a:lnTo>
                    <a:lnTo>
                      <a:pt x="1116" y="942"/>
                    </a:lnTo>
                    <a:lnTo>
                      <a:pt x="1118" y="957"/>
                    </a:lnTo>
                    <a:lnTo>
                      <a:pt x="1086" y="987"/>
                    </a:lnTo>
                    <a:lnTo>
                      <a:pt x="1089" y="1008"/>
                    </a:lnTo>
                    <a:lnTo>
                      <a:pt x="1089" y="1077"/>
                    </a:lnTo>
                    <a:lnTo>
                      <a:pt x="1106" y="1125"/>
                    </a:lnTo>
                    <a:lnTo>
                      <a:pt x="1103" y="1158"/>
                    </a:lnTo>
                    <a:lnTo>
                      <a:pt x="1077" y="1197"/>
                    </a:lnTo>
                    <a:lnTo>
                      <a:pt x="1083" y="1254"/>
                    </a:lnTo>
                    <a:lnTo>
                      <a:pt x="1092" y="1269"/>
                    </a:lnTo>
                    <a:lnTo>
                      <a:pt x="1119" y="1257"/>
                    </a:lnTo>
                    <a:lnTo>
                      <a:pt x="1134" y="1245"/>
                    </a:lnTo>
                    <a:lnTo>
                      <a:pt x="1152" y="1245"/>
                    </a:lnTo>
                    <a:lnTo>
                      <a:pt x="1251" y="1173"/>
                    </a:lnTo>
                    <a:lnTo>
                      <a:pt x="1269" y="1173"/>
                    </a:lnTo>
                    <a:lnTo>
                      <a:pt x="1281" y="1185"/>
                    </a:lnTo>
                    <a:lnTo>
                      <a:pt x="1308" y="1185"/>
                    </a:lnTo>
                    <a:lnTo>
                      <a:pt x="1308" y="1173"/>
                    </a:lnTo>
                    <a:lnTo>
                      <a:pt x="1356" y="1143"/>
                    </a:lnTo>
                    <a:lnTo>
                      <a:pt x="1368" y="1053"/>
                    </a:lnTo>
                    <a:lnTo>
                      <a:pt x="1377" y="1041"/>
                    </a:lnTo>
                    <a:lnTo>
                      <a:pt x="1413" y="1041"/>
                    </a:lnTo>
                    <a:lnTo>
                      <a:pt x="1446" y="1059"/>
                    </a:lnTo>
                    <a:lnTo>
                      <a:pt x="1467" y="1068"/>
                    </a:lnTo>
                    <a:lnTo>
                      <a:pt x="1515" y="1026"/>
                    </a:lnTo>
                    <a:lnTo>
                      <a:pt x="1515" y="1005"/>
                    </a:lnTo>
                    <a:lnTo>
                      <a:pt x="1548" y="975"/>
                    </a:lnTo>
                    <a:lnTo>
                      <a:pt x="1548" y="942"/>
                    </a:lnTo>
                    <a:lnTo>
                      <a:pt x="1563" y="915"/>
                    </a:lnTo>
                    <a:lnTo>
                      <a:pt x="1584" y="900"/>
                    </a:lnTo>
                    <a:lnTo>
                      <a:pt x="1647" y="837"/>
                    </a:lnTo>
                    <a:lnTo>
                      <a:pt x="1671" y="837"/>
                    </a:lnTo>
                    <a:lnTo>
                      <a:pt x="1710" y="789"/>
                    </a:lnTo>
                    <a:lnTo>
                      <a:pt x="1686" y="741"/>
                    </a:lnTo>
                    <a:lnTo>
                      <a:pt x="1698" y="711"/>
                    </a:lnTo>
                    <a:lnTo>
                      <a:pt x="1698" y="684"/>
                    </a:lnTo>
                    <a:lnTo>
                      <a:pt x="1722" y="681"/>
                    </a:lnTo>
                    <a:lnTo>
                      <a:pt x="1740" y="699"/>
                    </a:lnTo>
                    <a:lnTo>
                      <a:pt x="1791" y="669"/>
                    </a:lnTo>
                    <a:lnTo>
                      <a:pt x="1812" y="657"/>
                    </a:lnTo>
                    <a:lnTo>
                      <a:pt x="1821" y="603"/>
                    </a:lnTo>
                    <a:lnTo>
                      <a:pt x="1845" y="591"/>
                    </a:lnTo>
                    <a:lnTo>
                      <a:pt x="1863" y="567"/>
                    </a:lnTo>
                    <a:lnTo>
                      <a:pt x="1842" y="567"/>
                    </a:lnTo>
                    <a:lnTo>
                      <a:pt x="1830" y="555"/>
                    </a:lnTo>
                    <a:lnTo>
                      <a:pt x="1824" y="507"/>
                    </a:lnTo>
                    <a:lnTo>
                      <a:pt x="1782" y="507"/>
                    </a:lnTo>
                    <a:lnTo>
                      <a:pt x="1749" y="489"/>
                    </a:lnTo>
                    <a:lnTo>
                      <a:pt x="1749" y="465"/>
                    </a:lnTo>
                    <a:lnTo>
                      <a:pt x="1788" y="441"/>
                    </a:lnTo>
                    <a:lnTo>
                      <a:pt x="1776" y="432"/>
                    </a:lnTo>
                    <a:lnTo>
                      <a:pt x="1728" y="435"/>
                    </a:lnTo>
                    <a:lnTo>
                      <a:pt x="1701" y="417"/>
                    </a:lnTo>
                    <a:lnTo>
                      <a:pt x="1698" y="369"/>
                    </a:lnTo>
                    <a:lnTo>
                      <a:pt x="1656" y="297"/>
                    </a:lnTo>
                    <a:lnTo>
                      <a:pt x="1602" y="237"/>
                    </a:lnTo>
                    <a:lnTo>
                      <a:pt x="1587" y="189"/>
                    </a:lnTo>
                    <a:lnTo>
                      <a:pt x="1572" y="174"/>
                    </a:lnTo>
                    <a:lnTo>
                      <a:pt x="1515" y="168"/>
                    </a:lnTo>
                    <a:lnTo>
                      <a:pt x="1488" y="117"/>
                    </a:lnTo>
                    <a:lnTo>
                      <a:pt x="1479" y="72"/>
                    </a:lnTo>
                    <a:lnTo>
                      <a:pt x="1440" y="33"/>
                    </a:lnTo>
                    <a:lnTo>
                      <a:pt x="1413" y="21"/>
                    </a:lnTo>
                    <a:lnTo>
                      <a:pt x="1380" y="0"/>
                    </a:lnTo>
                    <a:lnTo>
                      <a:pt x="1362" y="9"/>
                    </a:lnTo>
                    <a:lnTo>
                      <a:pt x="1350" y="45"/>
                    </a:lnTo>
                    <a:lnTo>
                      <a:pt x="1284" y="90"/>
                    </a:lnTo>
                    <a:lnTo>
                      <a:pt x="1263" y="90"/>
                    </a:lnTo>
                    <a:lnTo>
                      <a:pt x="1212" y="57"/>
                    </a:lnTo>
                    <a:lnTo>
                      <a:pt x="1185" y="54"/>
                    </a:lnTo>
                    <a:lnTo>
                      <a:pt x="1158" y="63"/>
                    </a:lnTo>
                    <a:lnTo>
                      <a:pt x="1134" y="111"/>
                    </a:lnTo>
                    <a:lnTo>
                      <a:pt x="1134" y="144"/>
                    </a:lnTo>
                    <a:lnTo>
                      <a:pt x="1152" y="171"/>
                    </a:lnTo>
                    <a:lnTo>
                      <a:pt x="1176" y="189"/>
                    </a:lnTo>
                    <a:lnTo>
                      <a:pt x="1176" y="213"/>
                    </a:lnTo>
                    <a:lnTo>
                      <a:pt x="1152" y="219"/>
                    </a:lnTo>
                    <a:lnTo>
                      <a:pt x="1119" y="249"/>
                    </a:lnTo>
                    <a:lnTo>
                      <a:pt x="1092" y="279"/>
                    </a:lnTo>
                    <a:lnTo>
                      <a:pt x="1086" y="297"/>
                    </a:lnTo>
                    <a:lnTo>
                      <a:pt x="1056" y="327"/>
                    </a:lnTo>
                    <a:lnTo>
                      <a:pt x="1038" y="327"/>
                    </a:lnTo>
                    <a:lnTo>
                      <a:pt x="999" y="363"/>
                    </a:lnTo>
                    <a:lnTo>
                      <a:pt x="882" y="360"/>
                    </a:lnTo>
                    <a:lnTo>
                      <a:pt x="828" y="369"/>
                    </a:lnTo>
                    <a:lnTo>
                      <a:pt x="780" y="387"/>
                    </a:lnTo>
                    <a:lnTo>
                      <a:pt x="684" y="423"/>
                    </a:lnTo>
                    <a:lnTo>
                      <a:pt x="660" y="435"/>
                    </a:lnTo>
                    <a:lnTo>
                      <a:pt x="642" y="465"/>
                    </a:lnTo>
                    <a:lnTo>
                      <a:pt x="615" y="465"/>
                    </a:lnTo>
                    <a:lnTo>
                      <a:pt x="582" y="441"/>
                    </a:lnTo>
                    <a:lnTo>
                      <a:pt x="540" y="444"/>
                    </a:lnTo>
                    <a:lnTo>
                      <a:pt x="534" y="450"/>
                    </a:lnTo>
                    <a:lnTo>
                      <a:pt x="510" y="450"/>
                    </a:lnTo>
                    <a:lnTo>
                      <a:pt x="450" y="399"/>
                    </a:lnTo>
                    <a:lnTo>
                      <a:pt x="408" y="399"/>
                    </a:lnTo>
                    <a:lnTo>
                      <a:pt x="378" y="357"/>
                    </a:lnTo>
                    <a:lnTo>
                      <a:pt x="333" y="357"/>
                    </a:lnTo>
                    <a:lnTo>
                      <a:pt x="312" y="336"/>
                    </a:lnTo>
                    <a:lnTo>
                      <a:pt x="270" y="339"/>
                    </a:lnTo>
                    <a:lnTo>
                      <a:pt x="264" y="348"/>
                    </a:lnTo>
                    <a:lnTo>
                      <a:pt x="162" y="348"/>
                    </a:lnTo>
                    <a:lnTo>
                      <a:pt x="114" y="336"/>
                    </a:lnTo>
                    <a:lnTo>
                      <a:pt x="57" y="321"/>
                    </a:lnTo>
                    <a:lnTo>
                      <a:pt x="0" y="321"/>
                    </a:lnTo>
                  </a:path>
                </a:pathLst>
              </a:custGeom>
              <a:solidFill>
                <a:srgbClr val="CCFFCC"/>
              </a:solidFill>
              <a:ln w="9525">
                <a:solidFill>
                  <a:srgbClr val="808080"/>
                </a:solidFill>
                <a:round/>
                <a:headEnd/>
                <a:tailEnd/>
              </a:ln>
            </p:spPr>
            <p:txBody>
              <a:bodyPr/>
              <a:lstStyle/>
              <a:p>
                <a:endParaRPr lang="zh-CN" altLang="en-US"/>
              </a:p>
            </p:txBody>
          </p:sp>
          <p:sp>
            <p:nvSpPr>
              <p:cNvPr id="274" name="Freeform 50"/>
              <p:cNvSpPr>
                <a:spLocks/>
              </p:cNvSpPr>
              <p:nvPr/>
            </p:nvSpPr>
            <p:spPr bwMode="auto">
              <a:xfrm>
                <a:off x="758596" y="1533097"/>
                <a:ext cx="2897783" cy="2045786"/>
              </a:xfrm>
              <a:custGeom>
                <a:avLst/>
                <a:gdLst>
                  <a:gd name="T0" fmla="*/ 2147483647 w 1957"/>
                  <a:gd name="T1" fmla="*/ 2147483647 h 1513"/>
                  <a:gd name="T2" fmla="*/ 2147483647 w 1957"/>
                  <a:gd name="T3" fmla="*/ 2147483647 h 1513"/>
                  <a:gd name="T4" fmla="*/ 2147483647 w 1957"/>
                  <a:gd name="T5" fmla="*/ 2147483647 h 1513"/>
                  <a:gd name="T6" fmla="*/ 2147483647 w 1957"/>
                  <a:gd name="T7" fmla="*/ 2147483647 h 1513"/>
                  <a:gd name="T8" fmla="*/ 2147483647 w 1957"/>
                  <a:gd name="T9" fmla="*/ 2147483647 h 1513"/>
                  <a:gd name="T10" fmla="*/ 2147483647 w 1957"/>
                  <a:gd name="T11" fmla="*/ 2147483647 h 1513"/>
                  <a:gd name="T12" fmla="*/ 2147483647 w 1957"/>
                  <a:gd name="T13" fmla="*/ 2147483647 h 1513"/>
                  <a:gd name="T14" fmla="*/ 2147483647 w 1957"/>
                  <a:gd name="T15" fmla="*/ 2147483647 h 1513"/>
                  <a:gd name="T16" fmla="*/ 2147483647 w 1957"/>
                  <a:gd name="T17" fmla="*/ 2147483647 h 1513"/>
                  <a:gd name="T18" fmla="*/ 2147483647 w 1957"/>
                  <a:gd name="T19" fmla="*/ 2147483647 h 1513"/>
                  <a:gd name="T20" fmla="*/ 2147483647 w 1957"/>
                  <a:gd name="T21" fmla="*/ 2147483647 h 1513"/>
                  <a:gd name="T22" fmla="*/ 2147483647 w 1957"/>
                  <a:gd name="T23" fmla="*/ 2147483647 h 1513"/>
                  <a:gd name="T24" fmla="*/ 2147483647 w 1957"/>
                  <a:gd name="T25" fmla="*/ 2147483647 h 1513"/>
                  <a:gd name="T26" fmla="*/ 2147483647 w 1957"/>
                  <a:gd name="T27" fmla="*/ 2147483647 h 1513"/>
                  <a:gd name="T28" fmla="*/ 2147483647 w 1957"/>
                  <a:gd name="T29" fmla="*/ 2147483647 h 1513"/>
                  <a:gd name="T30" fmla="*/ 2147483647 w 1957"/>
                  <a:gd name="T31" fmla="*/ 2147483647 h 1513"/>
                  <a:gd name="T32" fmla="*/ 2147483647 w 1957"/>
                  <a:gd name="T33" fmla="*/ 2147483647 h 1513"/>
                  <a:gd name="T34" fmla="*/ 2147483647 w 1957"/>
                  <a:gd name="T35" fmla="*/ 2147483647 h 1513"/>
                  <a:gd name="T36" fmla="*/ 2147483647 w 1957"/>
                  <a:gd name="T37" fmla="*/ 2147483647 h 1513"/>
                  <a:gd name="T38" fmla="*/ 2147483647 w 1957"/>
                  <a:gd name="T39" fmla="*/ 2147483647 h 1513"/>
                  <a:gd name="T40" fmla="*/ 2147483647 w 1957"/>
                  <a:gd name="T41" fmla="*/ 2147483647 h 1513"/>
                  <a:gd name="T42" fmla="*/ 2147483647 w 1957"/>
                  <a:gd name="T43" fmla="*/ 2147483647 h 1513"/>
                  <a:gd name="T44" fmla="*/ 2147483647 w 1957"/>
                  <a:gd name="T45" fmla="*/ 2147483647 h 1513"/>
                  <a:gd name="T46" fmla="*/ 2147483647 w 1957"/>
                  <a:gd name="T47" fmla="*/ 2147483647 h 1513"/>
                  <a:gd name="T48" fmla="*/ 2147483647 w 1957"/>
                  <a:gd name="T49" fmla="*/ 2147483647 h 1513"/>
                  <a:gd name="T50" fmla="*/ 2147483647 w 1957"/>
                  <a:gd name="T51" fmla="*/ 2147483647 h 1513"/>
                  <a:gd name="T52" fmla="*/ 2147483647 w 1957"/>
                  <a:gd name="T53" fmla="*/ 2147483647 h 1513"/>
                  <a:gd name="T54" fmla="*/ 2147483647 w 1957"/>
                  <a:gd name="T55" fmla="*/ 2147483647 h 1513"/>
                  <a:gd name="T56" fmla="*/ 2147483647 w 1957"/>
                  <a:gd name="T57" fmla="*/ 2147483647 h 1513"/>
                  <a:gd name="T58" fmla="*/ 2147483647 w 1957"/>
                  <a:gd name="T59" fmla="*/ 2147483647 h 1513"/>
                  <a:gd name="T60" fmla="*/ 2147483647 w 1957"/>
                  <a:gd name="T61" fmla="*/ 2147483647 h 1513"/>
                  <a:gd name="T62" fmla="*/ 2147483647 w 1957"/>
                  <a:gd name="T63" fmla="*/ 2147483647 h 1513"/>
                  <a:gd name="T64" fmla="*/ 2147483647 w 1957"/>
                  <a:gd name="T65" fmla="*/ 2147483647 h 1513"/>
                  <a:gd name="T66" fmla="*/ 2147483647 w 1957"/>
                  <a:gd name="T67" fmla="*/ 2147483647 h 1513"/>
                  <a:gd name="T68" fmla="*/ 2147483647 w 1957"/>
                  <a:gd name="T69" fmla="*/ 2147483647 h 1513"/>
                  <a:gd name="T70" fmla="*/ 2147483647 w 1957"/>
                  <a:gd name="T71" fmla="*/ 2147483647 h 1513"/>
                  <a:gd name="T72" fmla="*/ 2147483647 w 1957"/>
                  <a:gd name="T73" fmla="*/ 2147483647 h 1513"/>
                  <a:gd name="T74" fmla="*/ 2147483647 w 1957"/>
                  <a:gd name="T75" fmla="*/ 2147483647 h 1513"/>
                  <a:gd name="T76" fmla="*/ 2147483647 w 1957"/>
                  <a:gd name="T77" fmla="*/ 2147483647 h 1513"/>
                  <a:gd name="T78" fmla="*/ 2147483647 w 1957"/>
                  <a:gd name="T79" fmla="*/ 2147483647 h 1513"/>
                  <a:gd name="T80" fmla="*/ 2147483647 w 1957"/>
                  <a:gd name="T81" fmla="*/ 2147483647 h 1513"/>
                  <a:gd name="T82" fmla="*/ 0 w 1957"/>
                  <a:gd name="T83" fmla="*/ 2147483647 h 1513"/>
                  <a:gd name="T84" fmla="*/ 2147483647 w 1957"/>
                  <a:gd name="T85" fmla="*/ 2147483647 h 1513"/>
                  <a:gd name="T86" fmla="*/ 2147483647 w 1957"/>
                  <a:gd name="T87" fmla="*/ 2147483647 h 1513"/>
                  <a:gd name="T88" fmla="*/ 2147483647 w 1957"/>
                  <a:gd name="T89" fmla="*/ 2147483647 h 1513"/>
                  <a:gd name="T90" fmla="*/ 2147483647 w 1957"/>
                  <a:gd name="T91" fmla="*/ 2147483647 h 1513"/>
                  <a:gd name="T92" fmla="*/ 2147483647 w 1957"/>
                  <a:gd name="T93" fmla="*/ 2147483647 h 1513"/>
                  <a:gd name="T94" fmla="*/ 2147483647 w 1957"/>
                  <a:gd name="T95" fmla="*/ 2147483647 h 1513"/>
                  <a:gd name="T96" fmla="*/ 2147483647 w 1957"/>
                  <a:gd name="T97" fmla="*/ 2147483647 h 1513"/>
                  <a:gd name="T98" fmla="*/ 2147483647 w 1957"/>
                  <a:gd name="T99" fmla="*/ 2147483647 h 1513"/>
                  <a:gd name="T100" fmla="*/ 2147483647 w 1957"/>
                  <a:gd name="T101" fmla="*/ 2147483647 h 1513"/>
                  <a:gd name="T102" fmla="*/ 2147483647 w 1957"/>
                  <a:gd name="T103" fmla="*/ 2147483647 h 1513"/>
                  <a:gd name="T104" fmla="*/ 2147483647 w 1957"/>
                  <a:gd name="T105" fmla="*/ 2147483647 h 1513"/>
                  <a:gd name="T106" fmla="*/ 2147483647 w 1957"/>
                  <a:gd name="T107" fmla="*/ 2147483647 h 1513"/>
                  <a:gd name="T108" fmla="*/ 2147483647 w 1957"/>
                  <a:gd name="T109" fmla="*/ 2147483647 h 1513"/>
                  <a:gd name="T110" fmla="*/ 2147483647 w 1957"/>
                  <a:gd name="T111" fmla="*/ 2147483647 h 1513"/>
                  <a:gd name="T112" fmla="*/ 2147483647 w 1957"/>
                  <a:gd name="T113" fmla="*/ 2147483647 h 1513"/>
                  <a:gd name="T114" fmla="*/ 2147483647 w 1957"/>
                  <a:gd name="T115" fmla="*/ 2147483647 h 1513"/>
                  <a:gd name="T116" fmla="*/ 2147483647 w 1957"/>
                  <a:gd name="T117" fmla="*/ 2147483647 h 1513"/>
                  <a:gd name="T118" fmla="*/ 2147483647 w 1957"/>
                  <a:gd name="T119" fmla="*/ 2147483647 h 1513"/>
                  <a:gd name="T120" fmla="*/ 2147483647 w 1957"/>
                  <a:gd name="T121" fmla="*/ 0 h 15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57"/>
                  <a:gd name="T184" fmla="*/ 0 h 1513"/>
                  <a:gd name="T185" fmla="*/ 1957 w 1957"/>
                  <a:gd name="T186" fmla="*/ 1513 h 15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57" h="1513">
                    <a:moveTo>
                      <a:pt x="1407" y="0"/>
                    </a:moveTo>
                    <a:lnTo>
                      <a:pt x="1407" y="18"/>
                    </a:lnTo>
                    <a:lnTo>
                      <a:pt x="1395" y="42"/>
                    </a:lnTo>
                    <a:lnTo>
                      <a:pt x="1407" y="63"/>
                    </a:lnTo>
                    <a:lnTo>
                      <a:pt x="1407" y="81"/>
                    </a:lnTo>
                    <a:lnTo>
                      <a:pt x="1416" y="105"/>
                    </a:lnTo>
                    <a:lnTo>
                      <a:pt x="1434" y="105"/>
                    </a:lnTo>
                    <a:lnTo>
                      <a:pt x="1434" y="129"/>
                    </a:lnTo>
                    <a:lnTo>
                      <a:pt x="1473" y="156"/>
                    </a:lnTo>
                    <a:lnTo>
                      <a:pt x="1497" y="156"/>
                    </a:lnTo>
                    <a:lnTo>
                      <a:pt x="1527" y="189"/>
                    </a:lnTo>
                    <a:lnTo>
                      <a:pt x="1548" y="189"/>
                    </a:lnTo>
                    <a:lnTo>
                      <a:pt x="1563" y="222"/>
                    </a:lnTo>
                    <a:lnTo>
                      <a:pt x="1563" y="246"/>
                    </a:lnTo>
                    <a:lnTo>
                      <a:pt x="1569" y="270"/>
                    </a:lnTo>
                    <a:lnTo>
                      <a:pt x="1587" y="306"/>
                    </a:lnTo>
                    <a:lnTo>
                      <a:pt x="1587" y="351"/>
                    </a:lnTo>
                    <a:lnTo>
                      <a:pt x="1572" y="378"/>
                    </a:lnTo>
                    <a:lnTo>
                      <a:pt x="1572" y="405"/>
                    </a:lnTo>
                    <a:lnTo>
                      <a:pt x="1548" y="429"/>
                    </a:lnTo>
                    <a:lnTo>
                      <a:pt x="1545" y="462"/>
                    </a:lnTo>
                    <a:lnTo>
                      <a:pt x="1587" y="498"/>
                    </a:lnTo>
                    <a:lnTo>
                      <a:pt x="1605" y="501"/>
                    </a:lnTo>
                    <a:lnTo>
                      <a:pt x="1611" y="510"/>
                    </a:lnTo>
                    <a:lnTo>
                      <a:pt x="1674" y="516"/>
                    </a:lnTo>
                    <a:lnTo>
                      <a:pt x="1674" y="522"/>
                    </a:lnTo>
                    <a:lnTo>
                      <a:pt x="1698" y="522"/>
                    </a:lnTo>
                    <a:lnTo>
                      <a:pt x="1767" y="552"/>
                    </a:lnTo>
                    <a:lnTo>
                      <a:pt x="1857" y="630"/>
                    </a:lnTo>
                    <a:lnTo>
                      <a:pt x="1887" y="636"/>
                    </a:lnTo>
                    <a:lnTo>
                      <a:pt x="1887" y="663"/>
                    </a:lnTo>
                    <a:lnTo>
                      <a:pt x="1914" y="690"/>
                    </a:lnTo>
                    <a:lnTo>
                      <a:pt x="1914" y="723"/>
                    </a:lnTo>
                    <a:lnTo>
                      <a:pt x="1938" y="780"/>
                    </a:lnTo>
                    <a:lnTo>
                      <a:pt x="1956" y="792"/>
                    </a:lnTo>
                    <a:lnTo>
                      <a:pt x="1956" y="810"/>
                    </a:lnTo>
                    <a:lnTo>
                      <a:pt x="1941" y="810"/>
                    </a:lnTo>
                    <a:lnTo>
                      <a:pt x="1920" y="852"/>
                    </a:lnTo>
                    <a:lnTo>
                      <a:pt x="1920" y="870"/>
                    </a:lnTo>
                    <a:lnTo>
                      <a:pt x="1905" y="900"/>
                    </a:lnTo>
                    <a:lnTo>
                      <a:pt x="1863" y="912"/>
                    </a:lnTo>
                    <a:lnTo>
                      <a:pt x="1821" y="912"/>
                    </a:lnTo>
                    <a:lnTo>
                      <a:pt x="1803" y="918"/>
                    </a:lnTo>
                    <a:lnTo>
                      <a:pt x="1719" y="996"/>
                    </a:lnTo>
                    <a:lnTo>
                      <a:pt x="1707" y="1026"/>
                    </a:lnTo>
                    <a:lnTo>
                      <a:pt x="1689" y="1038"/>
                    </a:lnTo>
                    <a:lnTo>
                      <a:pt x="1653" y="1038"/>
                    </a:lnTo>
                    <a:lnTo>
                      <a:pt x="1653" y="1065"/>
                    </a:lnTo>
                    <a:lnTo>
                      <a:pt x="1626" y="1086"/>
                    </a:lnTo>
                    <a:lnTo>
                      <a:pt x="1617" y="1182"/>
                    </a:lnTo>
                    <a:lnTo>
                      <a:pt x="1581" y="1188"/>
                    </a:lnTo>
                    <a:lnTo>
                      <a:pt x="1560" y="1200"/>
                    </a:lnTo>
                    <a:lnTo>
                      <a:pt x="1509" y="1200"/>
                    </a:lnTo>
                    <a:lnTo>
                      <a:pt x="1458" y="1215"/>
                    </a:lnTo>
                    <a:lnTo>
                      <a:pt x="1395" y="1215"/>
                    </a:lnTo>
                    <a:lnTo>
                      <a:pt x="1371" y="1230"/>
                    </a:lnTo>
                    <a:lnTo>
                      <a:pt x="1395" y="1266"/>
                    </a:lnTo>
                    <a:lnTo>
                      <a:pt x="1395" y="1281"/>
                    </a:lnTo>
                    <a:lnTo>
                      <a:pt x="1389" y="1308"/>
                    </a:lnTo>
                    <a:lnTo>
                      <a:pt x="1419" y="1326"/>
                    </a:lnTo>
                    <a:lnTo>
                      <a:pt x="1452" y="1362"/>
                    </a:lnTo>
                    <a:lnTo>
                      <a:pt x="1461" y="1380"/>
                    </a:lnTo>
                    <a:lnTo>
                      <a:pt x="1455" y="1404"/>
                    </a:lnTo>
                    <a:lnTo>
                      <a:pt x="1425" y="1413"/>
                    </a:lnTo>
                    <a:lnTo>
                      <a:pt x="1407" y="1422"/>
                    </a:lnTo>
                    <a:lnTo>
                      <a:pt x="1407" y="1446"/>
                    </a:lnTo>
                    <a:lnTo>
                      <a:pt x="1419" y="1470"/>
                    </a:lnTo>
                    <a:lnTo>
                      <a:pt x="1419" y="1512"/>
                    </a:lnTo>
                    <a:lnTo>
                      <a:pt x="1377" y="1512"/>
                    </a:lnTo>
                    <a:lnTo>
                      <a:pt x="1362" y="1506"/>
                    </a:lnTo>
                    <a:lnTo>
                      <a:pt x="1338" y="1488"/>
                    </a:lnTo>
                    <a:lnTo>
                      <a:pt x="1299" y="1488"/>
                    </a:lnTo>
                    <a:lnTo>
                      <a:pt x="1188" y="1428"/>
                    </a:lnTo>
                    <a:lnTo>
                      <a:pt x="1113" y="1428"/>
                    </a:lnTo>
                    <a:lnTo>
                      <a:pt x="1107" y="1419"/>
                    </a:lnTo>
                    <a:lnTo>
                      <a:pt x="1089" y="1419"/>
                    </a:lnTo>
                    <a:lnTo>
                      <a:pt x="1005" y="1425"/>
                    </a:lnTo>
                    <a:lnTo>
                      <a:pt x="945" y="1470"/>
                    </a:lnTo>
                    <a:lnTo>
                      <a:pt x="915" y="1470"/>
                    </a:lnTo>
                    <a:lnTo>
                      <a:pt x="903" y="1461"/>
                    </a:lnTo>
                    <a:lnTo>
                      <a:pt x="879" y="1461"/>
                    </a:lnTo>
                    <a:lnTo>
                      <a:pt x="843" y="1476"/>
                    </a:lnTo>
                    <a:lnTo>
                      <a:pt x="795" y="1476"/>
                    </a:lnTo>
                    <a:lnTo>
                      <a:pt x="756" y="1455"/>
                    </a:lnTo>
                    <a:lnTo>
                      <a:pt x="723" y="1455"/>
                    </a:lnTo>
                    <a:lnTo>
                      <a:pt x="711" y="1434"/>
                    </a:lnTo>
                    <a:lnTo>
                      <a:pt x="687" y="1416"/>
                    </a:lnTo>
                    <a:lnTo>
                      <a:pt x="651" y="1416"/>
                    </a:lnTo>
                    <a:lnTo>
                      <a:pt x="630" y="1422"/>
                    </a:lnTo>
                    <a:lnTo>
                      <a:pt x="615" y="1440"/>
                    </a:lnTo>
                    <a:lnTo>
                      <a:pt x="573" y="1440"/>
                    </a:lnTo>
                    <a:lnTo>
                      <a:pt x="555" y="1416"/>
                    </a:lnTo>
                    <a:lnTo>
                      <a:pt x="516" y="1410"/>
                    </a:lnTo>
                    <a:lnTo>
                      <a:pt x="498" y="1398"/>
                    </a:lnTo>
                    <a:lnTo>
                      <a:pt x="471" y="1398"/>
                    </a:lnTo>
                    <a:lnTo>
                      <a:pt x="447" y="1416"/>
                    </a:lnTo>
                    <a:lnTo>
                      <a:pt x="402" y="1476"/>
                    </a:lnTo>
                    <a:lnTo>
                      <a:pt x="345" y="1476"/>
                    </a:lnTo>
                    <a:lnTo>
                      <a:pt x="318" y="1476"/>
                    </a:lnTo>
                    <a:lnTo>
                      <a:pt x="291" y="1440"/>
                    </a:lnTo>
                    <a:lnTo>
                      <a:pt x="282" y="1416"/>
                    </a:lnTo>
                    <a:lnTo>
                      <a:pt x="273" y="1392"/>
                    </a:lnTo>
                    <a:lnTo>
                      <a:pt x="282" y="1350"/>
                    </a:lnTo>
                    <a:lnTo>
                      <a:pt x="291" y="1320"/>
                    </a:lnTo>
                    <a:lnTo>
                      <a:pt x="261" y="1317"/>
                    </a:lnTo>
                    <a:lnTo>
                      <a:pt x="219" y="1308"/>
                    </a:lnTo>
                    <a:lnTo>
                      <a:pt x="177" y="1260"/>
                    </a:lnTo>
                    <a:lnTo>
                      <a:pt x="168" y="1248"/>
                    </a:lnTo>
                    <a:lnTo>
                      <a:pt x="132" y="1236"/>
                    </a:lnTo>
                    <a:lnTo>
                      <a:pt x="123" y="1200"/>
                    </a:lnTo>
                    <a:lnTo>
                      <a:pt x="138" y="1182"/>
                    </a:lnTo>
                    <a:lnTo>
                      <a:pt x="138" y="1128"/>
                    </a:lnTo>
                    <a:lnTo>
                      <a:pt x="105" y="1122"/>
                    </a:lnTo>
                    <a:lnTo>
                      <a:pt x="105" y="1098"/>
                    </a:lnTo>
                    <a:lnTo>
                      <a:pt x="87" y="1080"/>
                    </a:lnTo>
                    <a:lnTo>
                      <a:pt x="54" y="1074"/>
                    </a:lnTo>
                    <a:lnTo>
                      <a:pt x="39" y="1059"/>
                    </a:lnTo>
                    <a:lnTo>
                      <a:pt x="39" y="1047"/>
                    </a:lnTo>
                    <a:lnTo>
                      <a:pt x="54" y="1047"/>
                    </a:lnTo>
                    <a:lnTo>
                      <a:pt x="75" y="1032"/>
                    </a:lnTo>
                    <a:lnTo>
                      <a:pt x="75" y="1008"/>
                    </a:lnTo>
                    <a:lnTo>
                      <a:pt x="84" y="1002"/>
                    </a:lnTo>
                    <a:lnTo>
                      <a:pt x="87" y="900"/>
                    </a:lnTo>
                    <a:lnTo>
                      <a:pt x="63" y="879"/>
                    </a:lnTo>
                    <a:lnTo>
                      <a:pt x="21" y="879"/>
                    </a:lnTo>
                    <a:lnTo>
                      <a:pt x="0" y="858"/>
                    </a:lnTo>
                    <a:lnTo>
                      <a:pt x="18" y="840"/>
                    </a:lnTo>
                    <a:lnTo>
                      <a:pt x="27" y="822"/>
                    </a:lnTo>
                    <a:lnTo>
                      <a:pt x="24" y="774"/>
                    </a:lnTo>
                    <a:lnTo>
                      <a:pt x="63" y="744"/>
                    </a:lnTo>
                    <a:lnTo>
                      <a:pt x="63" y="723"/>
                    </a:lnTo>
                    <a:lnTo>
                      <a:pt x="75" y="720"/>
                    </a:lnTo>
                    <a:lnTo>
                      <a:pt x="114" y="720"/>
                    </a:lnTo>
                    <a:lnTo>
                      <a:pt x="129" y="708"/>
                    </a:lnTo>
                    <a:lnTo>
                      <a:pt x="168" y="708"/>
                    </a:lnTo>
                    <a:lnTo>
                      <a:pt x="222" y="705"/>
                    </a:lnTo>
                    <a:lnTo>
                      <a:pt x="228" y="738"/>
                    </a:lnTo>
                    <a:lnTo>
                      <a:pt x="303" y="744"/>
                    </a:lnTo>
                    <a:lnTo>
                      <a:pt x="345" y="696"/>
                    </a:lnTo>
                    <a:lnTo>
                      <a:pt x="372" y="696"/>
                    </a:lnTo>
                    <a:lnTo>
                      <a:pt x="393" y="672"/>
                    </a:lnTo>
                    <a:lnTo>
                      <a:pt x="423" y="684"/>
                    </a:lnTo>
                    <a:lnTo>
                      <a:pt x="435" y="672"/>
                    </a:lnTo>
                    <a:lnTo>
                      <a:pt x="474" y="672"/>
                    </a:lnTo>
                    <a:lnTo>
                      <a:pt x="474" y="681"/>
                    </a:lnTo>
                    <a:lnTo>
                      <a:pt x="513" y="681"/>
                    </a:lnTo>
                    <a:lnTo>
                      <a:pt x="561" y="660"/>
                    </a:lnTo>
                    <a:lnTo>
                      <a:pt x="609" y="660"/>
                    </a:lnTo>
                    <a:lnTo>
                      <a:pt x="657" y="642"/>
                    </a:lnTo>
                    <a:lnTo>
                      <a:pt x="669" y="618"/>
                    </a:lnTo>
                    <a:lnTo>
                      <a:pt x="681" y="546"/>
                    </a:lnTo>
                    <a:lnTo>
                      <a:pt x="723" y="528"/>
                    </a:lnTo>
                    <a:lnTo>
                      <a:pt x="729" y="360"/>
                    </a:lnTo>
                    <a:lnTo>
                      <a:pt x="708" y="348"/>
                    </a:lnTo>
                    <a:lnTo>
                      <a:pt x="708" y="330"/>
                    </a:lnTo>
                    <a:lnTo>
                      <a:pt x="723" y="321"/>
                    </a:lnTo>
                    <a:lnTo>
                      <a:pt x="747" y="318"/>
                    </a:lnTo>
                    <a:lnTo>
                      <a:pt x="771" y="336"/>
                    </a:lnTo>
                    <a:lnTo>
                      <a:pt x="792" y="336"/>
                    </a:lnTo>
                    <a:lnTo>
                      <a:pt x="831" y="318"/>
                    </a:lnTo>
                    <a:lnTo>
                      <a:pt x="846" y="318"/>
                    </a:lnTo>
                    <a:lnTo>
                      <a:pt x="867" y="333"/>
                    </a:lnTo>
                    <a:lnTo>
                      <a:pt x="879" y="333"/>
                    </a:lnTo>
                    <a:lnTo>
                      <a:pt x="894" y="354"/>
                    </a:lnTo>
                    <a:lnTo>
                      <a:pt x="912" y="357"/>
                    </a:lnTo>
                    <a:lnTo>
                      <a:pt x="927" y="342"/>
                    </a:lnTo>
                    <a:lnTo>
                      <a:pt x="927" y="324"/>
                    </a:lnTo>
                    <a:lnTo>
                      <a:pt x="909" y="306"/>
                    </a:lnTo>
                    <a:lnTo>
                      <a:pt x="948" y="252"/>
                    </a:lnTo>
                    <a:lnTo>
                      <a:pt x="966" y="204"/>
                    </a:lnTo>
                    <a:lnTo>
                      <a:pt x="1023" y="150"/>
                    </a:lnTo>
                    <a:lnTo>
                      <a:pt x="1068" y="192"/>
                    </a:lnTo>
                    <a:lnTo>
                      <a:pt x="1140" y="192"/>
                    </a:lnTo>
                    <a:lnTo>
                      <a:pt x="1185" y="210"/>
                    </a:lnTo>
                    <a:lnTo>
                      <a:pt x="1203" y="192"/>
                    </a:lnTo>
                    <a:lnTo>
                      <a:pt x="1215" y="99"/>
                    </a:lnTo>
                    <a:lnTo>
                      <a:pt x="1239" y="60"/>
                    </a:lnTo>
                    <a:lnTo>
                      <a:pt x="1266" y="60"/>
                    </a:lnTo>
                    <a:lnTo>
                      <a:pt x="1305" y="42"/>
                    </a:lnTo>
                    <a:lnTo>
                      <a:pt x="1314" y="33"/>
                    </a:lnTo>
                    <a:lnTo>
                      <a:pt x="1314" y="12"/>
                    </a:lnTo>
                    <a:lnTo>
                      <a:pt x="1329" y="0"/>
                    </a:lnTo>
                    <a:lnTo>
                      <a:pt x="1353" y="0"/>
                    </a:lnTo>
                    <a:lnTo>
                      <a:pt x="1365" y="12"/>
                    </a:lnTo>
                    <a:lnTo>
                      <a:pt x="1407" y="0"/>
                    </a:lnTo>
                  </a:path>
                </a:pathLst>
              </a:custGeom>
              <a:solidFill>
                <a:srgbClr val="FFCC99"/>
              </a:solidFill>
              <a:ln w="9525">
                <a:solidFill>
                  <a:srgbClr val="808080"/>
                </a:solidFill>
                <a:round/>
                <a:headEnd/>
                <a:tailEnd/>
              </a:ln>
            </p:spPr>
            <p:txBody>
              <a:bodyPr/>
              <a:lstStyle/>
              <a:p>
                <a:endParaRPr lang="zh-CN" altLang="en-US"/>
              </a:p>
            </p:txBody>
          </p:sp>
          <p:sp>
            <p:nvSpPr>
              <p:cNvPr id="275" name="Freeform 51"/>
              <p:cNvSpPr>
                <a:spLocks/>
              </p:cNvSpPr>
              <p:nvPr/>
            </p:nvSpPr>
            <p:spPr bwMode="auto">
              <a:xfrm>
                <a:off x="5788392" y="947847"/>
                <a:ext cx="2162373" cy="2235689"/>
              </a:xfrm>
              <a:custGeom>
                <a:avLst/>
                <a:gdLst>
                  <a:gd name="T0" fmla="*/ 2147483647 w 1458"/>
                  <a:gd name="T1" fmla="*/ 2147483647 h 1654"/>
                  <a:gd name="T2" fmla="*/ 2147483647 w 1458"/>
                  <a:gd name="T3" fmla="*/ 2147483647 h 1654"/>
                  <a:gd name="T4" fmla="*/ 2147483647 w 1458"/>
                  <a:gd name="T5" fmla="*/ 2147483647 h 1654"/>
                  <a:gd name="T6" fmla="*/ 2147483647 w 1458"/>
                  <a:gd name="T7" fmla="*/ 2147483647 h 1654"/>
                  <a:gd name="T8" fmla="*/ 2147483647 w 1458"/>
                  <a:gd name="T9" fmla="*/ 2147483647 h 1654"/>
                  <a:gd name="T10" fmla="*/ 2147483647 w 1458"/>
                  <a:gd name="T11" fmla="*/ 2147483647 h 1654"/>
                  <a:gd name="T12" fmla="*/ 2147483647 w 1458"/>
                  <a:gd name="T13" fmla="*/ 2147483647 h 1654"/>
                  <a:gd name="T14" fmla="*/ 2147483647 w 1458"/>
                  <a:gd name="T15" fmla="*/ 2147483647 h 1654"/>
                  <a:gd name="T16" fmla="*/ 2147483647 w 1458"/>
                  <a:gd name="T17" fmla="*/ 2147483647 h 1654"/>
                  <a:gd name="T18" fmla="*/ 2147483647 w 1458"/>
                  <a:gd name="T19" fmla="*/ 2147483647 h 1654"/>
                  <a:gd name="T20" fmla="*/ 2147483647 w 1458"/>
                  <a:gd name="T21" fmla="*/ 2147483647 h 1654"/>
                  <a:gd name="T22" fmla="*/ 2147483647 w 1458"/>
                  <a:gd name="T23" fmla="*/ 2147483647 h 1654"/>
                  <a:gd name="T24" fmla="*/ 2147483647 w 1458"/>
                  <a:gd name="T25" fmla="*/ 2147483647 h 1654"/>
                  <a:gd name="T26" fmla="*/ 2147483647 w 1458"/>
                  <a:gd name="T27" fmla="*/ 2147483647 h 1654"/>
                  <a:gd name="T28" fmla="*/ 2147483647 w 1458"/>
                  <a:gd name="T29" fmla="*/ 2147483647 h 1654"/>
                  <a:gd name="T30" fmla="*/ 2147483647 w 1458"/>
                  <a:gd name="T31" fmla="*/ 2147483647 h 1654"/>
                  <a:gd name="T32" fmla="*/ 2147483647 w 1458"/>
                  <a:gd name="T33" fmla="*/ 2147483647 h 1654"/>
                  <a:gd name="T34" fmla="*/ 2147483647 w 1458"/>
                  <a:gd name="T35" fmla="*/ 2147483647 h 1654"/>
                  <a:gd name="T36" fmla="*/ 2147483647 w 1458"/>
                  <a:gd name="T37" fmla="*/ 2147483647 h 1654"/>
                  <a:gd name="T38" fmla="*/ 2147483647 w 1458"/>
                  <a:gd name="T39" fmla="*/ 2147483647 h 1654"/>
                  <a:gd name="T40" fmla="*/ 2147483647 w 1458"/>
                  <a:gd name="T41" fmla="*/ 2147483647 h 1654"/>
                  <a:gd name="T42" fmla="*/ 2147483647 w 1458"/>
                  <a:gd name="T43" fmla="*/ 2147483647 h 1654"/>
                  <a:gd name="T44" fmla="*/ 2147483647 w 1458"/>
                  <a:gd name="T45" fmla="*/ 2147483647 h 1654"/>
                  <a:gd name="T46" fmla="*/ 2147483647 w 1458"/>
                  <a:gd name="T47" fmla="*/ 2147483647 h 1654"/>
                  <a:gd name="T48" fmla="*/ 2147483647 w 1458"/>
                  <a:gd name="T49" fmla="*/ 2147483647 h 1654"/>
                  <a:gd name="T50" fmla="*/ 2147483647 w 1458"/>
                  <a:gd name="T51" fmla="*/ 2147483647 h 1654"/>
                  <a:gd name="T52" fmla="*/ 2147483647 w 1458"/>
                  <a:gd name="T53" fmla="*/ 2147483647 h 1654"/>
                  <a:gd name="T54" fmla="*/ 2147483647 w 1458"/>
                  <a:gd name="T55" fmla="*/ 2147483647 h 1654"/>
                  <a:gd name="T56" fmla="*/ 2147483647 w 1458"/>
                  <a:gd name="T57" fmla="*/ 2147483647 h 1654"/>
                  <a:gd name="T58" fmla="*/ 2147483647 w 1458"/>
                  <a:gd name="T59" fmla="*/ 2147483647 h 1654"/>
                  <a:gd name="T60" fmla="*/ 2147483647 w 1458"/>
                  <a:gd name="T61" fmla="*/ 2147483647 h 1654"/>
                  <a:gd name="T62" fmla="*/ 2147483647 w 1458"/>
                  <a:gd name="T63" fmla="*/ 2147483647 h 1654"/>
                  <a:gd name="T64" fmla="*/ 2147483647 w 1458"/>
                  <a:gd name="T65" fmla="*/ 2147483647 h 1654"/>
                  <a:gd name="T66" fmla="*/ 2147483647 w 1458"/>
                  <a:gd name="T67" fmla="*/ 2147483647 h 1654"/>
                  <a:gd name="T68" fmla="*/ 2147483647 w 1458"/>
                  <a:gd name="T69" fmla="*/ 2147483647 h 1654"/>
                  <a:gd name="T70" fmla="*/ 2147483647 w 1458"/>
                  <a:gd name="T71" fmla="*/ 2147483647 h 1654"/>
                  <a:gd name="T72" fmla="*/ 2147483647 w 1458"/>
                  <a:gd name="T73" fmla="*/ 2147483647 h 1654"/>
                  <a:gd name="T74" fmla="*/ 2147483647 w 1458"/>
                  <a:gd name="T75" fmla="*/ 2147483647 h 1654"/>
                  <a:gd name="T76" fmla="*/ 2147483647 w 1458"/>
                  <a:gd name="T77" fmla="*/ 2147483647 h 1654"/>
                  <a:gd name="T78" fmla="*/ 2147483647 w 1458"/>
                  <a:gd name="T79" fmla="*/ 2147483647 h 1654"/>
                  <a:gd name="T80" fmla="*/ 2147483647 w 1458"/>
                  <a:gd name="T81" fmla="*/ 2147483647 h 1654"/>
                  <a:gd name="T82" fmla="*/ 2147483647 w 1458"/>
                  <a:gd name="T83" fmla="*/ 0 h 1654"/>
                  <a:gd name="T84" fmla="*/ 2147483647 w 1458"/>
                  <a:gd name="T85" fmla="*/ 2147483647 h 1654"/>
                  <a:gd name="T86" fmla="*/ 2147483647 w 1458"/>
                  <a:gd name="T87" fmla="*/ 2147483647 h 1654"/>
                  <a:gd name="T88" fmla="*/ 2147483647 w 1458"/>
                  <a:gd name="T89" fmla="*/ 2147483647 h 1654"/>
                  <a:gd name="T90" fmla="*/ 2147483647 w 1458"/>
                  <a:gd name="T91" fmla="*/ 2147483647 h 1654"/>
                  <a:gd name="T92" fmla="*/ 2147483647 w 1458"/>
                  <a:gd name="T93" fmla="*/ 2147483647 h 1654"/>
                  <a:gd name="T94" fmla="*/ 2147483647 w 1458"/>
                  <a:gd name="T95" fmla="*/ 2147483647 h 1654"/>
                  <a:gd name="T96" fmla="*/ 2147483647 w 1458"/>
                  <a:gd name="T97" fmla="*/ 2147483647 h 1654"/>
                  <a:gd name="T98" fmla="*/ 2147483647 w 1458"/>
                  <a:gd name="T99" fmla="*/ 2147483647 h 1654"/>
                  <a:gd name="T100" fmla="*/ 2147483647 w 1458"/>
                  <a:gd name="T101" fmla="*/ 2147483647 h 1654"/>
                  <a:gd name="T102" fmla="*/ 2147483647 w 1458"/>
                  <a:gd name="T103" fmla="*/ 2147483647 h 1654"/>
                  <a:gd name="T104" fmla="*/ 2147483647 w 1458"/>
                  <a:gd name="T105" fmla="*/ 2147483647 h 1654"/>
                  <a:gd name="T106" fmla="*/ 2147483647 w 1458"/>
                  <a:gd name="T107" fmla="*/ 2147483647 h 1654"/>
                  <a:gd name="T108" fmla="*/ 2147483647 w 1458"/>
                  <a:gd name="T109" fmla="*/ 2147483647 h 1654"/>
                  <a:gd name="T110" fmla="*/ 2147483647 w 1458"/>
                  <a:gd name="T111" fmla="*/ 2147483647 h 1654"/>
                  <a:gd name="T112" fmla="*/ 2147483647 w 1458"/>
                  <a:gd name="T113" fmla="*/ 2147483647 h 1654"/>
                  <a:gd name="T114" fmla="*/ 2147483647 w 1458"/>
                  <a:gd name="T115" fmla="*/ 2147483647 h 1654"/>
                  <a:gd name="T116" fmla="*/ 2147483647 w 1458"/>
                  <a:gd name="T117" fmla="*/ 2147483647 h 1654"/>
                  <a:gd name="T118" fmla="*/ 2147483647 w 1458"/>
                  <a:gd name="T119" fmla="*/ 2147483647 h 1654"/>
                  <a:gd name="T120" fmla="*/ 2147483647 w 1458"/>
                  <a:gd name="T121" fmla="*/ 2147483647 h 16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58"/>
                  <a:gd name="T184" fmla="*/ 0 h 1654"/>
                  <a:gd name="T185" fmla="*/ 1458 w 1458"/>
                  <a:gd name="T186" fmla="*/ 1654 h 16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58" h="1654">
                    <a:moveTo>
                      <a:pt x="0" y="967"/>
                    </a:moveTo>
                    <a:lnTo>
                      <a:pt x="33" y="990"/>
                    </a:lnTo>
                    <a:lnTo>
                      <a:pt x="52" y="996"/>
                    </a:lnTo>
                    <a:lnTo>
                      <a:pt x="64" y="1005"/>
                    </a:lnTo>
                    <a:lnTo>
                      <a:pt x="97" y="1037"/>
                    </a:lnTo>
                    <a:lnTo>
                      <a:pt x="107" y="1057"/>
                    </a:lnTo>
                    <a:lnTo>
                      <a:pt x="104" y="1073"/>
                    </a:lnTo>
                    <a:lnTo>
                      <a:pt x="138" y="1137"/>
                    </a:lnTo>
                    <a:lnTo>
                      <a:pt x="174" y="1140"/>
                    </a:lnTo>
                    <a:lnTo>
                      <a:pt x="196" y="1143"/>
                    </a:lnTo>
                    <a:lnTo>
                      <a:pt x="211" y="1162"/>
                    </a:lnTo>
                    <a:lnTo>
                      <a:pt x="220" y="1197"/>
                    </a:lnTo>
                    <a:lnTo>
                      <a:pt x="229" y="1215"/>
                    </a:lnTo>
                    <a:lnTo>
                      <a:pt x="258" y="1242"/>
                    </a:lnTo>
                    <a:lnTo>
                      <a:pt x="283" y="1272"/>
                    </a:lnTo>
                    <a:lnTo>
                      <a:pt x="298" y="1299"/>
                    </a:lnTo>
                    <a:lnTo>
                      <a:pt x="310" y="1320"/>
                    </a:lnTo>
                    <a:lnTo>
                      <a:pt x="319" y="1338"/>
                    </a:lnTo>
                    <a:lnTo>
                      <a:pt x="322" y="1386"/>
                    </a:lnTo>
                    <a:lnTo>
                      <a:pt x="348" y="1404"/>
                    </a:lnTo>
                    <a:lnTo>
                      <a:pt x="399" y="1401"/>
                    </a:lnTo>
                    <a:lnTo>
                      <a:pt x="411" y="1410"/>
                    </a:lnTo>
                    <a:lnTo>
                      <a:pt x="370" y="1433"/>
                    </a:lnTo>
                    <a:lnTo>
                      <a:pt x="370" y="1455"/>
                    </a:lnTo>
                    <a:lnTo>
                      <a:pt x="402" y="1476"/>
                    </a:lnTo>
                    <a:lnTo>
                      <a:pt x="445" y="1476"/>
                    </a:lnTo>
                    <a:lnTo>
                      <a:pt x="453" y="1524"/>
                    </a:lnTo>
                    <a:lnTo>
                      <a:pt x="462" y="1534"/>
                    </a:lnTo>
                    <a:lnTo>
                      <a:pt x="483" y="1539"/>
                    </a:lnTo>
                    <a:lnTo>
                      <a:pt x="510" y="1520"/>
                    </a:lnTo>
                    <a:lnTo>
                      <a:pt x="527" y="1500"/>
                    </a:lnTo>
                    <a:lnTo>
                      <a:pt x="547" y="1463"/>
                    </a:lnTo>
                    <a:lnTo>
                      <a:pt x="554" y="1463"/>
                    </a:lnTo>
                    <a:lnTo>
                      <a:pt x="560" y="1447"/>
                    </a:lnTo>
                    <a:lnTo>
                      <a:pt x="554" y="1433"/>
                    </a:lnTo>
                    <a:lnTo>
                      <a:pt x="567" y="1420"/>
                    </a:lnTo>
                    <a:lnTo>
                      <a:pt x="597" y="1413"/>
                    </a:lnTo>
                    <a:lnTo>
                      <a:pt x="620" y="1393"/>
                    </a:lnTo>
                    <a:lnTo>
                      <a:pt x="634" y="1420"/>
                    </a:lnTo>
                    <a:lnTo>
                      <a:pt x="647" y="1433"/>
                    </a:lnTo>
                    <a:lnTo>
                      <a:pt x="660" y="1440"/>
                    </a:lnTo>
                    <a:lnTo>
                      <a:pt x="660" y="1480"/>
                    </a:lnTo>
                    <a:lnTo>
                      <a:pt x="640" y="1507"/>
                    </a:lnTo>
                    <a:lnTo>
                      <a:pt x="620" y="1527"/>
                    </a:lnTo>
                    <a:lnTo>
                      <a:pt x="620" y="1567"/>
                    </a:lnTo>
                    <a:lnTo>
                      <a:pt x="607" y="1573"/>
                    </a:lnTo>
                    <a:lnTo>
                      <a:pt x="614" y="1593"/>
                    </a:lnTo>
                    <a:lnTo>
                      <a:pt x="634" y="1600"/>
                    </a:lnTo>
                    <a:lnTo>
                      <a:pt x="640" y="1607"/>
                    </a:lnTo>
                    <a:lnTo>
                      <a:pt x="627" y="1620"/>
                    </a:lnTo>
                    <a:lnTo>
                      <a:pt x="614" y="1620"/>
                    </a:lnTo>
                    <a:lnTo>
                      <a:pt x="600" y="1640"/>
                    </a:lnTo>
                    <a:lnTo>
                      <a:pt x="600" y="1653"/>
                    </a:lnTo>
                    <a:lnTo>
                      <a:pt x="624" y="1650"/>
                    </a:lnTo>
                    <a:lnTo>
                      <a:pt x="644" y="1650"/>
                    </a:lnTo>
                    <a:lnTo>
                      <a:pt x="660" y="1640"/>
                    </a:lnTo>
                    <a:lnTo>
                      <a:pt x="680" y="1607"/>
                    </a:lnTo>
                    <a:lnTo>
                      <a:pt x="690" y="1587"/>
                    </a:lnTo>
                    <a:lnTo>
                      <a:pt x="747" y="1530"/>
                    </a:lnTo>
                    <a:lnTo>
                      <a:pt x="787" y="1513"/>
                    </a:lnTo>
                    <a:lnTo>
                      <a:pt x="794" y="1500"/>
                    </a:lnTo>
                    <a:lnTo>
                      <a:pt x="834" y="1493"/>
                    </a:lnTo>
                    <a:lnTo>
                      <a:pt x="894" y="1407"/>
                    </a:lnTo>
                    <a:lnTo>
                      <a:pt x="927" y="1387"/>
                    </a:lnTo>
                    <a:lnTo>
                      <a:pt x="947" y="1353"/>
                    </a:lnTo>
                    <a:lnTo>
                      <a:pt x="967" y="1343"/>
                    </a:lnTo>
                    <a:lnTo>
                      <a:pt x="977" y="1320"/>
                    </a:lnTo>
                    <a:lnTo>
                      <a:pt x="994" y="1307"/>
                    </a:lnTo>
                    <a:lnTo>
                      <a:pt x="1004" y="1280"/>
                    </a:lnTo>
                    <a:lnTo>
                      <a:pt x="1007" y="1247"/>
                    </a:lnTo>
                    <a:lnTo>
                      <a:pt x="1027" y="1227"/>
                    </a:lnTo>
                    <a:lnTo>
                      <a:pt x="1034" y="1227"/>
                    </a:lnTo>
                    <a:lnTo>
                      <a:pt x="1047" y="1260"/>
                    </a:lnTo>
                    <a:lnTo>
                      <a:pt x="1090" y="1260"/>
                    </a:lnTo>
                    <a:lnTo>
                      <a:pt x="1127" y="1253"/>
                    </a:lnTo>
                    <a:lnTo>
                      <a:pt x="1137" y="1233"/>
                    </a:lnTo>
                    <a:lnTo>
                      <a:pt x="1140" y="1220"/>
                    </a:lnTo>
                    <a:lnTo>
                      <a:pt x="1100" y="1190"/>
                    </a:lnTo>
                    <a:lnTo>
                      <a:pt x="1114" y="1173"/>
                    </a:lnTo>
                    <a:lnTo>
                      <a:pt x="1167" y="1173"/>
                    </a:lnTo>
                    <a:lnTo>
                      <a:pt x="1194" y="1147"/>
                    </a:lnTo>
                    <a:lnTo>
                      <a:pt x="1220" y="1100"/>
                    </a:lnTo>
                    <a:lnTo>
                      <a:pt x="1220" y="1060"/>
                    </a:lnTo>
                    <a:lnTo>
                      <a:pt x="1214" y="1053"/>
                    </a:lnTo>
                    <a:lnTo>
                      <a:pt x="1234" y="1033"/>
                    </a:lnTo>
                    <a:lnTo>
                      <a:pt x="1247" y="1033"/>
                    </a:lnTo>
                    <a:lnTo>
                      <a:pt x="1260" y="1053"/>
                    </a:lnTo>
                    <a:lnTo>
                      <a:pt x="1260" y="1060"/>
                    </a:lnTo>
                    <a:lnTo>
                      <a:pt x="1280" y="1080"/>
                    </a:lnTo>
                    <a:lnTo>
                      <a:pt x="1300" y="1083"/>
                    </a:lnTo>
                    <a:lnTo>
                      <a:pt x="1310" y="1080"/>
                    </a:lnTo>
                    <a:lnTo>
                      <a:pt x="1294" y="1057"/>
                    </a:lnTo>
                    <a:lnTo>
                      <a:pt x="1280" y="1047"/>
                    </a:lnTo>
                    <a:lnTo>
                      <a:pt x="1300" y="1033"/>
                    </a:lnTo>
                    <a:lnTo>
                      <a:pt x="1324" y="1033"/>
                    </a:lnTo>
                    <a:lnTo>
                      <a:pt x="1334" y="1013"/>
                    </a:lnTo>
                    <a:lnTo>
                      <a:pt x="1334" y="960"/>
                    </a:lnTo>
                    <a:lnTo>
                      <a:pt x="1320" y="940"/>
                    </a:lnTo>
                    <a:lnTo>
                      <a:pt x="1320" y="900"/>
                    </a:lnTo>
                    <a:lnTo>
                      <a:pt x="1314" y="873"/>
                    </a:lnTo>
                    <a:lnTo>
                      <a:pt x="1300" y="847"/>
                    </a:lnTo>
                    <a:lnTo>
                      <a:pt x="1277" y="807"/>
                    </a:lnTo>
                    <a:lnTo>
                      <a:pt x="1300" y="787"/>
                    </a:lnTo>
                    <a:lnTo>
                      <a:pt x="1314" y="767"/>
                    </a:lnTo>
                    <a:lnTo>
                      <a:pt x="1320" y="747"/>
                    </a:lnTo>
                    <a:lnTo>
                      <a:pt x="1357" y="740"/>
                    </a:lnTo>
                    <a:lnTo>
                      <a:pt x="1384" y="753"/>
                    </a:lnTo>
                    <a:lnTo>
                      <a:pt x="1410" y="740"/>
                    </a:lnTo>
                    <a:lnTo>
                      <a:pt x="1400" y="720"/>
                    </a:lnTo>
                    <a:lnTo>
                      <a:pt x="1414" y="700"/>
                    </a:lnTo>
                    <a:lnTo>
                      <a:pt x="1424" y="647"/>
                    </a:lnTo>
                    <a:lnTo>
                      <a:pt x="1434" y="647"/>
                    </a:lnTo>
                    <a:lnTo>
                      <a:pt x="1434" y="527"/>
                    </a:lnTo>
                    <a:lnTo>
                      <a:pt x="1440" y="500"/>
                    </a:lnTo>
                    <a:lnTo>
                      <a:pt x="1427" y="497"/>
                    </a:lnTo>
                    <a:lnTo>
                      <a:pt x="1420" y="480"/>
                    </a:lnTo>
                    <a:lnTo>
                      <a:pt x="1437" y="460"/>
                    </a:lnTo>
                    <a:lnTo>
                      <a:pt x="1457" y="430"/>
                    </a:lnTo>
                    <a:lnTo>
                      <a:pt x="1440" y="403"/>
                    </a:lnTo>
                    <a:lnTo>
                      <a:pt x="1434" y="373"/>
                    </a:lnTo>
                    <a:lnTo>
                      <a:pt x="1447" y="367"/>
                    </a:lnTo>
                    <a:lnTo>
                      <a:pt x="1454" y="353"/>
                    </a:lnTo>
                    <a:lnTo>
                      <a:pt x="1450" y="340"/>
                    </a:lnTo>
                    <a:lnTo>
                      <a:pt x="1424" y="360"/>
                    </a:lnTo>
                    <a:lnTo>
                      <a:pt x="1420" y="367"/>
                    </a:lnTo>
                    <a:lnTo>
                      <a:pt x="1394" y="370"/>
                    </a:lnTo>
                    <a:lnTo>
                      <a:pt x="1340" y="420"/>
                    </a:lnTo>
                    <a:lnTo>
                      <a:pt x="1320" y="427"/>
                    </a:lnTo>
                    <a:lnTo>
                      <a:pt x="1300" y="443"/>
                    </a:lnTo>
                    <a:lnTo>
                      <a:pt x="1297" y="467"/>
                    </a:lnTo>
                    <a:lnTo>
                      <a:pt x="1284" y="480"/>
                    </a:lnTo>
                    <a:lnTo>
                      <a:pt x="1250" y="480"/>
                    </a:lnTo>
                    <a:lnTo>
                      <a:pt x="1237" y="493"/>
                    </a:lnTo>
                    <a:lnTo>
                      <a:pt x="1184" y="500"/>
                    </a:lnTo>
                    <a:lnTo>
                      <a:pt x="1157" y="473"/>
                    </a:lnTo>
                    <a:lnTo>
                      <a:pt x="1157" y="437"/>
                    </a:lnTo>
                    <a:lnTo>
                      <a:pt x="1144" y="420"/>
                    </a:lnTo>
                    <a:lnTo>
                      <a:pt x="1140" y="397"/>
                    </a:lnTo>
                    <a:lnTo>
                      <a:pt x="1084" y="397"/>
                    </a:lnTo>
                    <a:lnTo>
                      <a:pt x="1080" y="367"/>
                    </a:lnTo>
                    <a:lnTo>
                      <a:pt x="1064" y="350"/>
                    </a:lnTo>
                    <a:lnTo>
                      <a:pt x="1027" y="350"/>
                    </a:lnTo>
                    <a:lnTo>
                      <a:pt x="1027" y="357"/>
                    </a:lnTo>
                    <a:lnTo>
                      <a:pt x="1004" y="360"/>
                    </a:lnTo>
                    <a:lnTo>
                      <a:pt x="987" y="347"/>
                    </a:lnTo>
                    <a:lnTo>
                      <a:pt x="960" y="340"/>
                    </a:lnTo>
                    <a:lnTo>
                      <a:pt x="947" y="347"/>
                    </a:lnTo>
                    <a:lnTo>
                      <a:pt x="940" y="357"/>
                    </a:lnTo>
                    <a:lnTo>
                      <a:pt x="910" y="357"/>
                    </a:lnTo>
                    <a:lnTo>
                      <a:pt x="880" y="327"/>
                    </a:lnTo>
                    <a:lnTo>
                      <a:pt x="877" y="293"/>
                    </a:lnTo>
                    <a:lnTo>
                      <a:pt x="860" y="287"/>
                    </a:lnTo>
                    <a:lnTo>
                      <a:pt x="827" y="233"/>
                    </a:lnTo>
                    <a:lnTo>
                      <a:pt x="820" y="203"/>
                    </a:lnTo>
                    <a:lnTo>
                      <a:pt x="800" y="167"/>
                    </a:lnTo>
                    <a:lnTo>
                      <a:pt x="747" y="100"/>
                    </a:lnTo>
                    <a:lnTo>
                      <a:pt x="740" y="80"/>
                    </a:lnTo>
                    <a:lnTo>
                      <a:pt x="714" y="67"/>
                    </a:lnTo>
                    <a:lnTo>
                      <a:pt x="720" y="60"/>
                    </a:lnTo>
                    <a:lnTo>
                      <a:pt x="694" y="30"/>
                    </a:lnTo>
                    <a:lnTo>
                      <a:pt x="674" y="30"/>
                    </a:lnTo>
                    <a:lnTo>
                      <a:pt x="660" y="17"/>
                    </a:lnTo>
                    <a:lnTo>
                      <a:pt x="644" y="13"/>
                    </a:lnTo>
                    <a:lnTo>
                      <a:pt x="627" y="30"/>
                    </a:lnTo>
                    <a:lnTo>
                      <a:pt x="604" y="37"/>
                    </a:lnTo>
                    <a:lnTo>
                      <a:pt x="594" y="17"/>
                    </a:lnTo>
                    <a:lnTo>
                      <a:pt x="574" y="17"/>
                    </a:lnTo>
                    <a:lnTo>
                      <a:pt x="534" y="0"/>
                    </a:lnTo>
                    <a:lnTo>
                      <a:pt x="514" y="0"/>
                    </a:lnTo>
                    <a:lnTo>
                      <a:pt x="490" y="20"/>
                    </a:lnTo>
                    <a:lnTo>
                      <a:pt x="457" y="20"/>
                    </a:lnTo>
                    <a:lnTo>
                      <a:pt x="444" y="40"/>
                    </a:lnTo>
                    <a:lnTo>
                      <a:pt x="414" y="40"/>
                    </a:lnTo>
                    <a:lnTo>
                      <a:pt x="384" y="60"/>
                    </a:lnTo>
                    <a:lnTo>
                      <a:pt x="354" y="57"/>
                    </a:lnTo>
                    <a:lnTo>
                      <a:pt x="334" y="73"/>
                    </a:lnTo>
                    <a:lnTo>
                      <a:pt x="320" y="100"/>
                    </a:lnTo>
                    <a:lnTo>
                      <a:pt x="294" y="127"/>
                    </a:lnTo>
                    <a:lnTo>
                      <a:pt x="290" y="140"/>
                    </a:lnTo>
                    <a:lnTo>
                      <a:pt x="314" y="147"/>
                    </a:lnTo>
                    <a:lnTo>
                      <a:pt x="320" y="140"/>
                    </a:lnTo>
                    <a:lnTo>
                      <a:pt x="340" y="140"/>
                    </a:lnTo>
                    <a:lnTo>
                      <a:pt x="340" y="160"/>
                    </a:lnTo>
                    <a:lnTo>
                      <a:pt x="354" y="173"/>
                    </a:lnTo>
                    <a:lnTo>
                      <a:pt x="354" y="207"/>
                    </a:lnTo>
                    <a:lnTo>
                      <a:pt x="340" y="220"/>
                    </a:lnTo>
                    <a:lnTo>
                      <a:pt x="310" y="243"/>
                    </a:lnTo>
                    <a:lnTo>
                      <a:pt x="307" y="260"/>
                    </a:lnTo>
                    <a:lnTo>
                      <a:pt x="307" y="293"/>
                    </a:lnTo>
                    <a:lnTo>
                      <a:pt x="297" y="300"/>
                    </a:lnTo>
                    <a:lnTo>
                      <a:pt x="294" y="320"/>
                    </a:lnTo>
                    <a:lnTo>
                      <a:pt x="287" y="323"/>
                    </a:lnTo>
                    <a:lnTo>
                      <a:pt x="287" y="347"/>
                    </a:lnTo>
                    <a:lnTo>
                      <a:pt x="277" y="357"/>
                    </a:lnTo>
                    <a:lnTo>
                      <a:pt x="274" y="377"/>
                    </a:lnTo>
                    <a:lnTo>
                      <a:pt x="284" y="393"/>
                    </a:lnTo>
                    <a:lnTo>
                      <a:pt x="284" y="410"/>
                    </a:lnTo>
                    <a:lnTo>
                      <a:pt x="254" y="430"/>
                    </a:lnTo>
                    <a:lnTo>
                      <a:pt x="227" y="437"/>
                    </a:lnTo>
                    <a:lnTo>
                      <a:pt x="210" y="450"/>
                    </a:lnTo>
                    <a:lnTo>
                      <a:pt x="197" y="467"/>
                    </a:lnTo>
                    <a:lnTo>
                      <a:pt x="184" y="477"/>
                    </a:lnTo>
                    <a:lnTo>
                      <a:pt x="154" y="477"/>
                    </a:lnTo>
                    <a:lnTo>
                      <a:pt x="137" y="467"/>
                    </a:lnTo>
                    <a:lnTo>
                      <a:pt x="110" y="460"/>
                    </a:lnTo>
                    <a:lnTo>
                      <a:pt x="94" y="493"/>
                    </a:lnTo>
                    <a:lnTo>
                      <a:pt x="70" y="510"/>
                    </a:lnTo>
                    <a:lnTo>
                      <a:pt x="74" y="553"/>
                    </a:lnTo>
                    <a:lnTo>
                      <a:pt x="67" y="567"/>
                    </a:lnTo>
                    <a:lnTo>
                      <a:pt x="67" y="600"/>
                    </a:lnTo>
                    <a:lnTo>
                      <a:pt x="50" y="617"/>
                    </a:lnTo>
                    <a:lnTo>
                      <a:pt x="47" y="647"/>
                    </a:lnTo>
                    <a:lnTo>
                      <a:pt x="34" y="660"/>
                    </a:lnTo>
                    <a:lnTo>
                      <a:pt x="40" y="683"/>
                    </a:lnTo>
                    <a:lnTo>
                      <a:pt x="64" y="707"/>
                    </a:lnTo>
                    <a:lnTo>
                      <a:pt x="87" y="687"/>
                    </a:lnTo>
                    <a:lnTo>
                      <a:pt x="104" y="687"/>
                    </a:lnTo>
                    <a:lnTo>
                      <a:pt x="134" y="667"/>
                    </a:lnTo>
                    <a:lnTo>
                      <a:pt x="160" y="687"/>
                    </a:lnTo>
                    <a:lnTo>
                      <a:pt x="174" y="693"/>
                    </a:lnTo>
                    <a:lnTo>
                      <a:pt x="207" y="660"/>
                    </a:lnTo>
                    <a:lnTo>
                      <a:pt x="254" y="653"/>
                    </a:lnTo>
                    <a:lnTo>
                      <a:pt x="267" y="670"/>
                    </a:lnTo>
                    <a:lnTo>
                      <a:pt x="297" y="673"/>
                    </a:lnTo>
                    <a:lnTo>
                      <a:pt x="374" y="753"/>
                    </a:lnTo>
                    <a:lnTo>
                      <a:pt x="367" y="780"/>
                    </a:lnTo>
                    <a:lnTo>
                      <a:pt x="350" y="787"/>
                    </a:lnTo>
                    <a:lnTo>
                      <a:pt x="327" y="787"/>
                    </a:lnTo>
                    <a:lnTo>
                      <a:pt x="314" y="780"/>
                    </a:lnTo>
                    <a:lnTo>
                      <a:pt x="287" y="780"/>
                    </a:lnTo>
                    <a:lnTo>
                      <a:pt x="234" y="807"/>
                    </a:lnTo>
                    <a:lnTo>
                      <a:pt x="230" y="813"/>
                    </a:lnTo>
                    <a:lnTo>
                      <a:pt x="204" y="810"/>
                    </a:lnTo>
                    <a:lnTo>
                      <a:pt x="204" y="833"/>
                    </a:lnTo>
                    <a:lnTo>
                      <a:pt x="180" y="837"/>
                    </a:lnTo>
                    <a:lnTo>
                      <a:pt x="154" y="847"/>
                    </a:lnTo>
                    <a:lnTo>
                      <a:pt x="130" y="860"/>
                    </a:lnTo>
                    <a:lnTo>
                      <a:pt x="130" y="873"/>
                    </a:lnTo>
                    <a:lnTo>
                      <a:pt x="107" y="890"/>
                    </a:lnTo>
                    <a:lnTo>
                      <a:pt x="117" y="913"/>
                    </a:lnTo>
                    <a:lnTo>
                      <a:pt x="107" y="927"/>
                    </a:lnTo>
                    <a:lnTo>
                      <a:pt x="84" y="940"/>
                    </a:lnTo>
                    <a:lnTo>
                      <a:pt x="64" y="953"/>
                    </a:lnTo>
                    <a:lnTo>
                      <a:pt x="60" y="960"/>
                    </a:lnTo>
                    <a:lnTo>
                      <a:pt x="0" y="967"/>
                    </a:lnTo>
                  </a:path>
                </a:pathLst>
              </a:custGeom>
              <a:solidFill>
                <a:srgbClr val="FFFF99"/>
              </a:solidFill>
              <a:ln w="9525" cap="rnd">
                <a:solidFill>
                  <a:srgbClr val="969696"/>
                </a:solidFill>
                <a:round/>
                <a:headEnd/>
                <a:tailEnd/>
              </a:ln>
            </p:spPr>
            <p:txBody>
              <a:bodyPr/>
              <a:lstStyle/>
              <a:p>
                <a:endParaRPr lang="zh-CN" altLang="en-US"/>
              </a:p>
            </p:txBody>
          </p:sp>
          <p:sp>
            <p:nvSpPr>
              <p:cNvPr id="276" name="Rectangle 52"/>
              <p:cNvSpPr>
                <a:spLocks noChangeArrowheads="1"/>
              </p:cNvSpPr>
              <p:nvPr/>
            </p:nvSpPr>
            <p:spPr bwMode="auto">
              <a:xfrm>
                <a:off x="6572716" y="4713128"/>
                <a:ext cx="195659" cy="398799"/>
              </a:xfrm>
              <a:prstGeom prst="rect">
                <a:avLst/>
              </a:prstGeom>
              <a:solidFill>
                <a:srgbClr val="99CCFF"/>
              </a:solidFill>
              <a:ln w="12700">
                <a:noFill/>
                <a:miter lim="800000"/>
                <a:headEnd/>
                <a:tailEnd/>
              </a:ln>
            </p:spPr>
            <p:txBody>
              <a:bodyPr wrap="none" anchor="ctr">
                <a:spAutoFit/>
              </a:bodyPr>
              <a:lstStyle/>
              <a:p>
                <a:pPr algn="ctr" eaLnBrk="0" hangingPunct="0"/>
                <a:endParaRPr lang="zh-CN" altLang="zh-CN" b="1">
                  <a:ea typeface="华文中宋" pitchFamily="2" charset="-122"/>
                </a:endParaRPr>
              </a:p>
            </p:txBody>
          </p:sp>
          <p:grpSp>
            <p:nvGrpSpPr>
              <p:cNvPr id="277" name="Group 53"/>
              <p:cNvGrpSpPr>
                <a:grpSpLocks/>
              </p:cNvGrpSpPr>
              <p:nvPr/>
            </p:nvGrpSpPr>
            <p:grpSpPr bwMode="auto">
              <a:xfrm>
                <a:off x="6938734" y="5194795"/>
                <a:ext cx="256381" cy="511015"/>
                <a:chOff x="4655" y="3380"/>
                <a:chExt cx="172" cy="379"/>
              </a:xfrm>
            </p:grpSpPr>
            <p:sp>
              <p:nvSpPr>
                <p:cNvPr id="380" name="Freeform 54"/>
                <p:cNvSpPr>
                  <a:spLocks/>
                </p:cNvSpPr>
                <p:nvPr/>
              </p:nvSpPr>
              <p:spPr bwMode="auto">
                <a:xfrm>
                  <a:off x="4655" y="3380"/>
                  <a:ext cx="172" cy="379"/>
                </a:xfrm>
                <a:custGeom>
                  <a:avLst/>
                  <a:gdLst>
                    <a:gd name="T0" fmla="*/ 151 w 172"/>
                    <a:gd name="T1" fmla="*/ 12 h 379"/>
                    <a:gd name="T2" fmla="*/ 165 w 172"/>
                    <a:gd name="T3" fmla="*/ 21 h 379"/>
                    <a:gd name="T4" fmla="*/ 165 w 172"/>
                    <a:gd name="T5" fmla="*/ 33 h 379"/>
                    <a:gd name="T6" fmla="*/ 159 w 172"/>
                    <a:gd name="T7" fmla="*/ 39 h 379"/>
                    <a:gd name="T8" fmla="*/ 168 w 172"/>
                    <a:gd name="T9" fmla="*/ 69 h 379"/>
                    <a:gd name="T10" fmla="*/ 157 w 172"/>
                    <a:gd name="T11" fmla="*/ 99 h 379"/>
                    <a:gd name="T12" fmla="*/ 151 w 172"/>
                    <a:gd name="T13" fmla="*/ 126 h 379"/>
                    <a:gd name="T14" fmla="*/ 150 w 172"/>
                    <a:gd name="T15" fmla="*/ 145 h 379"/>
                    <a:gd name="T16" fmla="*/ 141 w 172"/>
                    <a:gd name="T17" fmla="*/ 174 h 379"/>
                    <a:gd name="T18" fmla="*/ 135 w 172"/>
                    <a:gd name="T19" fmla="*/ 204 h 379"/>
                    <a:gd name="T20" fmla="*/ 133 w 172"/>
                    <a:gd name="T21" fmla="*/ 225 h 379"/>
                    <a:gd name="T22" fmla="*/ 138 w 172"/>
                    <a:gd name="T23" fmla="*/ 258 h 379"/>
                    <a:gd name="T24" fmla="*/ 126 w 172"/>
                    <a:gd name="T25" fmla="*/ 277 h 379"/>
                    <a:gd name="T26" fmla="*/ 120 w 172"/>
                    <a:gd name="T27" fmla="*/ 294 h 379"/>
                    <a:gd name="T28" fmla="*/ 108 w 172"/>
                    <a:gd name="T29" fmla="*/ 309 h 379"/>
                    <a:gd name="T30" fmla="*/ 102 w 172"/>
                    <a:gd name="T31" fmla="*/ 327 h 379"/>
                    <a:gd name="T32" fmla="*/ 94 w 172"/>
                    <a:gd name="T33" fmla="*/ 351 h 379"/>
                    <a:gd name="T34" fmla="*/ 100 w 172"/>
                    <a:gd name="T35" fmla="*/ 378 h 379"/>
                    <a:gd name="T36" fmla="*/ 75 w 172"/>
                    <a:gd name="T37" fmla="*/ 357 h 379"/>
                    <a:gd name="T38" fmla="*/ 63 w 172"/>
                    <a:gd name="T39" fmla="*/ 336 h 379"/>
                    <a:gd name="T40" fmla="*/ 45 w 172"/>
                    <a:gd name="T41" fmla="*/ 321 h 379"/>
                    <a:gd name="T42" fmla="*/ 27 w 172"/>
                    <a:gd name="T43" fmla="*/ 303 h 379"/>
                    <a:gd name="T44" fmla="*/ 18 w 172"/>
                    <a:gd name="T45" fmla="*/ 282 h 379"/>
                    <a:gd name="T46" fmla="*/ 0 w 172"/>
                    <a:gd name="T47" fmla="*/ 255 h 379"/>
                    <a:gd name="T48" fmla="*/ 6 w 172"/>
                    <a:gd name="T49" fmla="*/ 235 h 379"/>
                    <a:gd name="T50" fmla="*/ 6 w 172"/>
                    <a:gd name="T51" fmla="*/ 219 h 379"/>
                    <a:gd name="T52" fmla="*/ 0 w 172"/>
                    <a:gd name="T53" fmla="*/ 201 h 379"/>
                    <a:gd name="T54" fmla="*/ 12 w 172"/>
                    <a:gd name="T55" fmla="*/ 187 h 379"/>
                    <a:gd name="T56" fmla="*/ 12 w 172"/>
                    <a:gd name="T57" fmla="*/ 174 h 379"/>
                    <a:gd name="T58" fmla="*/ 19 w 172"/>
                    <a:gd name="T59" fmla="*/ 150 h 379"/>
                    <a:gd name="T60" fmla="*/ 27 w 172"/>
                    <a:gd name="T61" fmla="*/ 135 h 379"/>
                    <a:gd name="T62" fmla="*/ 39 w 172"/>
                    <a:gd name="T63" fmla="*/ 126 h 379"/>
                    <a:gd name="T64" fmla="*/ 43 w 172"/>
                    <a:gd name="T65" fmla="*/ 94 h 379"/>
                    <a:gd name="T66" fmla="*/ 51 w 172"/>
                    <a:gd name="T67" fmla="*/ 66 h 379"/>
                    <a:gd name="T68" fmla="*/ 57 w 172"/>
                    <a:gd name="T69" fmla="*/ 51 h 379"/>
                    <a:gd name="T70" fmla="*/ 87 w 172"/>
                    <a:gd name="T71" fmla="*/ 24 h 379"/>
                    <a:gd name="T72" fmla="*/ 102 w 172"/>
                    <a:gd name="T73" fmla="*/ 16 h 379"/>
                    <a:gd name="T74" fmla="*/ 117 w 172"/>
                    <a:gd name="T75" fmla="*/ 0 h 3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72"/>
                    <a:gd name="T115" fmla="*/ 0 h 379"/>
                    <a:gd name="T116" fmla="*/ 172 w 172"/>
                    <a:gd name="T117" fmla="*/ 379 h 3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72" h="379">
                      <a:moveTo>
                        <a:pt x="117" y="0"/>
                      </a:moveTo>
                      <a:lnTo>
                        <a:pt x="151" y="12"/>
                      </a:lnTo>
                      <a:lnTo>
                        <a:pt x="153" y="21"/>
                      </a:lnTo>
                      <a:lnTo>
                        <a:pt x="165" y="21"/>
                      </a:lnTo>
                      <a:lnTo>
                        <a:pt x="171" y="27"/>
                      </a:lnTo>
                      <a:lnTo>
                        <a:pt x="165" y="33"/>
                      </a:lnTo>
                      <a:lnTo>
                        <a:pt x="165" y="39"/>
                      </a:lnTo>
                      <a:lnTo>
                        <a:pt x="159" y="39"/>
                      </a:lnTo>
                      <a:lnTo>
                        <a:pt x="159" y="63"/>
                      </a:lnTo>
                      <a:lnTo>
                        <a:pt x="168" y="69"/>
                      </a:lnTo>
                      <a:lnTo>
                        <a:pt x="159" y="78"/>
                      </a:lnTo>
                      <a:lnTo>
                        <a:pt x="157" y="99"/>
                      </a:lnTo>
                      <a:lnTo>
                        <a:pt x="153" y="105"/>
                      </a:lnTo>
                      <a:lnTo>
                        <a:pt x="151" y="126"/>
                      </a:lnTo>
                      <a:lnTo>
                        <a:pt x="147" y="133"/>
                      </a:lnTo>
                      <a:lnTo>
                        <a:pt x="150" y="145"/>
                      </a:lnTo>
                      <a:lnTo>
                        <a:pt x="147" y="156"/>
                      </a:lnTo>
                      <a:lnTo>
                        <a:pt x="141" y="174"/>
                      </a:lnTo>
                      <a:lnTo>
                        <a:pt x="139" y="198"/>
                      </a:lnTo>
                      <a:lnTo>
                        <a:pt x="135" y="204"/>
                      </a:lnTo>
                      <a:lnTo>
                        <a:pt x="138" y="216"/>
                      </a:lnTo>
                      <a:lnTo>
                        <a:pt x="133" y="225"/>
                      </a:lnTo>
                      <a:lnTo>
                        <a:pt x="138" y="237"/>
                      </a:lnTo>
                      <a:lnTo>
                        <a:pt x="138" y="258"/>
                      </a:lnTo>
                      <a:lnTo>
                        <a:pt x="132" y="268"/>
                      </a:lnTo>
                      <a:lnTo>
                        <a:pt x="126" y="277"/>
                      </a:lnTo>
                      <a:lnTo>
                        <a:pt x="126" y="286"/>
                      </a:lnTo>
                      <a:lnTo>
                        <a:pt x="120" y="294"/>
                      </a:lnTo>
                      <a:lnTo>
                        <a:pt x="115" y="300"/>
                      </a:lnTo>
                      <a:lnTo>
                        <a:pt x="108" y="309"/>
                      </a:lnTo>
                      <a:lnTo>
                        <a:pt x="100" y="312"/>
                      </a:lnTo>
                      <a:lnTo>
                        <a:pt x="102" y="327"/>
                      </a:lnTo>
                      <a:lnTo>
                        <a:pt x="94" y="330"/>
                      </a:lnTo>
                      <a:lnTo>
                        <a:pt x="94" y="351"/>
                      </a:lnTo>
                      <a:lnTo>
                        <a:pt x="100" y="366"/>
                      </a:lnTo>
                      <a:lnTo>
                        <a:pt x="100" y="378"/>
                      </a:lnTo>
                      <a:lnTo>
                        <a:pt x="85" y="366"/>
                      </a:lnTo>
                      <a:lnTo>
                        <a:pt x="75" y="357"/>
                      </a:lnTo>
                      <a:lnTo>
                        <a:pt x="69" y="345"/>
                      </a:lnTo>
                      <a:lnTo>
                        <a:pt x="63" y="336"/>
                      </a:lnTo>
                      <a:lnTo>
                        <a:pt x="49" y="336"/>
                      </a:lnTo>
                      <a:lnTo>
                        <a:pt x="45" y="321"/>
                      </a:lnTo>
                      <a:lnTo>
                        <a:pt x="37" y="306"/>
                      </a:lnTo>
                      <a:lnTo>
                        <a:pt x="27" y="303"/>
                      </a:lnTo>
                      <a:lnTo>
                        <a:pt x="24" y="291"/>
                      </a:lnTo>
                      <a:lnTo>
                        <a:pt x="18" y="282"/>
                      </a:lnTo>
                      <a:lnTo>
                        <a:pt x="9" y="271"/>
                      </a:lnTo>
                      <a:lnTo>
                        <a:pt x="0" y="255"/>
                      </a:lnTo>
                      <a:lnTo>
                        <a:pt x="6" y="246"/>
                      </a:lnTo>
                      <a:lnTo>
                        <a:pt x="6" y="235"/>
                      </a:lnTo>
                      <a:lnTo>
                        <a:pt x="13" y="229"/>
                      </a:lnTo>
                      <a:lnTo>
                        <a:pt x="6" y="219"/>
                      </a:lnTo>
                      <a:lnTo>
                        <a:pt x="6" y="207"/>
                      </a:lnTo>
                      <a:lnTo>
                        <a:pt x="0" y="201"/>
                      </a:lnTo>
                      <a:lnTo>
                        <a:pt x="9" y="193"/>
                      </a:lnTo>
                      <a:lnTo>
                        <a:pt x="12" y="187"/>
                      </a:lnTo>
                      <a:lnTo>
                        <a:pt x="18" y="180"/>
                      </a:lnTo>
                      <a:lnTo>
                        <a:pt x="12" y="174"/>
                      </a:lnTo>
                      <a:lnTo>
                        <a:pt x="12" y="156"/>
                      </a:lnTo>
                      <a:lnTo>
                        <a:pt x="19" y="150"/>
                      </a:lnTo>
                      <a:lnTo>
                        <a:pt x="27" y="144"/>
                      </a:lnTo>
                      <a:lnTo>
                        <a:pt x="27" y="135"/>
                      </a:lnTo>
                      <a:lnTo>
                        <a:pt x="34" y="129"/>
                      </a:lnTo>
                      <a:lnTo>
                        <a:pt x="39" y="126"/>
                      </a:lnTo>
                      <a:lnTo>
                        <a:pt x="39" y="97"/>
                      </a:lnTo>
                      <a:lnTo>
                        <a:pt x="43" y="94"/>
                      </a:lnTo>
                      <a:lnTo>
                        <a:pt x="45" y="78"/>
                      </a:lnTo>
                      <a:lnTo>
                        <a:pt x="51" y="66"/>
                      </a:lnTo>
                      <a:lnTo>
                        <a:pt x="60" y="60"/>
                      </a:lnTo>
                      <a:lnTo>
                        <a:pt x="57" y="51"/>
                      </a:lnTo>
                      <a:lnTo>
                        <a:pt x="69" y="45"/>
                      </a:lnTo>
                      <a:lnTo>
                        <a:pt x="87" y="24"/>
                      </a:lnTo>
                      <a:lnTo>
                        <a:pt x="93" y="24"/>
                      </a:lnTo>
                      <a:lnTo>
                        <a:pt x="102" y="16"/>
                      </a:lnTo>
                      <a:lnTo>
                        <a:pt x="102" y="9"/>
                      </a:lnTo>
                      <a:lnTo>
                        <a:pt x="117" y="0"/>
                      </a:lnTo>
                    </a:path>
                  </a:pathLst>
                </a:custGeom>
                <a:solidFill>
                  <a:srgbClr val="969696"/>
                </a:solidFill>
                <a:ln w="12700" cap="rnd">
                  <a:noFill/>
                  <a:round/>
                  <a:headEnd/>
                  <a:tailEnd/>
                </a:ln>
              </p:spPr>
              <p:txBody>
                <a:bodyPr/>
                <a:lstStyle/>
                <a:p>
                  <a:endParaRPr lang="zh-CN" altLang="en-US"/>
                </a:p>
              </p:txBody>
            </p:sp>
            <p:sp>
              <p:nvSpPr>
                <p:cNvPr id="381" name="Rectangle 55"/>
                <p:cNvSpPr>
                  <a:spLocks noChangeArrowheads="1"/>
                </p:cNvSpPr>
                <p:nvPr/>
              </p:nvSpPr>
              <p:spPr bwMode="auto">
                <a:xfrm>
                  <a:off x="4669" y="3535"/>
                  <a:ext cx="39" cy="39"/>
                </a:xfrm>
                <a:prstGeom prst="rect">
                  <a:avLst/>
                </a:prstGeom>
                <a:solidFill>
                  <a:srgbClr val="969696"/>
                </a:solidFill>
                <a:ln w="12700" cap="rnd">
                  <a:noFill/>
                  <a:miter lim="800000"/>
                  <a:headEnd/>
                  <a:tailEnd/>
                </a:ln>
              </p:spPr>
              <p:txBody>
                <a:bodyPr/>
                <a:lstStyle/>
                <a:p>
                  <a:pPr algn="ctr" eaLnBrk="0" hangingPunct="0"/>
                  <a:endParaRPr lang="zh-CN" altLang="zh-CN" b="1">
                    <a:ea typeface="华文中宋" pitchFamily="2" charset="-122"/>
                  </a:endParaRPr>
                </a:p>
              </p:txBody>
            </p:sp>
            <p:sp>
              <p:nvSpPr>
                <p:cNvPr id="382" name="Freeform 56"/>
                <p:cNvSpPr>
                  <a:spLocks/>
                </p:cNvSpPr>
                <p:nvPr/>
              </p:nvSpPr>
              <p:spPr bwMode="auto">
                <a:xfrm>
                  <a:off x="4662" y="3528"/>
                  <a:ext cx="18" cy="51"/>
                </a:xfrm>
                <a:custGeom>
                  <a:avLst/>
                  <a:gdLst>
                    <a:gd name="T0" fmla="*/ 18 w 18"/>
                    <a:gd name="T1" fmla="*/ 0 h 51"/>
                    <a:gd name="T2" fmla="*/ 0 w 18"/>
                    <a:gd name="T3" fmla="*/ 51 h 51"/>
                    <a:gd name="T4" fmla="*/ 0 60000 65536"/>
                    <a:gd name="T5" fmla="*/ 0 60000 65536"/>
                    <a:gd name="T6" fmla="*/ 0 w 18"/>
                    <a:gd name="T7" fmla="*/ 0 h 51"/>
                    <a:gd name="T8" fmla="*/ 18 w 18"/>
                    <a:gd name="T9" fmla="*/ 51 h 51"/>
                  </a:gdLst>
                  <a:ahLst/>
                  <a:cxnLst>
                    <a:cxn ang="T4">
                      <a:pos x="T0" y="T1"/>
                    </a:cxn>
                    <a:cxn ang="T5">
                      <a:pos x="T2" y="T3"/>
                    </a:cxn>
                  </a:cxnLst>
                  <a:rect l="T6" t="T7" r="T8" b="T9"/>
                  <a:pathLst>
                    <a:path w="18" h="51">
                      <a:moveTo>
                        <a:pt x="18" y="0"/>
                      </a:moveTo>
                      <a:cubicBezTo>
                        <a:pt x="4" y="21"/>
                        <a:pt x="0" y="22"/>
                        <a:pt x="0" y="51"/>
                      </a:cubicBezTo>
                    </a:path>
                  </a:pathLst>
                </a:custGeom>
                <a:solidFill>
                  <a:srgbClr val="969696"/>
                </a:solidFill>
                <a:ln w="12700" cap="rnd">
                  <a:noFill/>
                  <a:round/>
                  <a:headEnd/>
                  <a:tailEnd/>
                </a:ln>
              </p:spPr>
              <p:txBody>
                <a:bodyPr/>
                <a:lstStyle/>
                <a:p>
                  <a:endParaRPr lang="zh-CN" altLang="en-US"/>
                </a:p>
              </p:txBody>
            </p:sp>
          </p:grpSp>
          <p:sp>
            <p:nvSpPr>
              <p:cNvPr id="278" name="Freeform 57"/>
              <p:cNvSpPr>
                <a:spLocks/>
              </p:cNvSpPr>
              <p:nvPr/>
            </p:nvSpPr>
            <p:spPr bwMode="auto">
              <a:xfrm>
                <a:off x="1074013" y="3416601"/>
                <a:ext cx="2762845" cy="1605553"/>
              </a:xfrm>
              <a:custGeom>
                <a:avLst/>
                <a:gdLst>
                  <a:gd name="T0" fmla="*/ 2147483647 w 1864"/>
                  <a:gd name="T1" fmla="*/ 2147483647 h 1186"/>
                  <a:gd name="T2" fmla="*/ 2147483647 w 1864"/>
                  <a:gd name="T3" fmla="*/ 2147483647 h 1186"/>
                  <a:gd name="T4" fmla="*/ 2147483647 w 1864"/>
                  <a:gd name="T5" fmla="*/ 2147483647 h 1186"/>
                  <a:gd name="T6" fmla="*/ 2147483647 w 1864"/>
                  <a:gd name="T7" fmla="*/ 2147483647 h 1186"/>
                  <a:gd name="T8" fmla="*/ 2147483647 w 1864"/>
                  <a:gd name="T9" fmla="*/ 2147483647 h 1186"/>
                  <a:gd name="T10" fmla="*/ 2147483647 w 1864"/>
                  <a:gd name="T11" fmla="*/ 2147483647 h 1186"/>
                  <a:gd name="T12" fmla="*/ 2147483647 w 1864"/>
                  <a:gd name="T13" fmla="*/ 2147483647 h 1186"/>
                  <a:gd name="T14" fmla="*/ 2147483647 w 1864"/>
                  <a:gd name="T15" fmla="*/ 2147483647 h 1186"/>
                  <a:gd name="T16" fmla="*/ 2147483647 w 1864"/>
                  <a:gd name="T17" fmla="*/ 2147483647 h 1186"/>
                  <a:gd name="T18" fmla="*/ 2147483647 w 1864"/>
                  <a:gd name="T19" fmla="*/ 2147483647 h 1186"/>
                  <a:gd name="T20" fmla="*/ 2147483647 w 1864"/>
                  <a:gd name="T21" fmla="*/ 2147483647 h 1186"/>
                  <a:gd name="T22" fmla="*/ 2147483647 w 1864"/>
                  <a:gd name="T23" fmla="*/ 2147483647 h 1186"/>
                  <a:gd name="T24" fmla="*/ 2147483647 w 1864"/>
                  <a:gd name="T25" fmla="*/ 2147483647 h 1186"/>
                  <a:gd name="T26" fmla="*/ 2147483647 w 1864"/>
                  <a:gd name="T27" fmla="*/ 2147483647 h 1186"/>
                  <a:gd name="T28" fmla="*/ 2147483647 w 1864"/>
                  <a:gd name="T29" fmla="*/ 2147483647 h 1186"/>
                  <a:gd name="T30" fmla="*/ 2147483647 w 1864"/>
                  <a:gd name="T31" fmla="*/ 2147483647 h 1186"/>
                  <a:gd name="T32" fmla="*/ 2147483647 w 1864"/>
                  <a:gd name="T33" fmla="*/ 2147483647 h 1186"/>
                  <a:gd name="T34" fmla="*/ 2147483647 w 1864"/>
                  <a:gd name="T35" fmla="*/ 2147483647 h 1186"/>
                  <a:gd name="T36" fmla="*/ 2147483647 w 1864"/>
                  <a:gd name="T37" fmla="*/ 2147483647 h 1186"/>
                  <a:gd name="T38" fmla="*/ 2147483647 w 1864"/>
                  <a:gd name="T39" fmla="*/ 2147483647 h 1186"/>
                  <a:gd name="T40" fmla="*/ 2147483647 w 1864"/>
                  <a:gd name="T41" fmla="*/ 2147483647 h 1186"/>
                  <a:gd name="T42" fmla="*/ 2147483647 w 1864"/>
                  <a:gd name="T43" fmla="*/ 2147483647 h 1186"/>
                  <a:gd name="T44" fmla="*/ 2147483647 w 1864"/>
                  <a:gd name="T45" fmla="*/ 2147483647 h 1186"/>
                  <a:gd name="T46" fmla="*/ 2147483647 w 1864"/>
                  <a:gd name="T47" fmla="*/ 2147483647 h 1186"/>
                  <a:gd name="T48" fmla="*/ 2147483647 w 1864"/>
                  <a:gd name="T49" fmla="*/ 2147483647 h 1186"/>
                  <a:gd name="T50" fmla="*/ 2147483647 w 1864"/>
                  <a:gd name="T51" fmla="*/ 2147483647 h 1186"/>
                  <a:gd name="T52" fmla="*/ 2147483647 w 1864"/>
                  <a:gd name="T53" fmla="*/ 2147483647 h 1186"/>
                  <a:gd name="T54" fmla="*/ 2147483647 w 1864"/>
                  <a:gd name="T55" fmla="*/ 2147483647 h 1186"/>
                  <a:gd name="T56" fmla="*/ 2147483647 w 1864"/>
                  <a:gd name="T57" fmla="*/ 2147483647 h 1186"/>
                  <a:gd name="T58" fmla="*/ 2147483647 w 1864"/>
                  <a:gd name="T59" fmla="*/ 2147483647 h 1186"/>
                  <a:gd name="T60" fmla="*/ 2147483647 w 1864"/>
                  <a:gd name="T61" fmla="*/ 2147483647 h 1186"/>
                  <a:gd name="T62" fmla="*/ 2147483647 w 1864"/>
                  <a:gd name="T63" fmla="*/ 2147483647 h 1186"/>
                  <a:gd name="T64" fmla="*/ 2147483647 w 1864"/>
                  <a:gd name="T65" fmla="*/ 2147483647 h 1186"/>
                  <a:gd name="T66" fmla="*/ 2147483647 w 1864"/>
                  <a:gd name="T67" fmla="*/ 2147483647 h 1186"/>
                  <a:gd name="T68" fmla="*/ 2147483647 w 1864"/>
                  <a:gd name="T69" fmla="*/ 2147483647 h 1186"/>
                  <a:gd name="T70" fmla="*/ 2147483647 w 1864"/>
                  <a:gd name="T71" fmla="*/ 2147483647 h 1186"/>
                  <a:gd name="T72" fmla="*/ 2147483647 w 1864"/>
                  <a:gd name="T73" fmla="*/ 2147483647 h 1186"/>
                  <a:gd name="T74" fmla="*/ 2147483647 w 1864"/>
                  <a:gd name="T75" fmla="*/ 2147483647 h 1186"/>
                  <a:gd name="T76" fmla="*/ 2147483647 w 1864"/>
                  <a:gd name="T77" fmla="*/ 2147483647 h 1186"/>
                  <a:gd name="T78" fmla="*/ 2147483647 w 1864"/>
                  <a:gd name="T79" fmla="*/ 2147483647 h 1186"/>
                  <a:gd name="T80" fmla="*/ 2147483647 w 1864"/>
                  <a:gd name="T81" fmla="*/ 2147483647 h 1186"/>
                  <a:gd name="T82" fmla="*/ 2147483647 w 1864"/>
                  <a:gd name="T83" fmla="*/ 2147483647 h 1186"/>
                  <a:gd name="T84" fmla="*/ 2147483647 w 1864"/>
                  <a:gd name="T85" fmla="*/ 2147483647 h 1186"/>
                  <a:gd name="T86" fmla="*/ 2147483647 w 1864"/>
                  <a:gd name="T87" fmla="*/ 2147483647 h 1186"/>
                  <a:gd name="T88" fmla="*/ 2147483647 w 1864"/>
                  <a:gd name="T89" fmla="*/ 2147483647 h 1186"/>
                  <a:gd name="T90" fmla="*/ 2147483647 w 1864"/>
                  <a:gd name="T91" fmla="*/ 2147483647 h 1186"/>
                  <a:gd name="T92" fmla="*/ 2147483647 w 1864"/>
                  <a:gd name="T93" fmla="*/ 2147483647 h 1186"/>
                  <a:gd name="T94" fmla="*/ 2147483647 w 1864"/>
                  <a:gd name="T95" fmla="*/ 2147483647 h 1186"/>
                  <a:gd name="T96" fmla="*/ 2147483647 w 1864"/>
                  <a:gd name="T97" fmla="*/ 2147483647 h 1186"/>
                  <a:gd name="T98" fmla="*/ 2147483647 w 1864"/>
                  <a:gd name="T99" fmla="*/ 2147483647 h 1186"/>
                  <a:gd name="T100" fmla="*/ 2147483647 w 1864"/>
                  <a:gd name="T101" fmla="*/ 2147483647 h 1186"/>
                  <a:gd name="T102" fmla="*/ 2147483647 w 1864"/>
                  <a:gd name="T103" fmla="*/ 2147483647 h 1186"/>
                  <a:gd name="T104" fmla="*/ 2147483647 w 1864"/>
                  <a:gd name="T105" fmla="*/ 2147483647 h 1186"/>
                  <a:gd name="T106" fmla="*/ 2147483647 w 1864"/>
                  <a:gd name="T107" fmla="*/ 2147483647 h 1186"/>
                  <a:gd name="T108" fmla="*/ 2147483647 w 1864"/>
                  <a:gd name="T109" fmla="*/ 2147483647 h 1186"/>
                  <a:gd name="T110" fmla="*/ 2147483647 w 1864"/>
                  <a:gd name="T111" fmla="*/ 2147483647 h 1186"/>
                  <a:gd name="T112" fmla="*/ 2147483647 w 1864"/>
                  <a:gd name="T113" fmla="*/ 2147483647 h 1186"/>
                  <a:gd name="T114" fmla="*/ 2147483647 w 1864"/>
                  <a:gd name="T115" fmla="*/ 2147483647 h 1186"/>
                  <a:gd name="T116" fmla="*/ 0 w 1864"/>
                  <a:gd name="T117" fmla="*/ 2147483647 h 1186"/>
                  <a:gd name="T118" fmla="*/ 2147483647 w 1864"/>
                  <a:gd name="T119" fmla="*/ 2147483647 h 1186"/>
                  <a:gd name="T120" fmla="*/ 2147483647 w 1864"/>
                  <a:gd name="T121" fmla="*/ 2147483647 h 1186"/>
                  <a:gd name="T122" fmla="*/ 2147483647 w 1864"/>
                  <a:gd name="T123" fmla="*/ 2147483647 h 1186"/>
                  <a:gd name="T124" fmla="*/ 2147483647 w 1864"/>
                  <a:gd name="T125" fmla="*/ 2147483647 h 1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4"/>
                  <a:gd name="T190" fmla="*/ 0 h 1186"/>
                  <a:gd name="T191" fmla="*/ 1864 w 1864"/>
                  <a:gd name="T192" fmla="*/ 1186 h 1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4" h="1186">
                    <a:moveTo>
                      <a:pt x="105" y="81"/>
                    </a:moveTo>
                    <a:lnTo>
                      <a:pt x="192" y="81"/>
                    </a:lnTo>
                    <a:lnTo>
                      <a:pt x="238" y="21"/>
                    </a:lnTo>
                    <a:lnTo>
                      <a:pt x="264" y="0"/>
                    </a:lnTo>
                    <a:lnTo>
                      <a:pt x="291" y="3"/>
                    </a:lnTo>
                    <a:lnTo>
                      <a:pt x="306" y="18"/>
                    </a:lnTo>
                    <a:lnTo>
                      <a:pt x="345" y="18"/>
                    </a:lnTo>
                    <a:lnTo>
                      <a:pt x="363" y="45"/>
                    </a:lnTo>
                    <a:lnTo>
                      <a:pt x="408" y="45"/>
                    </a:lnTo>
                    <a:lnTo>
                      <a:pt x="423" y="24"/>
                    </a:lnTo>
                    <a:lnTo>
                      <a:pt x="477" y="21"/>
                    </a:lnTo>
                    <a:lnTo>
                      <a:pt x="501" y="39"/>
                    </a:lnTo>
                    <a:lnTo>
                      <a:pt x="513" y="60"/>
                    </a:lnTo>
                    <a:lnTo>
                      <a:pt x="547" y="60"/>
                    </a:lnTo>
                    <a:lnTo>
                      <a:pt x="583" y="81"/>
                    </a:lnTo>
                    <a:lnTo>
                      <a:pt x="636" y="81"/>
                    </a:lnTo>
                    <a:lnTo>
                      <a:pt x="666" y="66"/>
                    </a:lnTo>
                    <a:lnTo>
                      <a:pt x="687" y="63"/>
                    </a:lnTo>
                    <a:lnTo>
                      <a:pt x="705" y="75"/>
                    </a:lnTo>
                    <a:lnTo>
                      <a:pt x="739" y="73"/>
                    </a:lnTo>
                    <a:lnTo>
                      <a:pt x="795" y="30"/>
                    </a:lnTo>
                    <a:lnTo>
                      <a:pt x="897" y="22"/>
                    </a:lnTo>
                    <a:lnTo>
                      <a:pt x="904" y="33"/>
                    </a:lnTo>
                    <a:lnTo>
                      <a:pt x="979" y="33"/>
                    </a:lnTo>
                    <a:lnTo>
                      <a:pt x="1089" y="93"/>
                    </a:lnTo>
                    <a:lnTo>
                      <a:pt x="1089" y="102"/>
                    </a:lnTo>
                    <a:lnTo>
                      <a:pt x="1074" y="108"/>
                    </a:lnTo>
                    <a:lnTo>
                      <a:pt x="1065" y="111"/>
                    </a:lnTo>
                    <a:lnTo>
                      <a:pt x="1089" y="126"/>
                    </a:lnTo>
                    <a:lnTo>
                      <a:pt x="1095" y="162"/>
                    </a:lnTo>
                    <a:lnTo>
                      <a:pt x="1071" y="180"/>
                    </a:lnTo>
                    <a:lnTo>
                      <a:pt x="1059" y="192"/>
                    </a:lnTo>
                    <a:lnTo>
                      <a:pt x="1059" y="198"/>
                    </a:lnTo>
                    <a:lnTo>
                      <a:pt x="1080" y="246"/>
                    </a:lnTo>
                    <a:lnTo>
                      <a:pt x="1071" y="318"/>
                    </a:lnTo>
                    <a:lnTo>
                      <a:pt x="1059" y="324"/>
                    </a:lnTo>
                    <a:lnTo>
                      <a:pt x="1056" y="336"/>
                    </a:lnTo>
                    <a:lnTo>
                      <a:pt x="1113" y="426"/>
                    </a:lnTo>
                    <a:lnTo>
                      <a:pt x="1131" y="435"/>
                    </a:lnTo>
                    <a:lnTo>
                      <a:pt x="1182" y="438"/>
                    </a:lnTo>
                    <a:lnTo>
                      <a:pt x="1227" y="480"/>
                    </a:lnTo>
                    <a:lnTo>
                      <a:pt x="1254" y="480"/>
                    </a:lnTo>
                    <a:lnTo>
                      <a:pt x="1284" y="510"/>
                    </a:lnTo>
                    <a:lnTo>
                      <a:pt x="1314" y="510"/>
                    </a:lnTo>
                    <a:lnTo>
                      <a:pt x="1383" y="549"/>
                    </a:lnTo>
                    <a:lnTo>
                      <a:pt x="1410" y="549"/>
                    </a:lnTo>
                    <a:lnTo>
                      <a:pt x="1422" y="558"/>
                    </a:lnTo>
                    <a:lnTo>
                      <a:pt x="1443" y="558"/>
                    </a:lnTo>
                    <a:lnTo>
                      <a:pt x="1458" y="540"/>
                    </a:lnTo>
                    <a:lnTo>
                      <a:pt x="1479" y="540"/>
                    </a:lnTo>
                    <a:lnTo>
                      <a:pt x="1542" y="600"/>
                    </a:lnTo>
                    <a:lnTo>
                      <a:pt x="1551" y="624"/>
                    </a:lnTo>
                    <a:lnTo>
                      <a:pt x="1545" y="642"/>
                    </a:lnTo>
                    <a:lnTo>
                      <a:pt x="1572" y="672"/>
                    </a:lnTo>
                    <a:lnTo>
                      <a:pt x="1611" y="672"/>
                    </a:lnTo>
                    <a:lnTo>
                      <a:pt x="1611" y="642"/>
                    </a:lnTo>
                    <a:lnTo>
                      <a:pt x="1623" y="642"/>
                    </a:lnTo>
                    <a:lnTo>
                      <a:pt x="1641" y="660"/>
                    </a:lnTo>
                    <a:lnTo>
                      <a:pt x="1665" y="678"/>
                    </a:lnTo>
                    <a:lnTo>
                      <a:pt x="1668" y="642"/>
                    </a:lnTo>
                    <a:lnTo>
                      <a:pt x="1698" y="636"/>
                    </a:lnTo>
                    <a:lnTo>
                      <a:pt x="1722" y="600"/>
                    </a:lnTo>
                    <a:lnTo>
                      <a:pt x="1731" y="564"/>
                    </a:lnTo>
                    <a:lnTo>
                      <a:pt x="1746" y="582"/>
                    </a:lnTo>
                    <a:lnTo>
                      <a:pt x="1767" y="594"/>
                    </a:lnTo>
                    <a:lnTo>
                      <a:pt x="1791" y="606"/>
                    </a:lnTo>
                    <a:lnTo>
                      <a:pt x="1794" y="648"/>
                    </a:lnTo>
                    <a:lnTo>
                      <a:pt x="1809" y="648"/>
                    </a:lnTo>
                    <a:lnTo>
                      <a:pt x="1815" y="684"/>
                    </a:lnTo>
                    <a:lnTo>
                      <a:pt x="1839" y="705"/>
                    </a:lnTo>
                    <a:lnTo>
                      <a:pt x="1839" y="723"/>
                    </a:lnTo>
                    <a:lnTo>
                      <a:pt x="1827" y="732"/>
                    </a:lnTo>
                    <a:lnTo>
                      <a:pt x="1827" y="753"/>
                    </a:lnTo>
                    <a:lnTo>
                      <a:pt x="1860" y="840"/>
                    </a:lnTo>
                    <a:lnTo>
                      <a:pt x="1863" y="873"/>
                    </a:lnTo>
                    <a:lnTo>
                      <a:pt x="1854" y="879"/>
                    </a:lnTo>
                    <a:lnTo>
                      <a:pt x="1854" y="906"/>
                    </a:lnTo>
                    <a:lnTo>
                      <a:pt x="1863" y="912"/>
                    </a:lnTo>
                    <a:lnTo>
                      <a:pt x="1842" y="1002"/>
                    </a:lnTo>
                    <a:lnTo>
                      <a:pt x="1839" y="1011"/>
                    </a:lnTo>
                    <a:lnTo>
                      <a:pt x="1818" y="1002"/>
                    </a:lnTo>
                    <a:lnTo>
                      <a:pt x="1809" y="1023"/>
                    </a:lnTo>
                    <a:lnTo>
                      <a:pt x="1815" y="1044"/>
                    </a:lnTo>
                    <a:lnTo>
                      <a:pt x="1815" y="1074"/>
                    </a:lnTo>
                    <a:lnTo>
                      <a:pt x="1806" y="1083"/>
                    </a:lnTo>
                    <a:lnTo>
                      <a:pt x="1791" y="1083"/>
                    </a:lnTo>
                    <a:lnTo>
                      <a:pt x="1782" y="1068"/>
                    </a:lnTo>
                    <a:lnTo>
                      <a:pt x="1761" y="1083"/>
                    </a:lnTo>
                    <a:lnTo>
                      <a:pt x="1755" y="1089"/>
                    </a:lnTo>
                    <a:lnTo>
                      <a:pt x="1707" y="1053"/>
                    </a:lnTo>
                    <a:lnTo>
                      <a:pt x="1695" y="1050"/>
                    </a:lnTo>
                    <a:lnTo>
                      <a:pt x="1665" y="1104"/>
                    </a:lnTo>
                    <a:lnTo>
                      <a:pt x="1653" y="1113"/>
                    </a:lnTo>
                    <a:lnTo>
                      <a:pt x="1617" y="1110"/>
                    </a:lnTo>
                    <a:lnTo>
                      <a:pt x="1563" y="1071"/>
                    </a:lnTo>
                    <a:lnTo>
                      <a:pt x="1491" y="1071"/>
                    </a:lnTo>
                    <a:lnTo>
                      <a:pt x="1458" y="1098"/>
                    </a:lnTo>
                    <a:lnTo>
                      <a:pt x="1437" y="1107"/>
                    </a:lnTo>
                    <a:lnTo>
                      <a:pt x="1392" y="1107"/>
                    </a:lnTo>
                    <a:lnTo>
                      <a:pt x="1359" y="1122"/>
                    </a:lnTo>
                    <a:lnTo>
                      <a:pt x="1335" y="1152"/>
                    </a:lnTo>
                    <a:lnTo>
                      <a:pt x="1332" y="1170"/>
                    </a:lnTo>
                    <a:lnTo>
                      <a:pt x="1314" y="1185"/>
                    </a:lnTo>
                    <a:lnTo>
                      <a:pt x="1260" y="1182"/>
                    </a:lnTo>
                    <a:lnTo>
                      <a:pt x="1203" y="1176"/>
                    </a:lnTo>
                    <a:lnTo>
                      <a:pt x="1167" y="1167"/>
                    </a:lnTo>
                    <a:lnTo>
                      <a:pt x="1143" y="1158"/>
                    </a:lnTo>
                    <a:lnTo>
                      <a:pt x="1143" y="1146"/>
                    </a:lnTo>
                    <a:lnTo>
                      <a:pt x="1149" y="1098"/>
                    </a:lnTo>
                    <a:lnTo>
                      <a:pt x="1125" y="1095"/>
                    </a:lnTo>
                    <a:lnTo>
                      <a:pt x="1113" y="1080"/>
                    </a:lnTo>
                    <a:lnTo>
                      <a:pt x="1125" y="1065"/>
                    </a:lnTo>
                    <a:lnTo>
                      <a:pt x="1125" y="1044"/>
                    </a:lnTo>
                    <a:lnTo>
                      <a:pt x="1113" y="1029"/>
                    </a:lnTo>
                    <a:lnTo>
                      <a:pt x="1092" y="1029"/>
                    </a:lnTo>
                    <a:lnTo>
                      <a:pt x="1074" y="1035"/>
                    </a:lnTo>
                    <a:lnTo>
                      <a:pt x="1053" y="1044"/>
                    </a:lnTo>
                    <a:lnTo>
                      <a:pt x="1038" y="1029"/>
                    </a:lnTo>
                    <a:lnTo>
                      <a:pt x="1032" y="1017"/>
                    </a:lnTo>
                    <a:lnTo>
                      <a:pt x="993" y="996"/>
                    </a:lnTo>
                    <a:lnTo>
                      <a:pt x="975" y="996"/>
                    </a:lnTo>
                    <a:lnTo>
                      <a:pt x="951" y="978"/>
                    </a:lnTo>
                    <a:lnTo>
                      <a:pt x="927" y="978"/>
                    </a:lnTo>
                    <a:lnTo>
                      <a:pt x="906" y="990"/>
                    </a:lnTo>
                    <a:lnTo>
                      <a:pt x="885" y="1011"/>
                    </a:lnTo>
                    <a:lnTo>
                      <a:pt x="846" y="1056"/>
                    </a:lnTo>
                    <a:lnTo>
                      <a:pt x="855" y="1002"/>
                    </a:lnTo>
                    <a:lnTo>
                      <a:pt x="846" y="981"/>
                    </a:lnTo>
                    <a:lnTo>
                      <a:pt x="822" y="975"/>
                    </a:lnTo>
                    <a:lnTo>
                      <a:pt x="795" y="972"/>
                    </a:lnTo>
                    <a:lnTo>
                      <a:pt x="777" y="984"/>
                    </a:lnTo>
                    <a:lnTo>
                      <a:pt x="738" y="984"/>
                    </a:lnTo>
                    <a:lnTo>
                      <a:pt x="675" y="972"/>
                    </a:lnTo>
                    <a:lnTo>
                      <a:pt x="645" y="936"/>
                    </a:lnTo>
                    <a:lnTo>
                      <a:pt x="630" y="936"/>
                    </a:lnTo>
                    <a:lnTo>
                      <a:pt x="627" y="948"/>
                    </a:lnTo>
                    <a:lnTo>
                      <a:pt x="603" y="948"/>
                    </a:lnTo>
                    <a:lnTo>
                      <a:pt x="597" y="924"/>
                    </a:lnTo>
                    <a:lnTo>
                      <a:pt x="573" y="936"/>
                    </a:lnTo>
                    <a:lnTo>
                      <a:pt x="564" y="906"/>
                    </a:lnTo>
                    <a:lnTo>
                      <a:pt x="552" y="894"/>
                    </a:lnTo>
                    <a:lnTo>
                      <a:pt x="513" y="894"/>
                    </a:lnTo>
                    <a:lnTo>
                      <a:pt x="507" y="882"/>
                    </a:lnTo>
                    <a:lnTo>
                      <a:pt x="519" y="870"/>
                    </a:lnTo>
                    <a:lnTo>
                      <a:pt x="519" y="858"/>
                    </a:lnTo>
                    <a:lnTo>
                      <a:pt x="507" y="852"/>
                    </a:lnTo>
                    <a:lnTo>
                      <a:pt x="489" y="861"/>
                    </a:lnTo>
                    <a:lnTo>
                      <a:pt x="429" y="804"/>
                    </a:lnTo>
                    <a:lnTo>
                      <a:pt x="438" y="768"/>
                    </a:lnTo>
                    <a:lnTo>
                      <a:pt x="423" y="750"/>
                    </a:lnTo>
                    <a:lnTo>
                      <a:pt x="381" y="756"/>
                    </a:lnTo>
                    <a:lnTo>
                      <a:pt x="372" y="720"/>
                    </a:lnTo>
                    <a:lnTo>
                      <a:pt x="357" y="702"/>
                    </a:lnTo>
                    <a:lnTo>
                      <a:pt x="333" y="699"/>
                    </a:lnTo>
                    <a:lnTo>
                      <a:pt x="315" y="672"/>
                    </a:lnTo>
                    <a:lnTo>
                      <a:pt x="315" y="654"/>
                    </a:lnTo>
                    <a:lnTo>
                      <a:pt x="297" y="642"/>
                    </a:lnTo>
                    <a:lnTo>
                      <a:pt x="279" y="642"/>
                    </a:lnTo>
                    <a:lnTo>
                      <a:pt x="279" y="618"/>
                    </a:lnTo>
                    <a:lnTo>
                      <a:pt x="231" y="570"/>
                    </a:lnTo>
                    <a:lnTo>
                      <a:pt x="192" y="588"/>
                    </a:lnTo>
                    <a:lnTo>
                      <a:pt x="159" y="588"/>
                    </a:lnTo>
                    <a:lnTo>
                      <a:pt x="153" y="564"/>
                    </a:lnTo>
                    <a:lnTo>
                      <a:pt x="141" y="546"/>
                    </a:lnTo>
                    <a:lnTo>
                      <a:pt x="114" y="510"/>
                    </a:lnTo>
                    <a:lnTo>
                      <a:pt x="114" y="492"/>
                    </a:lnTo>
                    <a:lnTo>
                      <a:pt x="105" y="474"/>
                    </a:lnTo>
                    <a:lnTo>
                      <a:pt x="93" y="492"/>
                    </a:lnTo>
                    <a:lnTo>
                      <a:pt x="78" y="480"/>
                    </a:lnTo>
                    <a:lnTo>
                      <a:pt x="63" y="480"/>
                    </a:lnTo>
                    <a:lnTo>
                      <a:pt x="57" y="456"/>
                    </a:lnTo>
                    <a:lnTo>
                      <a:pt x="51" y="444"/>
                    </a:lnTo>
                    <a:lnTo>
                      <a:pt x="27" y="444"/>
                    </a:lnTo>
                    <a:lnTo>
                      <a:pt x="9" y="420"/>
                    </a:lnTo>
                    <a:lnTo>
                      <a:pt x="9" y="396"/>
                    </a:lnTo>
                    <a:lnTo>
                      <a:pt x="0" y="384"/>
                    </a:lnTo>
                    <a:lnTo>
                      <a:pt x="0" y="354"/>
                    </a:lnTo>
                    <a:lnTo>
                      <a:pt x="12" y="288"/>
                    </a:lnTo>
                    <a:lnTo>
                      <a:pt x="12" y="258"/>
                    </a:lnTo>
                    <a:lnTo>
                      <a:pt x="27" y="252"/>
                    </a:lnTo>
                    <a:lnTo>
                      <a:pt x="33" y="252"/>
                    </a:lnTo>
                    <a:lnTo>
                      <a:pt x="33" y="282"/>
                    </a:lnTo>
                    <a:lnTo>
                      <a:pt x="45" y="282"/>
                    </a:lnTo>
                    <a:lnTo>
                      <a:pt x="48" y="294"/>
                    </a:lnTo>
                    <a:lnTo>
                      <a:pt x="63" y="288"/>
                    </a:lnTo>
                    <a:lnTo>
                      <a:pt x="87" y="252"/>
                    </a:lnTo>
                    <a:lnTo>
                      <a:pt x="93" y="198"/>
                    </a:lnTo>
                    <a:lnTo>
                      <a:pt x="78" y="183"/>
                    </a:lnTo>
                    <a:lnTo>
                      <a:pt x="75" y="102"/>
                    </a:lnTo>
                    <a:lnTo>
                      <a:pt x="102" y="102"/>
                    </a:lnTo>
                    <a:lnTo>
                      <a:pt x="105" y="81"/>
                    </a:lnTo>
                  </a:path>
                </a:pathLst>
              </a:custGeom>
              <a:solidFill>
                <a:srgbClr val="FFCC99"/>
              </a:solidFill>
              <a:ln w="9525">
                <a:solidFill>
                  <a:srgbClr val="808080"/>
                </a:solidFill>
                <a:round/>
                <a:headEnd/>
                <a:tailEnd/>
              </a:ln>
            </p:spPr>
            <p:txBody>
              <a:bodyPr/>
              <a:lstStyle/>
              <a:p>
                <a:endParaRPr lang="zh-CN" altLang="en-US"/>
              </a:p>
            </p:txBody>
          </p:sp>
          <p:grpSp>
            <p:nvGrpSpPr>
              <p:cNvPr id="279" name="Group 21"/>
              <p:cNvGrpSpPr>
                <a:grpSpLocks/>
              </p:cNvGrpSpPr>
              <p:nvPr/>
            </p:nvGrpSpPr>
            <p:grpSpPr bwMode="auto">
              <a:xfrm>
                <a:off x="7560394" y="5163813"/>
                <a:ext cx="892279" cy="1236104"/>
                <a:chOff x="0" y="0"/>
                <a:chExt cx="731" cy="1122"/>
              </a:xfrm>
            </p:grpSpPr>
            <p:sp>
              <p:nvSpPr>
                <p:cNvPr id="296" name="Rectangle 22"/>
                <p:cNvSpPr>
                  <a:spLocks noChangeArrowheads="1"/>
                </p:cNvSpPr>
                <p:nvPr/>
              </p:nvSpPr>
              <p:spPr bwMode="auto">
                <a:xfrm>
                  <a:off x="0" y="1"/>
                  <a:ext cx="729" cy="1121"/>
                </a:xfrm>
                <a:prstGeom prst="rect">
                  <a:avLst/>
                </a:prstGeom>
                <a:noFill/>
                <a:ln w="3175">
                  <a:solidFill>
                    <a:srgbClr val="FF7C80"/>
                  </a:solidFill>
                  <a:miter lim="800000"/>
                  <a:headEnd/>
                  <a:tailEnd/>
                </a:ln>
              </p:spPr>
              <p:txBody>
                <a:bodyPr wrap="none" anchor="ctr"/>
                <a:lstStyle/>
                <a:p>
                  <a:pPr algn="ctr" eaLnBrk="0" hangingPunct="0"/>
                  <a:endParaRPr lang="zh-CN" altLang="zh-CN" b="1">
                    <a:ea typeface="华文中宋" pitchFamily="2" charset="-122"/>
                  </a:endParaRPr>
                </a:p>
              </p:txBody>
            </p:sp>
            <p:sp>
              <p:nvSpPr>
                <p:cNvPr id="297" name="未知"/>
                <p:cNvSpPr>
                  <a:spLocks/>
                </p:cNvSpPr>
                <p:nvPr/>
              </p:nvSpPr>
              <p:spPr bwMode="auto">
                <a:xfrm>
                  <a:off x="0" y="2"/>
                  <a:ext cx="563" cy="204"/>
                </a:xfrm>
                <a:custGeom>
                  <a:avLst/>
                  <a:gdLst>
                    <a:gd name="T0" fmla="*/ 2676 w 551"/>
                    <a:gd name="T1" fmla="*/ 9 h 199"/>
                    <a:gd name="T2" fmla="*/ 2568 w 551"/>
                    <a:gd name="T3" fmla="*/ 166 h 199"/>
                    <a:gd name="T4" fmla="*/ 2456 w 551"/>
                    <a:gd name="T5" fmla="*/ 228 h 199"/>
                    <a:gd name="T6" fmla="*/ 2407 w 551"/>
                    <a:gd name="T7" fmla="*/ 357 h 199"/>
                    <a:gd name="T8" fmla="*/ 2353 w 551"/>
                    <a:gd name="T9" fmla="*/ 431 h 199"/>
                    <a:gd name="T10" fmla="*/ 2300 w 551"/>
                    <a:gd name="T11" fmla="*/ 464 h 199"/>
                    <a:gd name="T12" fmla="*/ 2189 w 551"/>
                    <a:gd name="T13" fmla="*/ 539 h 199"/>
                    <a:gd name="T14" fmla="*/ 2142 w 551"/>
                    <a:gd name="T15" fmla="*/ 539 h 199"/>
                    <a:gd name="T16" fmla="*/ 1984 w 551"/>
                    <a:gd name="T17" fmla="*/ 539 h 199"/>
                    <a:gd name="T18" fmla="*/ 1942 w 551"/>
                    <a:gd name="T19" fmla="*/ 480 h 199"/>
                    <a:gd name="T20" fmla="*/ 1857 w 551"/>
                    <a:gd name="T21" fmla="*/ 553 h 199"/>
                    <a:gd name="T22" fmla="*/ 1762 w 551"/>
                    <a:gd name="T23" fmla="*/ 643 h 199"/>
                    <a:gd name="T24" fmla="*/ 1687 w 551"/>
                    <a:gd name="T25" fmla="*/ 710 h 199"/>
                    <a:gd name="T26" fmla="*/ 1599 w 551"/>
                    <a:gd name="T27" fmla="*/ 710 h 199"/>
                    <a:gd name="T28" fmla="*/ 1537 w 551"/>
                    <a:gd name="T29" fmla="*/ 765 h 199"/>
                    <a:gd name="T30" fmla="*/ 1451 w 551"/>
                    <a:gd name="T31" fmla="*/ 764 h 199"/>
                    <a:gd name="T32" fmla="*/ 1375 w 551"/>
                    <a:gd name="T33" fmla="*/ 784 h 199"/>
                    <a:gd name="T34" fmla="*/ 1289 w 551"/>
                    <a:gd name="T35" fmla="*/ 765 h 199"/>
                    <a:gd name="T36" fmla="*/ 1233 w 551"/>
                    <a:gd name="T37" fmla="*/ 845 h 199"/>
                    <a:gd name="T38" fmla="*/ 1080 w 551"/>
                    <a:gd name="T39" fmla="*/ 888 h 199"/>
                    <a:gd name="T40" fmla="*/ 993 w 551"/>
                    <a:gd name="T41" fmla="*/ 909 h 199"/>
                    <a:gd name="T42" fmla="*/ 948 w 551"/>
                    <a:gd name="T43" fmla="*/ 1005 h 199"/>
                    <a:gd name="T44" fmla="*/ 904 w 551"/>
                    <a:gd name="T45" fmla="*/ 1009 h 199"/>
                    <a:gd name="T46" fmla="*/ 965 w 551"/>
                    <a:gd name="T47" fmla="*/ 1167 h 199"/>
                    <a:gd name="T48" fmla="*/ 897 w 551"/>
                    <a:gd name="T49" fmla="*/ 1225 h 199"/>
                    <a:gd name="T50" fmla="*/ 833 w 551"/>
                    <a:gd name="T51" fmla="*/ 1200 h 199"/>
                    <a:gd name="T52" fmla="*/ 805 w 551"/>
                    <a:gd name="T53" fmla="*/ 1055 h 199"/>
                    <a:gd name="T54" fmla="*/ 801 w 551"/>
                    <a:gd name="T55" fmla="*/ 933 h 199"/>
                    <a:gd name="T56" fmla="*/ 801 w 551"/>
                    <a:gd name="T57" fmla="*/ 824 h 199"/>
                    <a:gd name="T58" fmla="*/ 739 w 551"/>
                    <a:gd name="T59" fmla="*/ 824 h 199"/>
                    <a:gd name="T60" fmla="*/ 636 w 551"/>
                    <a:gd name="T61" fmla="*/ 865 h 199"/>
                    <a:gd name="T62" fmla="*/ 580 w 551"/>
                    <a:gd name="T63" fmla="*/ 824 h 199"/>
                    <a:gd name="T64" fmla="*/ 485 w 551"/>
                    <a:gd name="T65" fmla="*/ 866 h 199"/>
                    <a:gd name="T66" fmla="*/ 388 w 551"/>
                    <a:gd name="T67" fmla="*/ 844 h 199"/>
                    <a:gd name="T68" fmla="*/ 334 w 551"/>
                    <a:gd name="T69" fmla="*/ 823 h 199"/>
                    <a:gd name="T70" fmla="*/ 242 w 551"/>
                    <a:gd name="T71" fmla="*/ 765 h 199"/>
                    <a:gd name="T72" fmla="*/ 145 w 551"/>
                    <a:gd name="T73" fmla="*/ 676 h 199"/>
                    <a:gd name="T74" fmla="*/ 19 w 551"/>
                    <a:gd name="T75" fmla="*/ 476 h 199"/>
                    <a:gd name="T76" fmla="*/ 142 w 551"/>
                    <a:gd name="T77" fmla="*/ 400 h 199"/>
                    <a:gd name="T78" fmla="*/ 10 w 551"/>
                    <a:gd name="T79" fmla="*/ 384 h 199"/>
                    <a:gd name="T80" fmla="*/ 0 w 551"/>
                    <a:gd name="T81" fmla="*/ 0 h 19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51"/>
                    <a:gd name="T124" fmla="*/ 0 h 199"/>
                    <a:gd name="T125" fmla="*/ 551 w 551"/>
                    <a:gd name="T126" fmla="*/ 199 h 19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51" h="199">
                      <a:moveTo>
                        <a:pt x="550" y="0"/>
                      </a:moveTo>
                      <a:lnTo>
                        <a:pt x="543" y="9"/>
                      </a:lnTo>
                      <a:lnTo>
                        <a:pt x="531" y="30"/>
                      </a:lnTo>
                      <a:lnTo>
                        <a:pt x="522" y="26"/>
                      </a:lnTo>
                      <a:lnTo>
                        <a:pt x="507" y="42"/>
                      </a:lnTo>
                      <a:lnTo>
                        <a:pt x="499" y="39"/>
                      </a:lnTo>
                      <a:lnTo>
                        <a:pt x="496" y="45"/>
                      </a:lnTo>
                      <a:lnTo>
                        <a:pt x="489" y="57"/>
                      </a:lnTo>
                      <a:lnTo>
                        <a:pt x="481" y="60"/>
                      </a:lnTo>
                      <a:lnTo>
                        <a:pt x="478" y="69"/>
                      </a:lnTo>
                      <a:lnTo>
                        <a:pt x="469" y="72"/>
                      </a:lnTo>
                      <a:lnTo>
                        <a:pt x="466" y="75"/>
                      </a:lnTo>
                      <a:lnTo>
                        <a:pt x="457" y="75"/>
                      </a:lnTo>
                      <a:lnTo>
                        <a:pt x="444" y="87"/>
                      </a:lnTo>
                      <a:lnTo>
                        <a:pt x="441" y="81"/>
                      </a:lnTo>
                      <a:lnTo>
                        <a:pt x="435" y="87"/>
                      </a:lnTo>
                      <a:lnTo>
                        <a:pt x="423" y="81"/>
                      </a:lnTo>
                      <a:lnTo>
                        <a:pt x="403" y="87"/>
                      </a:lnTo>
                      <a:lnTo>
                        <a:pt x="397" y="87"/>
                      </a:lnTo>
                      <a:lnTo>
                        <a:pt x="394" y="78"/>
                      </a:lnTo>
                      <a:lnTo>
                        <a:pt x="390" y="90"/>
                      </a:lnTo>
                      <a:lnTo>
                        <a:pt x="376" y="89"/>
                      </a:lnTo>
                      <a:lnTo>
                        <a:pt x="369" y="114"/>
                      </a:lnTo>
                      <a:lnTo>
                        <a:pt x="358" y="102"/>
                      </a:lnTo>
                      <a:lnTo>
                        <a:pt x="352" y="102"/>
                      </a:lnTo>
                      <a:lnTo>
                        <a:pt x="343" y="114"/>
                      </a:lnTo>
                      <a:lnTo>
                        <a:pt x="334" y="108"/>
                      </a:lnTo>
                      <a:lnTo>
                        <a:pt x="325" y="114"/>
                      </a:lnTo>
                      <a:lnTo>
                        <a:pt x="319" y="108"/>
                      </a:lnTo>
                      <a:lnTo>
                        <a:pt x="313" y="123"/>
                      </a:lnTo>
                      <a:lnTo>
                        <a:pt x="312" y="120"/>
                      </a:lnTo>
                      <a:lnTo>
                        <a:pt x="295" y="122"/>
                      </a:lnTo>
                      <a:lnTo>
                        <a:pt x="286" y="114"/>
                      </a:lnTo>
                      <a:lnTo>
                        <a:pt x="280" y="126"/>
                      </a:lnTo>
                      <a:lnTo>
                        <a:pt x="271" y="120"/>
                      </a:lnTo>
                      <a:lnTo>
                        <a:pt x="262" y="123"/>
                      </a:lnTo>
                      <a:lnTo>
                        <a:pt x="253" y="123"/>
                      </a:lnTo>
                      <a:lnTo>
                        <a:pt x="250" y="135"/>
                      </a:lnTo>
                      <a:lnTo>
                        <a:pt x="234" y="137"/>
                      </a:lnTo>
                      <a:lnTo>
                        <a:pt x="219" y="141"/>
                      </a:lnTo>
                      <a:lnTo>
                        <a:pt x="214" y="144"/>
                      </a:lnTo>
                      <a:lnTo>
                        <a:pt x="202" y="144"/>
                      </a:lnTo>
                      <a:lnTo>
                        <a:pt x="199" y="152"/>
                      </a:lnTo>
                      <a:lnTo>
                        <a:pt x="193" y="161"/>
                      </a:lnTo>
                      <a:lnTo>
                        <a:pt x="190" y="158"/>
                      </a:lnTo>
                      <a:lnTo>
                        <a:pt x="184" y="162"/>
                      </a:lnTo>
                      <a:lnTo>
                        <a:pt x="192" y="174"/>
                      </a:lnTo>
                      <a:lnTo>
                        <a:pt x="196" y="186"/>
                      </a:lnTo>
                      <a:lnTo>
                        <a:pt x="193" y="189"/>
                      </a:lnTo>
                      <a:lnTo>
                        <a:pt x="183" y="195"/>
                      </a:lnTo>
                      <a:lnTo>
                        <a:pt x="174" y="198"/>
                      </a:lnTo>
                      <a:lnTo>
                        <a:pt x="169" y="192"/>
                      </a:lnTo>
                      <a:lnTo>
                        <a:pt x="169" y="185"/>
                      </a:lnTo>
                      <a:lnTo>
                        <a:pt x="163" y="168"/>
                      </a:lnTo>
                      <a:lnTo>
                        <a:pt x="162" y="162"/>
                      </a:lnTo>
                      <a:lnTo>
                        <a:pt x="162" y="149"/>
                      </a:lnTo>
                      <a:lnTo>
                        <a:pt x="166" y="141"/>
                      </a:lnTo>
                      <a:lnTo>
                        <a:pt x="162" y="132"/>
                      </a:lnTo>
                      <a:lnTo>
                        <a:pt x="157" y="125"/>
                      </a:lnTo>
                      <a:lnTo>
                        <a:pt x="151" y="132"/>
                      </a:lnTo>
                      <a:lnTo>
                        <a:pt x="142" y="135"/>
                      </a:lnTo>
                      <a:lnTo>
                        <a:pt x="130" y="137"/>
                      </a:lnTo>
                      <a:lnTo>
                        <a:pt x="124" y="123"/>
                      </a:lnTo>
                      <a:lnTo>
                        <a:pt x="117" y="132"/>
                      </a:lnTo>
                      <a:lnTo>
                        <a:pt x="112" y="120"/>
                      </a:lnTo>
                      <a:lnTo>
                        <a:pt x="100" y="138"/>
                      </a:lnTo>
                      <a:lnTo>
                        <a:pt x="97" y="131"/>
                      </a:lnTo>
                      <a:lnTo>
                        <a:pt x="79" y="134"/>
                      </a:lnTo>
                      <a:lnTo>
                        <a:pt x="76" y="126"/>
                      </a:lnTo>
                      <a:lnTo>
                        <a:pt x="67" y="131"/>
                      </a:lnTo>
                      <a:lnTo>
                        <a:pt x="66" y="123"/>
                      </a:lnTo>
                      <a:lnTo>
                        <a:pt x="52" y="123"/>
                      </a:lnTo>
                      <a:lnTo>
                        <a:pt x="39" y="114"/>
                      </a:lnTo>
                      <a:lnTo>
                        <a:pt x="28" y="108"/>
                      </a:lnTo>
                      <a:lnTo>
                        <a:pt x="22" y="90"/>
                      </a:lnTo>
                      <a:lnTo>
                        <a:pt x="19" y="77"/>
                      </a:lnTo>
                      <a:lnTo>
                        <a:pt x="19" y="71"/>
                      </a:lnTo>
                      <a:lnTo>
                        <a:pt x="27" y="63"/>
                      </a:lnTo>
                      <a:lnTo>
                        <a:pt x="22" y="57"/>
                      </a:lnTo>
                      <a:lnTo>
                        <a:pt x="10" y="60"/>
                      </a:lnTo>
                      <a:lnTo>
                        <a:pt x="0" y="57"/>
                      </a:lnTo>
                      <a:lnTo>
                        <a:pt x="0" y="0"/>
                      </a:lnTo>
                      <a:lnTo>
                        <a:pt x="550" y="0"/>
                      </a:lnTo>
                    </a:path>
                  </a:pathLst>
                </a:custGeom>
                <a:noFill/>
                <a:ln w="3175" cap="rnd">
                  <a:solidFill>
                    <a:srgbClr val="FF7C80"/>
                  </a:solidFill>
                  <a:round/>
                  <a:headEnd/>
                  <a:tailEnd/>
                </a:ln>
              </p:spPr>
              <p:txBody>
                <a:bodyPr/>
                <a:lstStyle/>
                <a:p>
                  <a:endParaRPr lang="zh-CN" altLang="en-US"/>
                </a:p>
              </p:txBody>
            </p:sp>
            <p:sp>
              <p:nvSpPr>
                <p:cNvPr id="298" name="未知"/>
                <p:cNvSpPr>
                  <a:spLocks/>
                </p:cNvSpPr>
                <p:nvPr/>
              </p:nvSpPr>
              <p:spPr bwMode="auto">
                <a:xfrm>
                  <a:off x="651" y="0"/>
                  <a:ext cx="79" cy="128"/>
                </a:xfrm>
                <a:custGeom>
                  <a:avLst/>
                  <a:gdLst>
                    <a:gd name="T0" fmla="*/ 184 w 78"/>
                    <a:gd name="T1" fmla="*/ 3 h 124"/>
                    <a:gd name="T2" fmla="*/ 168 w 78"/>
                    <a:gd name="T3" fmla="*/ 15 h 124"/>
                    <a:gd name="T4" fmla="*/ 168 w 78"/>
                    <a:gd name="T5" fmla="*/ 221 h 124"/>
                    <a:gd name="T6" fmla="*/ 168 w 78"/>
                    <a:gd name="T7" fmla="*/ 429 h 124"/>
                    <a:gd name="T8" fmla="*/ 168 w 78"/>
                    <a:gd name="T9" fmla="*/ 589 h 124"/>
                    <a:gd name="T10" fmla="*/ 132 w 78"/>
                    <a:gd name="T11" fmla="*/ 823 h 124"/>
                    <a:gd name="T12" fmla="*/ 124 w 78"/>
                    <a:gd name="T13" fmla="*/ 905 h 124"/>
                    <a:gd name="T14" fmla="*/ 36 w 78"/>
                    <a:gd name="T15" fmla="*/ 1094 h 124"/>
                    <a:gd name="T16" fmla="*/ 33 w 78"/>
                    <a:gd name="T17" fmla="*/ 1282 h 124"/>
                    <a:gd name="T18" fmla="*/ 26 w 78"/>
                    <a:gd name="T19" fmla="*/ 1226 h 124"/>
                    <a:gd name="T20" fmla="*/ 24 w 78"/>
                    <a:gd name="T21" fmla="*/ 1129 h 124"/>
                    <a:gd name="T22" fmla="*/ 14 w 78"/>
                    <a:gd name="T23" fmla="*/ 1027 h 124"/>
                    <a:gd name="T24" fmla="*/ 12 w 78"/>
                    <a:gd name="T25" fmla="*/ 929 h 124"/>
                    <a:gd name="T26" fmla="*/ 3 w 78"/>
                    <a:gd name="T27" fmla="*/ 877 h 124"/>
                    <a:gd name="T28" fmla="*/ 5 w 78"/>
                    <a:gd name="T29" fmla="*/ 748 h 124"/>
                    <a:gd name="T30" fmla="*/ 0 w 78"/>
                    <a:gd name="T31" fmla="*/ 648 h 124"/>
                    <a:gd name="T32" fmla="*/ 0 w 78"/>
                    <a:gd name="T33" fmla="*/ 562 h 124"/>
                    <a:gd name="T34" fmla="*/ 3 w 78"/>
                    <a:gd name="T35" fmla="*/ 390 h 124"/>
                    <a:gd name="T36" fmla="*/ 12 w 78"/>
                    <a:gd name="T37" fmla="*/ 259 h 124"/>
                    <a:gd name="T38" fmla="*/ 24 w 78"/>
                    <a:gd name="T39" fmla="*/ 0 h 124"/>
                    <a:gd name="T40" fmla="*/ 184 w 78"/>
                    <a:gd name="T41" fmla="*/ 3 h 1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8"/>
                    <a:gd name="T64" fmla="*/ 0 h 124"/>
                    <a:gd name="T65" fmla="*/ 78 w 78"/>
                    <a:gd name="T66" fmla="*/ 124 h 1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8" h="124">
                      <a:moveTo>
                        <a:pt x="77" y="3"/>
                      </a:moveTo>
                      <a:lnTo>
                        <a:pt x="69" y="15"/>
                      </a:lnTo>
                      <a:lnTo>
                        <a:pt x="69" y="21"/>
                      </a:lnTo>
                      <a:lnTo>
                        <a:pt x="69" y="42"/>
                      </a:lnTo>
                      <a:lnTo>
                        <a:pt x="69" y="57"/>
                      </a:lnTo>
                      <a:lnTo>
                        <a:pt x="51" y="78"/>
                      </a:lnTo>
                      <a:lnTo>
                        <a:pt x="47" y="87"/>
                      </a:lnTo>
                      <a:lnTo>
                        <a:pt x="36" y="105"/>
                      </a:lnTo>
                      <a:lnTo>
                        <a:pt x="33" y="123"/>
                      </a:lnTo>
                      <a:lnTo>
                        <a:pt x="26" y="117"/>
                      </a:lnTo>
                      <a:lnTo>
                        <a:pt x="24" y="108"/>
                      </a:lnTo>
                      <a:lnTo>
                        <a:pt x="14" y="99"/>
                      </a:lnTo>
                      <a:lnTo>
                        <a:pt x="12" y="89"/>
                      </a:lnTo>
                      <a:lnTo>
                        <a:pt x="3" y="84"/>
                      </a:lnTo>
                      <a:lnTo>
                        <a:pt x="5" y="72"/>
                      </a:lnTo>
                      <a:lnTo>
                        <a:pt x="0" y="63"/>
                      </a:lnTo>
                      <a:lnTo>
                        <a:pt x="0" y="54"/>
                      </a:lnTo>
                      <a:lnTo>
                        <a:pt x="3" y="39"/>
                      </a:lnTo>
                      <a:lnTo>
                        <a:pt x="12" y="26"/>
                      </a:lnTo>
                      <a:lnTo>
                        <a:pt x="24" y="0"/>
                      </a:lnTo>
                      <a:lnTo>
                        <a:pt x="77" y="3"/>
                      </a:lnTo>
                    </a:path>
                  </a:pathLst>
                </a:custGeom>
                <a:noFill/>
                <a:ln w="3175" cap="rnd">
                  <a:solidFill>
                    <a:srgbClr val="FF7C80"/>
                  </a:solidFill>
                  <a:round/>
                  <a:headEnd/>
                  <a:tailEnd/>
                </a:ln>
              </p:spPr>
              <p:txBody>
                <a:bodyPr/>
                <a:lstStyle/>
                <a:p>
                  <a:endParaRPr lang="zh-CN" altLang="en-US"/>
                </a:p>
              </p:txBody>
            </p:sp>
            <p:sp>
              <p:nvSpPr>
                <p:cNvPr id="299" name="未知"/>
                <p:cNvSpPr>
                  <a:spLocks/>
                </p:cNvSpPr>
                <p:nvPr/>
              </p:nvSpPr>
              <p:spPr bwMode="auto">
                <a:xfrm>
                  <a:off x="2" y="136"/>
                  <a:ext cx="67" cy="54"/>
                </a:xfrm>
                <a:custGeom>
                  <a:avLst/>
                  <a:gdLst>
                    <a:gd name="T0" fmla="*/ 66 w 67"/>
                    <a:gd name="T1" fmla="*/ 0 h 53"/>
                    <a:gd name="T2" fmla="*/ 51 w 67"/>
                    <a:gd name="T3" fmla="*/ 4 h 53"/>
                    <a:gd name="T4" fmla="*/ 45 w 67"/>
                    <a:gd name="T5" fmla="*/ 10 h 53"/>
                    <a:gd name="T6" fmla="*/ 45 w 67"/>
                    <a:gd name="T7" fmla="*/ 19 h 53"/>
                    <a:gd name="T8" fmla="*/ 39 w 67"/>
                    <a:gd name="T9" fmla="*/ 21 h 53"/>
                    <a:gd name="T10" fmla="*/ 27 w 67"/>
                    <a:gd name="T11" fmla="*/ 22 h 53"/>
                    <a:gd name="T12" fmla="*/ 15 w 67"/>
                    <a:gd name="T13" fmla="*/ 137 h 53"/>
                    <a:gd name="T14" fmla="*/ 12 w 67"/>
                    <a:gd name="T15" fmla="*/ 161 h 53"/>
                    <a:gd name="T16" fmla="*/ 9 w 67"/>
                    <a:gd name="T17" fmla="*/ 155 h 53"/>
                    <a:gd name="T18" fmla="*/ 8 w 67"/>
                    <a:gd name="T19" fmla="*/ 188 h 53"/>
                    <a:gd name="T20" fmla="*/ 0 w 67"/>
                    <a:gd name="T21" fmla="*/ 192 h 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7"/>
                    <a:gd name="T34" fmla="*/ 0 h 53"/>
                    <a:gd name="T35" fmla="*/ 67 w 67"/>
                    <a:gd name="T36" fmla="*/ 53 h 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7" h="53">
                      <a:moveTo>
                        <a:pt x="66" y="0"/>
                      </a:moveTo>
                      <a:lnTo>
                        <a:pt x="51" y="4"/>
                      </a:lnTo>
                      <a:lnTo>
                        <a:pt x="45" y="10"/>
                      </a:lnTo>
                      <a:lnTo>
                        <a:pt x="45" y="19"/>
                      </a:lnTo>
                      <a:lnTo>
                        <a:pt x="39" y="21"/>
                      </a:lnTo>
                      <a:lnTo>
                        <a:pt x="27" y="22"/>
                      </a:lnTo>
                      <a:lnTo>
                        <a:pt x="15" y="34"/>
                      </a:lnTo>
                      <a:lnTo>
                        <a:pt x="12" y="42"/>
                      </a:lnTo>
                      <a:lnTo>
                        <a:pt x="9" y="40"/>
                      </a:lnTo>
                      <a:lnTo>
                        <a:pt x="8" y="51"/>
                      </a:lnTo>
                      <a:lnTo>
                        <a:pt x="0" y="52"/>
                      </a:lnTo>
                    </a:path>
                  </a:pathLst>
                </a:custGeom>
                <a:noFill/>
                <a:ln w="3175" cap="rnd">
                  <a:solidFill>
                    <a:srgbClr val="FF7C80"/>
                  </a:solidFill>
                  <a:round/>
                  <a:headEnd/>
                  <a:tailEnd/>
                </a:ln>
              </p:spPr>
              <p:txBody>
                <a:bodyPr/>
                <a:lstStyle/>
                <a:p>
                  <a:endParaRPr lang="zh-CN" altLang="en-US"/>
                </a:p>
              </p:txBody>
            </p:sp>
            <p:sp>
              <p:nvSpPr>
                <p:cNvPr id="300" name="未知"/>
                <p:cNvSpPr>
                  <a:spLocks/>
                </p:cNvSpPr>
                <p:nvPr/>
              </p:nvSpPr>
              <p:spPr bwMode="auto">
                <a:xfrm>
                  <a:off x="103" y="210"/>
                  <a:ext cx="120" cy="98"/>
                </a:xfrm>
                <a:custGeom>
                  <a:avLst/>
                  <a:gdLst>
                    <a:gd name="T0" fmla="*/ 1251 w 116"/>
                    <a:gd name="T1" fmla="*/ 0 h 95"/>
                    <a:gd name="T2" fmla="*/ 1377 w 116"/>
                    <a:gd name="T3" fmla="*/ 10 h 95"/>
                    <a:gd name="T4" fmla="*/ 1367 w 116"/>
                    <a:gd name="T5" fmla="*/ 199 h 95"/>
                    <a:gd name="T6" fmla="*/ 1414 w 116"/>
                    <a:gd name="T7" fmla="*/ 263 h 95"/>
                    <a:gd name="T8" fmla="*/ 1338 w 116"/>
                    <a:gd name="T9" fmla="*/ 289 h 95"/>
                    <a:gd name="T10" fmla="*/ 1251 w 116"/>
                    <a:gd name="T11" fmla="*/ 289 h 95"/>
                    <a:gd name="T12" fmla="*/ 1130 w 116"/>
                    <a:gd name="T13" fmla="*/ 419 h 95"/>
                    <a:gd name="T14" fmla="*/ 1092 w 116"/>
                    <a:gd name="T15" fmla="*/ 627 h 95"/>
                    <a:gd name="T16" fmla="*/ 1042 w 116"/>
                    <a:gd name="T17" fmla="*/ 688 h 95"/>
                    <a:gd name="T18" fmla="*/ 973 w 116"/>
                    <a:gd name="T19" fmla="*/ 688 h 95"/>
                    <a:gd name="T20" fmla="*/ 851 w 116"/>
                    <a:gd name="T21" fmla="*/ 841 h 95"/>
                    <a:gd name="T22" fmla="*/ 772 w 116"/>
                    <a:gd name="T23" fmla="*/ 841 h 95"/>
                    <a:gd name="T24" fmla="*/ 743 w 116"/>
                    <a:gd name="T25" fmla="*/ 815 h 95"/>
                    <a:gd name="T26" fmla="*/ 697 w 116"/>
                    <a:gd name="T27" fmla="*/ 875 h 95"/>
                    <a:gd name="T28" fmla="*/ 627 w 116"/>
                    <a:gd name="T29" fmla="*/ 923 h 95"/>
                    <a:gd name="T30" fmla="*/ 532 w 116"/>
                    <a:gd name="T31" fmla="*/ 932 h 95"/>
                    <a:gd name="T32" fmla="*/ 480 w 116"/>
                    <a:gd name="T33" fmla="*/ 895 h 95"/>
                    <a:gd name="T34" fmla="*/ 342 w 116"/>
                    <a:gd name="T35" fmla="*/ 895 h 95"/>
                    <a:gd name="T36" fmla="*/ 309 w 116"/>
                    <a:gd name="T37" fmla="*/ 932 h 95"/>
                    <a:gd name="T38" fmla="*/ 289 w 116"/>
                    <a:gd name="T39" fmla="*/ 875 h 95"/>
                    <a:gd name="T40" fmla="*/ 252 w 116"/>
                    <a:gd name="T41" fmla="*/ 848 h 95"/>
                    <a:gd name="T42" fmla="*/ 10 w 116"/>
                    <a:gd name="T43" fmla="*/ 848 h 95"/>
                    <a:gd name="T44" fmla="*/ 10 w 116"/>
                    <a:gd name="T45" fmla="*/ 790 h 95"/>
                    <a:gd name="T46" fmla="*/ 7 w 116"/>
                    <a:gd name="T47" fmla="*/ 779 h 95"/>
                    <a:gd name="T48" fmla="*/ 1 w 116"/>
                    <a:gd name="T49" fmla="*/ 720 h 95"/>
                    <a:gd name="T50" fmla="*/ 0 w 116"/>
                    <a:gd name="T51" fmla="*/ 370 h 95"/>
                    <a:gd name="T52" fmla="*/ 9 w 116"/>
                    <a:gd name="T53" fmla="*/ 263 h 95"/>
                    <a:gd name="T54" fmla="*/ 261 w 116"/>
                    <a:gd name="T55" fmla="*/ 218 h 95"/>
                    <a:gd name="T56" fmla="*/ 342 w 116"/>
                    <a:gd name="T57" fmla="*/ 218 h 95"/>
                    <a:gd name="T58" fmla="*/ 420 w 116"/>
                    <a:gd name="T59" fmla="*/ 199 h 95"/>
                    <a:gd name="T60" fmla="*/ 320 w 116"/>
                    <a:gd name="T61" fmla="*/ 15 h 95"/>
                    <a:gd name="T62" fmla="*/ 354 w 116"/>
                    <a:gd name="T63" fmla="*/ 10 h 95"/>
                    <a:gd name="T64" fmla="*/ 480 w 116"/>
                    <a:gd name="T65" fmla="*/ 10 h 95"/>
                    <a:gd name="T66" fmla="*/ 606 w 116"/>
                    <a:gd name="T67" fmla="*/ 7 h 95"/>
                    <a:gd name="T68" fmla="*/ 652 w 116"/>
                    <a:gd name="T69" fmla="*/ 6 h 95"/>
                    <a:gd name="T70" fmla="*/ 697 w 116"/>
                    <a:gd name="T71" fmla="*/ 10 h 95"/>
                    <a:gd name="T72" fmla="*/ 851 w 116"/>
                    <a:gd name="T73" fmla="*/ 10 h 95"/>
                    <a:gd name="T74" fmla="*/ 910 w 116"/>
                    <a:gd name="T75" fmla="*/ 7 h 95"/>
                    <a:gd name="T76" fmla="*/ 1056 w 116"/>
                    <a:gd name="T77" fmla="*/ 4 h 95"/>
                    <a:gd name="T78" fmla="*/ 1209 w 116"/>
                    <a:gd name="T79" fmla="*/ 13 h 95"/>
                    <a:gd name="T80" fmla="*/ 1251 w 116"/>
                    <a:gd name="T81" fmla="*/ 0 h 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
                    <a:gd name="T124" fmla="*/ 0 h 95"/>
                    <a:gd name="T125" fmla="*/ 116 w 116"/>
                    <a:gd name="T126" fmla="*/ 95 h 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 h="95">
                      <a:moveTo>
                        <a:pt x="102" y="0"/>
                      </a:moveTo>
                      <a:lnTo>
                        <a:pt x="112" y="10"/>
                      </a:lnTo>
                      <a:lnTo>
                        <a:pt x="111" y="19"/>
                      </a:lnTo>
                      <a:lnTo>
                        <a:pt x="115" y="28"/>
                      </a:lnTo>
                      <a:lnTo>
                        <a:pt x="109" y="31"/>
                      </a:lnTo>
                      <a:lnTo>
                        <a:pt x="102" y="31"/>
                      </a:lnTo>
                      <a:lnTo>
                        <a:pt x="93" y="43"/>
                      </a:lnTo>
                      <a:lnTo>
                        <a:pt x="90" y="64"/>
                      </a:lnTo>
                      <a:lnTo>
                        <a:pt x="85" y="70"/>
                      </a:lnTo>
                      <a:lnTo>
                        <a:pt x="79" y="70"/>
                      </a:lnTo>
                      <a:lnTo>
                        <a:pt x="69" y="84"/>
                      </a:lnTo>
                      <a:lnTo>
                        <a:pt x="64" y="84"/>
                      </a:lnTo>
                      <a:lnTo>
                        <a:pt x="61" y="81"/>
                      </a:lnTo>
                      <a:lnTo>
                        <a:pt x="58" y="88"/>
                      </a:lnTo>
                      <a:lnTo>
                        <a:pt x="51" y="93"/>
                      </a:lnTo>
                      <a:lnTo>
                        <a:pt x="43" y="94"/>
                      </a:lnTo>
                      <a:lnTo>
                        <a:pt x="40" y="90"/>
                      </a:lnTo>
                      <a:lnTo>
                        <a:pt x="30" y="90"/>
                      </a:lnTo>
                      <a:lnTo>
                        <a:pt x="27" y="94"/>
                      </a:lnTo>
                      <a:lnTo>
                        <a:pt x="25" y="88"/>
                      </a:lnTo>
                      <a:lnTo>
                        <a:pt x="21" y="85"/>
                      </a:lnTo>
                      <a:lnTo>
                        <a:pt x="10" y="85"/>
                      </a:lnTo>
                      <a:lnTo>
                        <a:pt x="10" y="79"/>
                      </a:lnTo>
                      <a:lnTo>
                        <a:pt x="7" y="78"/>
                      </a:lnTo>
                      <a:lnTo>
                        <a:pt x="1" y="73"/>
                      </a:lnTo>
                      <a:lnTo>
                        <a:pt x="0" y="39"/>
                      </a:lnTo>
                      <a:lnTo>
                        <a:pt x="9" y="28"/>
                      </a:lnTo>
                      <a:lnTo>
                        <a:pt x="22" y="22"/>
                      </a:lnTo>
                      <a:lnTo>
                        <a:pt x="30" y="22"/>
                      </a:lnTo>
                      <a:lnTo>
                        <a:pt x="36" y="19"/>
                      </a:lnTo>
                      <a:lnTo>
                        <a:pt x="28" y="15"/>
                      </a:lnTo>
                      <a:lnTo>
                        <a:pt x="31" y="10"/>
                      </a:lnTo>
                      <a:lnTo>
                        <a:pt x="40" y="10"/>
                      </a:lnTo>
                      <a:lnTo>
                        <a:pt x="49" y="7"/>
                      </a:lnTo>
                      <a:lnTo>
                        <a:pt x="54" y="6"/>
                      </a:lnTo>
                      <a:lnTo>
                        <a:pt x="58" y="10"/>
                      </a:lnTo>
                      <a:lnTo>
                        <a:pt x="69" y="10"/>
                      </a:lnTo>
                      <a:lnTo>
                        <a:pt x="73" y="7"/>
                      </a:lnTo>
                      <a:lnTo>
                        <a:pt x="87" y="4"/>
                      </a:lnTo>
                      <a:lnTo>
                        <a:pt x="99" y="13"/>
                      </a:lnTo>
                      <a:lnTo>
                        <a:pt x="102" y="0"/>
                      </a:lnTo>
                    </a:path>
                  </a:pathLst>
                </a:custGeom>
                <a:noFill/>
                <a:ln w="3175" cap="rnd">
                  <a:solidFill>
                    <a:srgbClr val="FF7C80"/>
                  </a:solidFill>
                  <a:round/>
                  <a:headEnd/>
                  <a:tailEnd/>
                </a:ln>
              </p:spPr>
              <p:txBody>
                <a:bodyPr/>
                <a:lstStyle/>
                <a:p>
                  <a:endParaRPr lang="zh-CN" altLang="en-US"/>
                </a:p>
              </p:txBody>
            </p:sp>
            <p:sp>
              <p:nvSpPr>
                <p:cNvPr id="301" name="未知"/>
                <p:cNvSpPr>
                  <a:spLocks/>
                </p:cNvSpPr>
                <p:nvPr/>
              </p:nvSpPr>
              <p:spPr bwMode="auto">
                <a:xfrm>
                  <a:off x="2" y="331"/>
                  <a:ext cx="130" cy="356"/>
                </a:xfrm>
                <a:custGeom>
                  <a:avLst/>
                  <a:gdLst>
                    <a:gd name="T0" fmla="*/ 0 w 129"/>
                    <a:gd name="T1" fmla="*/ 0 h 346"/>
                    <a:gd name="T2" fmla="*/ 11 w 129"/>
                    <a:gd name="T3" fmla="*/ 3 h 346"/>
                    <a:gd name="T4" fmla="*/ 23 w 129"/>
                    <a:gd name="T5" fmla="*/ 15 h 346"/>
                    <a:gd name="T6" fmla="*/ 21 w 129"/>
                    <a:gd name="T7" fmla="*/ 181 h 346"/>
                    <a:gd name="T8" fmla="*/ 38 w 129"/>
                    <a:gd name="T9" fmla="*/ 278 h 346"/>
                    <a:gd name="T10" fmla="*/ 53 w 129"/>
                    <a:gd name="T11" fmla="*/ 491 h 346"/>
                    <a:gd name="T12" fmla="*/ 139 w 129"/>
                    <a:gd name="T13" fmla="*/ 505 h 346"/>
                    <a:gd name="T14" fmla="*/ 143 w 129"/>
                    <a:gd name="T15" fmla="*/ 556 h 346"/>
                    <a:gd name="T16" fmla="*/ 155 w 129"/>
                    <a:gd name="T17" fmla="*/ 556 h 346"/>
                    <a:gd name="T18" fmla="*/ 157 w 129"/>
                    <a:gd name="T19" fmla="*/ 690 h 346"/>
                    <a:gd name="T20" fmla="*/ 164 w 129"/>
                    <a:gd name="T21" fmla="*/ 784 h 346"/>
                    <a:gd name="T22" fmla="*/ 178 w 129"/>
                    <a:gd name="T23" fmla="*/ 830 h 346"/>
                    <a:gd name="T24" fmla="*/ 182 w 129"/>
                    <a:gd name="T25" fmla="*/ 879 h 346"/>
                    <a:gd name="T26" fmla="*/ 185 w 129"/>
                    <a:gd name="T27" fmla="*/ 1090 h 346"/>
                    <a:gd name="T28" fmla="*/ 190 w 129"/>
                    <a:gd name="T29" fmla="*/ 1232 h 346"/>
                    <a:gd name="T30" fmla="*/ 191 w 129"/>
                    <a:gd name="T31" fmla="*/ 1407 h 346"/>
                    <a:gd name="T32" fmla="*/ 198 w 129"/>
                    <a:gd name="T33" fmla="*/ 1453 h 346"/>
                    <a:gd name="T34" fmla="*/ 204 w 129"/>
                    <a:gd name="T35" fmla="*/ 1533 h 346"/>
                    <a:gd name="T36" fmla="*/ 193 w 129"/>
                    <a:gd name="T37" fmla="*/ 1660 h 346"/>
                    <a:gd name="T38" fmla="*/ 198 w 129"/>
                    <a:gd name="T39" fmla="*/ 1708 h 346"/>
                    <a:gd name="T40" fmla="*/ 193 w 129"/>
                    <a:gd name="T41" fmla="*/ 1757 h 346"/>
                    <a:gd name="T42" fmla="*/ 204 w 129"/>
                    <a:gd name="T43" fmla="*/ 1773 h 346"/>
                    <a:gd name="T44" fmla="*/ 204 w 129"/>
                    <a:gd name="T45" fmla="*/ 1824 h 346"/>
                    <a:gd name="T46" fmla="*/ 210 w 129"/>
                    <a:gd name="T47" fmla="*/ 1969 h 346"/>
                    <a:gd name="T48" fmla="*/ 198 w 129"/>
                    <a:gd name="T49" fmla="*/ 2001 h 346"/>
                    <a:gd name="T50" fmla="*/ 204 w 129"/>
                    <a:gd name="T51" fmla="*/ 2066 h 346"/>
                    <a:gd name="T52" fmla="*/ 190 w 129"/>
                    <a:gd name="T53" fmla="*/ 2126 h 346"/>
                    <a:gd name="T54" fmla="*/ 187 w 129"/>
                    <a:gd name="T55" fmla="*/ 2291 h 346"/>
                    <a:gd name="T56" fmla="*/ 181 w 129"/>
                    <a:gd name="T57" fmla="*/ 2469 h 346"/>
                    <a:gd name="T58" fmla="*/ 167 w 129"/>
                    <a:gd name="T59" fmla="*/ 2547 h 346"/>
                    <a:gd name="T60" fmla="*/ 145 w 129"/>
                    <a:gd name="T61" fmla="*/ 2595 h 346"/>
                    <a:gd name="T62" fmla="*/ 63 w 129"/>
                    <a:gd name="T63" fmla="*/ 2670 h 346"/>
                    <a:gd name="T64" fmla="*/ 59 w 129"/>
                    <a:gd name="T65" fmla="*/ 2636 h 346"/>
                    <a:gd name="T66" fmla="*/ 44 w 129"/>
                    <a:gd name="T67" fmla="*/ 2775 h 346"/>
                    <a:gd name="T68" fmla="*/ 26 w 129"/>
                    <a:gd name="T69" fmla="*/ 2789 h 346"/>
                    <a:gd name="T70" fmla="*/ 2 w 129"/>
                    <a:gd name="T71" fmla="*/ 2847 h 3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9"/>
                    <a:gd name="T109" fmla="*/ 0 h 346"/>
                    <a:gd name="T110" fmla="*/ 129 w 129"/>
                    <a:gd name="T111" fmla="*/ 346 h 3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9" h="346">
                      <a:moveTo>
                        <a:pt x="0" y="0"/>
                      </a:moveTo>
                      <a:lnTo>
                        <a:pt x="11" y="3"/>
                      </a:lnTo>
                      <a:lnTo>
                        <a:pt x="23" y="15"/>
                      </a:lnTo>
                      <a:lnTo>
                        <a:pt x="21" y="21"/>
                      </a:lnTo>
                      <a:lnTo>
                        <a:pt x="38" y="36"/>
                      </a:lnTo>
                      <a:lnTo>
                        <a:pt x="53" y="60"/>
                      </a:lnTo>
                      <a:lnTo>
                        <a:pt x="65" y="62"/>
                      </a:lnTo>
                      <a:lnTo>
                        <a:pt x="69" y="69"/>
                      </a:lnTo>
                      <a:lnTo>
                        <a:pt x="81" y="69"/>
                      </a:lnTo>
                      <a:lnTo>
                        <a:pt x="83" y="84"/>
                      </a:lnTo>
                      <a:lnTo>
                        <a:pt x="90" y="96"/>
                      </a:lnTo>
                      <a:lnTo>
                        <a:pt x="104" y="102"/>
                      </a:lnTo>
                      <a:lnTo>
                        <a:pt x="108" y="108"/>
                      </a:lnTo>
                      <a:lnTo>
                        <a:pt x="111" y="132"/>
                      </a:lnTo>
                      <a:lnTo>
                        <a:pt x="116" y="150"/>
                      </a:lnTo>
                      <a:lnTo>
                        <a:pt x="117" y="171"/>
                      </a:lnTo>
                      <a:lnTo>
                        <a:pt x="122" y="177"/>
                      </a:lnTo>
                      <a:lnTo>
                        <a:pt x="125" y="186"/>
                      </a:lnTo>
                      <a:lnTo>
                        <a:pt x="119" y="201"/>
                      </a:lnTo>
                      <a:lnTo>
                        <a:pt x="122" y="207"/>
                      </a:lnTo>
                      <a:lnTo>
                        <a:pt x="119" y="213"/>
                      </a:lnTo>
                      <a:lnTo>
                        <a:pt x="125" y="216"/>
                      </a:lnTo>
                      <a:lnTo>
                        <a:pt x="125" y="222"/>
                      </a:lnTo>
                      <a:lnTo>
                        <a:pt x="128" y="239"/>
                      </a:lnTo>
                      <a:lnTo>
                        <a:pt x="122" y="243"/>
                      </a:lnTo>
                      <a:lnTo>
                        <a:pt x="125" y="251"/>
                      </a:lnTo>
                      <a:lnTo>
                        <a:pt x="116" y="258"/>
                      </a:lnTo>
                      <a:lnTo>
                        <a:pt x="113" y="279"/>
                      </a:lnTo>
                      <a:lnTo>
                        <a:pt x="107" y="299"/>
                      </a:lnTo>
                      <a:lnTo>
                        <a:pt x="93" y="309"/>
                      </a:lnTo>
                      <a:lnTo>
                        <a:pt x="71" y="315"/>
                      </a:lnTo>
                      <a:lnTo>
                        <a:pt x="63" y="324"/>
                      </a:lnTo>
                      <a:lnTo>
                        <a:pt x="59" y="321"/>
                      </a:lnTo>
                      <a:lnTo>
                        <a:pt x="44" y="336"/>
                      </a:lnTo>
                      <a:lnTo>
                        <a:pt x="26" y="339"/>
                      </a:lnTo>
                      <a:lnTo>
                        <a:pt x="2" y="345"/>
                      </a:lnTo>
                    </a:path>
                  </a:pathLst>
                </a:custGeom>
                <a:noFill/>
                <a:ln w="3175" cap="rnd">
                  <a:solidFill>
                    <a:srgbClr val="FF7C80"/>
                  </a:solidFill>
                  <a:round/>
                  <a:headEnd/>
                  <a:tailEnd/>
                </a:ln>
              </p:spPr>
              <p:txBody>
                <a:bodyPr/>
                <a:lstStyle/>
                <a:p>
                  <a:endParaRPr lang="zh-CN" altLang="en-US"/>
                </a:p>
              </p:txBody>
            </p:sp>
            <p:sp>
              <p:nvSpPr>
                <p:cNvPr id="302" name="未知"/>
                <p:cNvSpPr>
                  <a:spLocks/>
                </p:cNvSpPr>
                <p:nvPr/>
              </p:nvSpPr>
              <p:spPr bwMode="auto">
                <a:xfrm>
                  <a:off x="633" y="294"/>
                  <a:ext cx="98" cy="248"/>
                </a:xfrm>
                <a:custGeom>
                  <a:avLst/>
                  <a:gdLst>
                    <a:gd name="T0" fmla="*/ 97 w 98"/>
                    <a:gd name="T1" fmla="*/ 15 h 241"/>
                    <a:gd name="T2" fmla="*/ 87 w 98"/>
                    <a:gd name="T3" fmla="*/ 9 h 241"/>
                    <a:gd name="T4" fmla="*/ 76 w 98"/>
                    <a:gd name="T5" fmla="*/ 9 h 241"/>
                    <a:gd name="T6" fmla="*/ 69 w 98"/>
                    <a:gd name="T7" fmla="*/ 3 h 241"/>
                    <a:gd name="T8" fmla="*/ 60 w 98"/>
                    <a:gd name="T9" fmla="*/ 3 h 241"/>
                    <a:gd name="T10" fmla="*/ 48 w 98"/>
                    <a:gd name="T11" fmla="*/ 0 h 241"/>
                    <a:gd name="T12" fmla="*/ 34 w 98"/>
                    <a:gd name="T13" fmla="*/ 9 h 241"/>
                    <a:gd name="T14" fmla="*/ 34 w 98"/>
                    <a:gd name="T15" fmla="*/ 216 h 241"/>
                    <a:gd name="T16" fmla="*/ 30 w 98"/>
                    <a:gd name="T17" fmla="*/ 331 h 241"/>
                    <a:gd name="T18" fmla="*/ 30 w 98"/>
                    <a:gd name="T19" fmla="*/ 494 h 241"/>
                    <a:gd name="T20" fmla="*/ 36 w 98"/>
                    <a:gd name="T21" fmla="*/ 538 h 241"/>
                    <a:gd name="T22" fmla="*/ 30 w 98"/>
                    <a:gd name="T23" fmla="*/ 587 h 241"/>
                    <a:gd name="T24" fmla="*/ 27 w 98"/>
                    <a:gd name="T25" fmla="*/ 718 h 241"/>
                    <a:gd name="T26" fmla="*/ 21 w 98"/>
                    <a:gd name="T27" fmla="*/ 855 h 241"/>
                    <a:gd name="T28" fmla="*/ 27 w 98"/>
                    <a:gd name="T29" fmla="*/ 949 h 241"/>
                    <a:gd name="T30" fmla="*/ 30 w 98"/>
                    <a:gd name="T31" fmla="*/ 977 h 241"/>
                    <a:gd name="T32" fmla="*/ 22 w 98"/>
                    <a:gd name="T33" fmla="*/ 1034 h 241"/>
                    <a:gd name="T34" fmla="*/ 7 w 98"/>
                    <a:gd name="T35" fmla="*/ 949 h 241"/>
                    <a:gd name="T36" fmla="*/ 6 w 98"/>
                    <a:gd name="T37" fmla="*/ 871 h 241"/>
                    <a:gd name="T38" fmla="*/ 1 w 98"/>
                    <a:gd name="T39" fmla="*/ 949 h 241"/>
                    <a:gd name="T40" fmla="*/ 1 w 98"/>
                    <a:gd name="T41" fmla="*/ 1046 h 241"/>
                    <a:gd name="T42" fmla="*/ 6 w 98"/>
                    <a:gd name="T43" fmla="*/ 1107 h 241"/>
                    <a:gd name="T44" fmla="*/ 6 w 98"/>
                    <a:gd name="T45" fmla="*/ 1200 h 241"/>
                    <a:gd name="T46" fmla="*/ 0 w 98"/>
                    <a:gd name="T47" fmla="*/ 1229 h 241"/>
                    <a:gd name="T48" fmla="*/ 10 w 98"/>
                    <a:gd name="T49" fmla="*/ 1391 h 241"/>
                    <a:gd name="T50" fmla="*/ 12 w 98"/>
                    <a:gd name="T51" fmla="*/ 1573 h 241"/>
                    <a:gd name="T52" fmla="*/ 21 w 98"/>
                    <a:gd name="T53" fmla="*/ 1516 h 241"/>
                    <a:gd name="T54" fmla="*/ 30 w 98"/>
                    <a:gd name="T55" fmla="*/ 1645 h 241"/>
                    <a:gd name="T56" fmla="*/ 40 w 98"/>
                    <a:gd name="T57" fmla="*/ 1516 h 241"/>
                    <a:gd name="T58" fmla="*/ 45 w 98"/>
                    <a:gd name="T59" fmla="*/ 1516 h 241"/>
                    <a:gd name="T60" fmla="*/ 48 w 98"/>
                    <a:gd name="T61" fmla="*/ 1573 h 241"/>
                    <a:gd name="T62" fmla="*/ 48 w 98"/>
                    <a:gd name="T63" fmla="*/ 1622 h 241"/>
                    <a:gd name="T64" fmla="*/ 39 w 98"/>
                    <a:gd name="T65" fmla="*/ 1767 h 241"/>
                    <a:gd name="T66" fmla="*/ 39 w 98"/>
                    <a:gd name="T67" fmla="*/ 1818 h 241"/>
                    <a:gd name="T68" fmla="*/ 40 w 98"/>
                    <a:gd name="T69" fmla="*/ 1912 h 241"/>
                    <a:gd name="T70" fmla="*/ 36 w 98"/>
                    <a:gd name="T71" fmla="*/ 1922 h 241"/>
                    <a:gd name="T72" fmla="*/ 48 w 98"/>
                    <a:gd name="T73" fmla="*/ 1953 h 241"/>
                    <a:gd name="T74" fmla="*/ 55 w 98"/>
                    <a:gd name="T75" fmla="*/ 2000 h 241"/>
                    <a:gd name="T76" fmla="*/ 76 w 98"/>
                    <a:gd name="T77" fmla="*/ 2000 h 241"/>
                    <a:gd name="T78" fmla="*/ 90 w 98"/>
                    <a:gd name="T79" fmla="*/ 2000 h 241"/>
                    <a:gd name="T80" fmla="*/ 96 w 98"/>
                    <a:gd name="T81" fmla="*/ 1961 h 24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
                    <a:gd name="T124" fmla="*/ 0 h 241"/>
                    <a:gd name="T125" fmla="*/ 98 w 98"/>
                    <a:gd name="T126" fmla="*/ 241 h 24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 h="241">
                      <a:moveTo>
                        <a:pt x="97" y="15"/>
                      </a:moveTo>
                      <a:lnTo>
                        <a:pt x="87" y="9"/>
                      </a:lnTo>
                      <a:lnTo>
                        <a:pt x="76" y="9"/>
                      </a:lnTo>
                      <a:lnTo>
                        <a:pt x="69" y="3"/>
                      </a:lnTo>
                      <a:lnTo>
                        <a:pt x="60" y="3"/>
                      </a:lnTo>
                      <a:lnTo>
                        <a:pt x="48" y="0"/>
                      </a:lnTo>
                      <a:lnTo>
                        <a:pt x="34" y="9"/>
                      </a:lnTo>
                      <a:lnTo>
                        <a:pt x="34" y="27"/>
                      </a:lnTo>
                      <a:lnTo>
                        <a:pt x="30" y="42"/>
                      </a:lnTo>
                      <a:lnTo>
                        <a:pt x="30" y="60"/>
                      </a:lnTo>
                      <a:lnTo>
                        <a:pt x="36" y="66"/>
                      </a:lnTo>
                      <a:lnTo>
                        <a:pt x="30" y="72"/>
                      </a:lnTo>
                      <a:lnTo>
                        <a:pt x="27" y="86"/>
                      </a:lnTo>
                      <a:lnTo>
                        <a:pt x="21" y="104"/>
                      </a:lnTo>
                      <a:lnTo>
                        <a:pt x="27" y="114"/>
                      </a:lnTo>
                      <a:lnTo>
                        <a:pt x="30" y="117"/>
                      </a:lnTo>
                      <a:lnTo>
                        <a:pt x="22" y="123"/>
                      </a:lnTo>
                      <a:lnTo>
                        <a:pt x="7" y="114"/>
                      </a:lnTo>
                      <a:lnTo>
                        <a:pt x="6" y="105"/>
                      </a:lnTo>
                      <a:lnTo>
                        <a:pt x="1" y="114"/>
                      </a:lnTo>
                      <a:lnTo>
                        <a:pt x="1" y="126"/>
                      </a:lnTo>
                      <a:lnTo>
                        <a:pt x="6" y="134"/>
                      </a:lnTo>
                      <a:lnTo>
                        <a:pt x="6" y="144"/>
                      </a:lnTo>
                      <a:lnTo>
                        <a:pt x="0" y="147"/>
                      </a:lnTo>
                      <a:lnTo>
                        <a:pt x="10" y="168"/>
                      </a:lnTo>
                      <a:lnTo>
                        <a:pt x="12" y="189"/>
                      </a:lnTo>
                      <a:lnTo>
                        <a:pt x="21" y="183"/>
                      </a:lnTo>
                      <a:lnTo>
                        <a:pt x="30" y="198"/>
                      </a:lnTo>
                      <a:lnTo>
                        <a:pt x="40" y="183"/>
                      </a:lnTo>
                      <a:lnTo>
                        <a:pt x="45" y="183"/>
                      </a:lnTo>
                      <a:lnTo>
                        <a:pt x="48" y="189"/>
                      </a:lnTo>
                      <a:lnTo>
                        <a:pt x="48" y="195"/>
                      </a:lnTo>
                      <a:lnTo>
                        <a:pt x="39" y="213"/>
                      </a:lnTo>
                      <a:lnTo>
                        <a:pt x="39" y="219"/>
                      </a:lnTo>
                      <a:lnTo>
                        <a:pt x="40" y="230"/>
                      </a:lnTo>
                      <a:lnTo>
                        <a:pt x="36" y="231"/>
                      </a:lnTo>
                      <a:lnTo>
                        <a:pt x="48" y="234"/>
                      </a:lnTo>
                      <a:lnTo>
                        <a:pt x="55" y="240"/>
                      </a:lnTo>
                      <a:lnTo>
                        <a:pt x="76" y="240"/>
                      </a:lnTo>
                      <a:lnTo>
                        <a:pt x="90" y="240"/>
                      </a:lnTo>
                      <a:lnTo>
                        <a:pt x="96" y="236"/>
                      </a:lnTo>
                    </a:path>
                  </a:pathLst>
                </a:custGeom>
                <a:noFill/>
                <a:ln w="3175" cap="rnd">
                  <a:solidFill>
                    <a:srgbClr val="FF7C80"/>
                  </a:solidFill>
                  <a:round/>
                  <a:headEnd/>
                  <a:tailEnd/>
                </a:ln>
              </p:spPr>
              <p:txBody>
                <a:bodyPr/>
                <a:lstStyle/>
                <a:p>
                  <a:endParaRPr lang="zh-CN" altLang="en-US"/>
                </a:p>
              </p:txBody>
            </p:sp>
            <p:sp>
              <p:nvSpPr>
                <p:cNvPr id="303" name="未知"/>
                <p:cNvSpPr>
                  <a:spLocks/>
                </p:cNvSpPr>
                <p:nvPr/>
              </p:nvSpPr>
              <p:spPr bwMode="auto">
                <a:xfrm>
                  <a:off x="658" y="550"/>
                  <a:ext cx="68" cy="69"/>
                </a:xfrm>
                <a:custGeom>
                  <a:avLst/>
                  <a:gdLst>
                    <a:gd name="T0" fmla="*/ 0 w 67"/>
                    <a:gd name="T1" fmla="*/ 3 h 67"/>
                    <a:gd name="T2" fmla="*/ 9 w 67"/>
                    <a:gd name="T3" fmla="*/ 0 h 67"/>
                    <a:gd name="T4" fmla="*/ 24 w 67"/>
                    <a:gd name="T5" fmla="*/ 0 h 67"/>
                    <a:gd name="T6" fmla="*/ 117 w 67"/>
                    <a:gd name="T7" fmla="*/ 6 h 67"/>
                    <a:gd name="T8" fmla="*/ 137 w 67"/>
                    <a:gd name="T9" fmla="*/ 3 h 67"/>
                    <a:gd name="T10" fmla="*/ 175 w 67"/>
                    <a:gd name="T11" fmla="*/ 169 h 67"/>
                    <a:gd name="T12" fmla="*/ 184 w 67"/>
                    <a:gd name="T13" fmla="*/ 207 h 67"/>
                    <a:gd name="T14" fmla="*/ 172 w 67"/>
                    <a:gd name="T15" fmla="*/ 240 h 67"/>
                    <a:gd name="T16" fmla="*/ 172 w 67"/>
                    <a:gd name="T17" fmla="*/ 408 h 67"/>
                    <a:gd name="T18" fmla="*/ 135 w 67"/>
                    <a:gd name="T19" fmla="*/ 571 h 67"/>
                    <a:gd name="T20" fmla="*/ 32 w 67"/>
                    <a:gd name="T21" fmla="*/ 492 h 67"/>
                    <a:gd name="T22" fmla="*/ 24 w 67"/>
                    <a:gd name="T23" fmla="*/ 352 h 67"/>
                    <a:gd name="T24" fmla="*/ 21 w 67"/>
                    <a:gd name="T25" fmla="*/ 295 h 67"/>
                    <a:gd name="T26" fmla="*/ 21 w 67"/>
                    <a:gd name="T27" fmla="*/ 201 h 67"/>
                    <a:gd name="T28" fmla="*/ 11 w 67"/>
                    <a:gd name="T29" fmla="*/ 15 h 67"/>
                    <a:gd name="T30" fmla="*/ 0 w 67"/>
                    <a:gd name="T31" fmla="*/ 3 h 6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
                    <a:gd name="T49" fmla="*/ 0 h 67"/>
                    <a:gd name="T50" fmla="*/ 67 w 67"/>
                    <a:gd name="T51" fmla="*/ 67 h 6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 h="67">
                      <a:moveTo>
                        <a:pt x="0" y="3"/>
                      </a:moveTo>
                      <a:lnTo>
                        <a:pt x="9" y="0"/>
                      </a:lnTo>
                      <a:lnTo>
                        <a:pt x="24" y="0"/>
                      </a:lnTo>
                      <a:lnTo>
                        <a:pt x="35" y="6"/>
                      </a:lnTo>
                      <a:lnTo>
                        <a:pt x="45" y="3"/>
                      </a:lnTo>
                      <a:lnTo>
                        <a:pt x="63" y="17"/>
                      </a:lnTo>
                      <a:lnTo>
                        <a:pt x="66" y="24"/>
                      </a:lnTo>
                      <a:lnTo>
                        <a:pt x="62" y="29"/>
                      </a:lnTo>
                      <a:lnTo>
                        <a:pt x="62" y="47"/>
                      </a:lnTo>
                      <a:lnTo>
                        <a:pt x="44" y="66"/>
                      </a:lnTo>
                      <a:lnTo>
                        <a:pt x="32" y="56"/>
                      </a:lnTo>
                      <a:lnTo>
                        <a:pt x="24" y="42"/>
                      </a:lnTo>
                      <a:lnTo>
                        <a:pt x="21" y="36"/>
                      </a:lnTo>
                      <a:lnTo>
                        <a:pt x="21" y="23"/>
                      </a:lnTo>
                      <a:lnTo>
                        <a:pt x="11" y="15"/>
                      </a:lnTo>
                      <a:lnTo>
                        <a:pt x="0" y="3"/>
                      </a:lnTo>
                    </a:path>
                  </a:pathLst>
                </a:custGeom>
                <a:noFill/>
                <a:ln w="3175" cap="rnd">
                  <a:solidFill>
                    <a:srgbClr val="FF7C80"/>
                  </a:solidFill>
                  <a:round/>
                  <a:headEnd/>
                  <a:tailEnd/>
                </a:ln>
              </p:spPr>
              <p:txBody>
                <a:bodyPr/>
                <a:lstStyle/>
                <a:p>
                  <a:endParaRPr lang="zh-CN" altLang="en-US"/>
                </a:p>
              </p:txBody>
            </p:sp>
            <p:sp>
              <p:nvSpPr>
                <p:cNvPr id="304" name="未知"/>
                <p:cNvSpPr>
                  <a:spLocks/>
                </p:cNvSpPr>
                <p:nvPr/>
              </p:nvSpPr>
              <p:spPr bwMode="auto">
                <a:xfrm>
                  <a:off x="633" y="605"/>
                  <a:ext cx="22" cy="35"/>
                </a:xfrm>
                <a:custGeom>
                  <a:avLst/>
                  <a:gdLst>
                    <a:gd name="T0" fmla="*/ 6 w 22"/>
                    <a:gd name="T1" fmla="*/ 0 h 34"/>
                    <a:gd name="T2" fmla="*/ 21 w 22"/>
                    <a:gd name="T3" fmla="*/ 9 h 34"/>
                    <a:gd name="T4" fmla="*/ 21 w 22"/>
                    <a:gd name="T5" fmla="*/ 15 h 34"/>
                    <a:gd name="T6" fmla="*/ 6 w 22"/>
                    <a:gd name="T7" fmla="*/ 14 h 34"/>
                    <a:gd name="T8" fmla="*/ 4 w 22"/>
                    <a:gd name="T9" fmla="*/ 184 h 34"/>
                    <a:gd name="T10" fmla="*/ 9 w 22"/>
                    <a:gd name="T11" fmla="*/ 219 h 34"/>
                    <a:gd name="T12" fmla="*/ 3 w 22"/>
                    <a:gd name="T13" fmla="*/ 260 h 34"/>
                    <a:gd name="T14" fmla="*/ 3 w 22"/>
                    <a:gd name="T15" fmla="*/ 219 h 34"/>
                    <a:gd name="T16" fmla="*/ 3 w 22"/>
                    <a:gd name="T17" fmla="*/ 15 h 34"/>
                    <a:gd name="T18" fmla="*/ 0 w 22"/>
                    <a:gd name="T19" fmla="*/ 9 h 34"/>
                    <a:gd name="T20" fmla="*/ 6 w 22"/>
                    <a:gd name="T21" fmla="*/ 0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34"/>
                    <a:gd name="T35" fmla="*/ 22 w 22"/>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34">
                      <a:moveTo>
                        <a:pt x="6" y="0"/>
                      </a:moveTo>
                      <a:lnTo>
                        <a:pt x="21" y="9"/>
                      </a:lnTo>
                      <a:lnTo>
                        <a:pt x="21" y="15"/>
                      </a:lnTo>
                      <a:lnTo>
                        <a:pt x="6" y="14"/>
                      </a:lnTo>
                      <a:lnTo>
                        <a:pt x="4" y="21"/>
                      </a:lnTo>
                      <a:lnTo>
                        <a:pt x="9" y="27"/>
                      </a:lnTo>
                      <a:lnTo>
                        <a:pt x="3" y="33"/>
                      </a:lnTo>
                      <a:lnTo>
                        <a:pt x="3" y="27"/>
                      </a:lnTo>
                      <a:lnTo>
                        <a:pt x="3" y="15"/>
                      </a:lnTo>
                      <a:lnTo>
                        <a:pt x="0" y="9"/>
                      </a:lnTo>
                      <a:lnTo>
                        <a:pt x="6" y="0"/>
                      </a:lnTo>
                    </a:path>
                  </a:pathLst>
                </a:custGeom>
                <a:noFill/>
                <a:ln w="3175" cap="rnd">
                  <a:solidFill>
                    <a:srgbClr val="FF7C80"/>
                  </a:solidFill>
                  <a:round/>
                  <a:headEnd/>
                  <a:tailEnd/>
                </a:ln>
              </p:spPr>
              <p:txBody>
                <a:bodyPr/>
                <a:lstStyle/>
                <a:p>
                  <a:endParaRPr lang="zh-CN" altLang="en-US"/>
                </a:p>
              </p:txBody>
            </p:sp>
            <p:sp>
              <p:nvSpPr>
                <p:cNvPr id="305" name="未知"/>
                <p:cNvSpPr>
                  <a:spLocks/>
                </p:cNvSpPr>
                <p:nvPr/>
              </p:nvSpPr>
              <p:spPr bwMode="auto">
                <a:xfrm>
                  <a:off x="498" y="652"/>
                  <a:ext cx="127" cy="145"/>
                </a:xfrm>
                <a:custGeom>
                  <a:avLst/>
                  <a:gdLst>
                    <a:gd name="T0" fmla="*/ 679 w 124"/>
                    <a:gd name="T1" fmla="*/ 0 h 142"/>
                    <a:gd name="T2" fmla="*/ 679 w 124"/>
                    <a:gd name="T3" fmla="*/ 18 h 142"/>
                    <a:gd name="T4" fmla="*/ 711 w 124"/>
                    <a:gd name="T5" fmla="*/ 143 h 142"/>
                    <a:gd name="T6" fmla="*/ 712 w 124"/>
                    <a:gd name="T7" fmla="*/ 187 h 142"/>
                    <a:gd name="T8" fmla="*/ 678 w 124"/>
                    <a:gd name="T9" fmla="*/ 225 h 142"/>
                    <a:gd name="T10" fmla="*/ 646 w 124"/>
                    <a:gd name="T11" fmla="*/ 211 h 142"/>
                    <a:gd name="T12" fmla="*/ 573 w 124"/>
                    <a:gd name="T13" fmla="*/ 289 h 142"/>
                    <a:gd name="T14" fmla="*/ 509 w 124"/>
                    <a:gd name="T15" fmla="*/ 301 h 142"/>
                    <a:gd name="T16" fmla="*/ 474 w 124"/>
                    <a:gd name="T17" fmla="*/ 344 h 142"/>
                    <a:gd name="T18" fmla="*/ 441 w 124"/>
                    <a:gd name="T19" fmla="*/ 402 h 142"/>
                    <a:gd name="T20" fmla="*/ 238 w 124"/>
                    <a:gd name="T21" fmla="*/ 516 h 142"/>
                    <a:gd name="T22" fmla="*/ 207 w 124"/>
                    <a:gd name="T23" fmla="*/ 585 h 142"/>
                    <a:gd name="T24" fmla="*/ 150 w 124"/>
                    <a:gd name="T25" fmla="*/ 593 h 142"/>
                    <a:gd name="T26" fmla="*/ 17 w 124"/>
                    <a:gd name="T27" fmla="*/ 632 h 142"/>
                    <a:gd name="T28" fmla="*/ 8 w 124"/>
                    <a:gd name="T29" fmla="*/ 659 h 142"/>
                    <a:gd name="T30" fmla="*/ 0 w 124"/>
                    <a:gd name="T31" fmla="*/ 645 h 142"/>
                    <a:gd name="T32" fmla="*/ 2 w 124"/>
                    <a:gd name="T33" fmla="*/ 619 h 142"/>
                    <a:gd name="T34" fmla="*/ 17 w 124"/>
                    <a:gd name="T35" fmla="*/ 569 h 142"/>
                    <a:gd name="T36" fmla="*/ 146 w 124"/>
                    <a:gd name="T37" fmla="*/ 516 h 142"/>
                    <a:gd name="T38" fmla="*/ 167 w 124"/>
                    <a:gd name="T39" fmla="*/ 485 h 142"/>
                    <a:gd name="T40" fmla="*/ 183 w 124"/>
                    <a:gd name="T41" fmla="*/ 485 h 142"/>
                    <a:gd name="T42" fmla="*/ 316 w 124"/>
                    <a:gd name="T43" fmla="*/ 398 h 142"/>
                    <a:gd name="T44" fmla="*/ 441 w 124"/>
                    <a:gd name="T45" fmla="*/ 301 h 142"/>
                    <a:gd name="T46" fmla="*/ 496 w 124"/>
                    <a:gd name="T47" fmla="*/ 240 h 142"/>
                    <a:gd name="T48" fmla="*/ 588 w 124"/>
                    <a:gd name="T49" fmla="*/ 187 h 142"/>
                    <a:gd name="T50" fmla="*/ 616 w 124"/>
                    <a:gd name="T51" fmla="*/ 146 h 142"/>
                    <a:gd name="T52" fmla="*/ 616 w 124"/>
                    <a:gd name="T53" fmla="*/ 128 h 142"/>
                    <a:gd name="T54" fmla="*/ 646 w 124"/>
                    <a:gd name="T55" fmla="*/ 164 h 142"/>
                    <a:gd name="T56" fmla="*/ 647 w 124"/>
                    <a:gd name="T57" fmla="*/ 18 h 142"/>
                    <a:gd name="T58" fmla="*/ 679 w 124"/>
                    <a:gd name="T59" fmla="*/ 0 h 1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4"/>
                    <a:gd name="T91" fmla="*/ 0 h 142"/>
                    <a:gd name="T92" fmla="*/ 124 w 124"/>
                    <a:gd name="T93" fmla="*/ 142 h 1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4" h="142">
                      <a:moveTo>
                        <a:pt x="117" y="0"/>
                      </a:moveTo>
                      <a:lnTo>
                        <a:pt x="117" y="18"/>
                      </a:lnTo>
                      <a:lnTo>
                        <a:pt x="122" y="29"/>
                      </a:lnTo>
                      <a:lnTo>
                        <a:pt x="123" y="42"/>
                      </a:lnTo>
                      <a:lnTo>
                        <a:pt x="116" y="51"/>
                      </a:lnTo>
                      <a:lnTo>
                        <a:pt x="110" y="48"/>
                      </a:lnTo>
                      <a:lnTo>
                        <a:pt x="98" y="63"/>
                      </a:lnTo>
                      <a:lnTo>
                        <a:pt x="89" y="65"/>
                      </a:lnTo>
                      <a:lnTo>
                        <a:pt x="83" y="72"/>
                      </a:lnTo>
                      <a:lnTo>
                        <a:pt x="77" y="87"/>
                      </a:lnTo>
                      <a:lnTo>
                        <a:pt x="44" y="111"/>
                      </a:lnTo>
                      <a:lnTo>
                        <a:pt x="38" y="125"/>
                      </a:lnTo>
                      <a:lnTo>
                        <a:pt x="24" y="126"/>
                      </a:lnTo>
                      <a:lnTo>
                        <a:pt x="17" y="135"/>
                      </a:lnTo>
                      <a:lnTo>
                        <a:pt x="8" y="141"/>
                      </a:lnTo>
                      <a:lnTo>
                        <a:pt x="0" y="138"/>
                      </a:lnTo>
                      <a:lnTo>
                        <a:pt x="2" y="132"/>
                      </a:lnTo>
                      <a:lnTo>
                        <a:pt x="17" y="120"/>
                      </a:lnTo>
                      <a:lnTo>
                        <a:pt x="23" y="111"/>
                      </a:lnTo>
                      <a:lnTo>
                        <a:pt x="29" y="105"/>
                      </a:lnTo>
                      <a:lnTo>
                        <a:pt x="33" y="105"/>
                      </a:lnTo>
                      <a:lnTo>
                        <a:pt x="56" y="86"/>
                      </a:lnTo>
                      <a:lnTo>
                        <a:pt x="77" y="65"/>
                      </a:lnTo>
                      <a:lnTo>
                        <a:pt x="86" y="54"/>
                      </a:lnTo>
                      <a:lnTo>
                        <a:pt x="101" y="42"/>
                      </a:lnTo>
                      <a:lnTo>
                        <a:pt x="104" y="30"/>
                      </a:lnTo>
                      <a:lnTo>
                        <a:pt x="104" y="24"/>
                      </a:lnTo>
                      <a:lnTo>
                        <a:pt x="110" y="36"/>
                      </a:lnTo>
                      <a:lnTo>
                        <a:pt x="111" y="18"/>
                      </a:lnTo>
                      <a:lnTo>
                        <a:pt x="117" y="0"/>
                      </a:lnTo>
                    </a:path>
                  </a:pathLst>
                </a:custGeom>
                <a:noFill/>
                <a:ln w="3175" cap="rnd">
                  <a:solidFill>
                    <a:srgbClr val="FF7C80"/>
                  </a:solidFill>
                  <a:round/>
                  <a:headEnd/>
                  <a:tailEnd/>
                </a:ln>
              </p:spPr>
              <p:txBody>
                <a:bodyPr/>
                <a:lstStyle/>
                <a:p>
                  <a:endParaRPr lang="zh-CN" altLang="en-US"/>
                </a:p>
              </p:txBody>
            </p:sp>
            <p:sp>
              <p:nvSpPr>
                <p:cNvPr id="306" name="未知"/>
                <p:cNvSpPr>
                  <a:spLocks/>
                </p:cNvSpPr>
                <p:nvPr/>
              </p:nvSpPr>
              <p:spPr bwMode="auto">
                <a:xfrm>
                  <a:off x="102" y="860"/>
                  <a:ext cx="497" cy="258"/>
                </a:xfrm>
                <a:custGeom>
                  <a:avLst/>
                  <a:gdLst>
                    <a:gd name="T0" fmla="*/ 12 w 487"/>
                    <a:gd name="T1" fmla="*/ 1750 h 251"/>
                    <a:gd name="T2" fmla="*/ 149 w 487"/>
                    <a:gd name="T3" fmla="*/ 1858 h 251"/>
                    <a:gd name="T4" fmla="*/ 400 w 487"/>
                    <a:gd name="T5" fmla="*/ 1905 h 251"/>
                    <a:gd name="T6" fmla="*/ 437 w 487"/>
                    <a:gd name="T7" fmla="*/ 1759 h 251"/>
                    <a:gd name="T8" fmla="*/ 452 w 487"/>
                    <a:gd name="T9" fmla="*/ 1687 h 251"/>
                    <a:gd name="T10" fmla="*/ 531 w 487"/>
                    <a:gd name="T11" fmla="*/ 1524 h 251"/>
                    <a:gd name="T12" fmla="*/ 756 w 487"/>
                    <a:gd name="T13" fmla="*/ 1430 h 251"/>
                    <a:gd name="T14" fmla="*/ 864 w 487"/>
                    <a:gd name="T15" fmla="*/ 1301 h 251"/>
                    <a:gd name="T16" fmla="*/ 1015 w 487"/>
                    <a:gd name="T17" fmla="*/ 999 h 251"/>
                    <a:gd name="T18" fmla="*/ 1102 w 487"/>
                    <a:gd name="T19" fmla="*/ 810 h 251"/>
                    <a:gd name="T20" fmla="*/ 1246 w 487"/>
                    <a:gd name="T21" fmla="*/ 746 h 251"/>
                    <a:gd name="T22" fmla="*/ 1284 w 487"/>
                    <a:gd name="T23" fmla="*/ 767 h 251"/>
                    <a:gd name="T24" fmla="*/ 1352 w 487"/>
                    <a:gd name="T25" fmla="*/ 650 h 251"/>
                    <a:gd name="T26" fmla="*/ 1307 w 487"/>
                    <a:gd name="T27" fmla="*/ 598 h 251"/>
                    <a:gd name="T28" fmla="*/ 1389 w 487"/>
                    <a:gd name="T29" fmla="*/ 551 h 251"/>
                    <a:gd name="T30" fmla="*/ 1511 w 487"/>
                    <a:gd name="T31" fmla="*/ 341 h 251"/>
                    <a:gd name="T32" fmla="*/ 1622 w 487"/>
                    <a:gd name="T33" fmla="*/ 16 h 251"/>
                    <a:gd name="T34" fmla="*/ 1669 w 487"/>
                    <a:gd name="T35" fmla="*/ 12 h 251"/>
                    <a:gd name="T36" fmla="*/ 1726 w 487"/>
                    <a:gd name="T37" fmla="*/ 0 h 251"/>
                    <a:gd name="T38" fmla="*/ 1795 w 487"/>
                    <a:gd name="T39" fmla="*/ 16 h 251"/>
                    <a:gd name="T40" fmla="*/ 1869 w 487"/>
                    <a:gd name="T41" fmla="*/ 226 h 251"/>
                    <a:gd name="T42" fmla="*/ 1795 w 487"/>
                    <a:gd name="T43" fmla="*/ 361 h 251"/>
                    <a:gd name="T44" fmla="*/ 1955 w 487"/>
                    <a:gd name="T45" fmla="*/ 430 h 251"/>
                    <a:gd name="T46" fmla="*/ 2045 w 487"/>
                    <a:gd name="T47" fmla="*/ 503 h 251"/>
                    <a:gd name="T48" fmla="*/ 2121 w 487"/>
                    <a:gd name="T49" fmla="*/ 577 h 251"/>
                    <a:gd name="T50" fmla="*/ 2158 w 487"/>
                    <a:gd name="T51" fmla="*/ 551 h 251"/>
                    <a:gd name="T52" fmla="*/ 2186 w 487"/>
                    <a:gd name="T53" fmla="*/ 668 h 251"/>
                    <a:gd name="T54" fmla="*/ 2050 w 487"/>
                    <a:gd name="T55" fmla="*/ 767 h 251"/>
                    <a:gd name="T56" fmla="*/ 1946 w 487"/>
                    <a:gd name="T57" fmla="*/ 833 h 251"/>
                    <a:gd name="T58" fmla="*/ 2027 w 487"/>
                    <a:gd name="T59" fmla="*/ 930 h 251"/>
                    <a:gd name="T60" fmla="*/ 1986 w 487"/>
                    <a:gd name="T61" fmla="*/ 983 h 251"/>
                    <a:gd name="T62" fmla="*/ 1929 w 487"/>
                    <a:gd name="T63" fmla="*/ 1067 h 251"/>
                    <a:gd name="T64" fmla="*/ 1890 w 487"/>
                    <a:gd name="T65" fmla="*/ 1013 h 251"/>
                    <a:gd name="T66" fmla="*/ 1850 w 487"/>
                    <a:gd name="T67" fmla="*/ 983 h 251"/>
                    <a:gd name="T68" fmla="*/ 1821 w 487"/>
                    <a:gd name="T69" fmla="*/ 1067 h 251"/>
                    <a:gd name="T70" fmla="*/ 1850 w 487"/>
                    <a:gd name="T71" fmla="*/ 1128 h 251"/>
                    <a:gd name="T72" fmla="*/ 1869 w 487"/>
                    <a:gd name="T73" fmla="*/ 1224 h 251"/>
                    <a:gd name="T74" fmla="*/ 1784 w 487"/>
                    <a:gd name="T75" fmla="*/ 1258 h 251"/>
                    <a:gd name="T76" fmla="*/ 1813 w 487"/>
                    <a:gd name="T77" fmla="*/ 1333 h 251"/>
                    <a:gd name="T78" fmla="*/ 1869 w 487"/>
                    <a:gd name="T79" fmla="*/ 1374 h 251"/>
                    <a:gd name="T80" fmla="*/ 1797 w 487"/>
                    <a:gd name="T81" fmla="*/ 1405 h 251"/>
                    <a:gd name="T82" fmla="*/ 1890 w 487"/>
                    <a:gd name="T83" fmla="*/ 1596 h 251"/>
                    <a:gd name="T84" fmla="*/ 1852 w 487"/>
                    <a:gd name="T85" fmla="*/ 1703 h 251"/>
                    <a:gd name="T86" fmla="*/ 1839 w 487"/>
                    <a:gd name="T87" fmla="*/ 1799 h 251"/>
                    <a:gd name="T88" fmla="*/ 1885 w 487"/>
                    <a:gd name="T89" fmla="*/ 1905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7"/>
                    <a:gd name="T136" fmla="*/ 0 h 251"/>
                    <a:gd name="T137" fmla="*/ 487 w 487"/>
                    <a:gd name="T138" fmla="*/ 251 h 25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7" h="251">
                      <a:moveTo>
                        <a:pt x="0" y="247"/>
                      </a:moveTo>
                      <a:lnTo>
                        <a:pt x="12" y="229"/>
                      </a:lnTo>
                      <a:lnTo>
                        <a:pt x="15" y="229"/>
                      </a:lnTo>
                      <a:lnTo>
                        <a:pt x="33" y="244"/>
                      </a:lnTo>
                      <a:lnTo>
                        <a:pt x="37" y="250"/>
                      </a:lnTo>
                      <a:lnTo>
                        <a:pt x="90" y="250"/>
                      </a:lnTo>
                      <a:lnTo>
                        <a:pt x="90" y="241"/>
                      </a:lnTo>
                      <a:lnTo>
                        <a:pt x="99" y="231"/>
                      </a:lnTo>
                      <a:lnTo>
                        <a:pt x="117" y="226"/>
                      </a:lnTo>
                      <a:lnTo>
                        <a:pt x="102" y="220"/>
                      </a:lnTo>
                      <a:lnTo>
                        <a:pt x="105" y="208"/>
                      </a:lnTo>
                      <a:lnTo>
                        <a:pt x="118" y="198"/>
                      </a:lnTo>
                      <a:lnTo>
                        <a:pt x="150" y="192"/>
                      </a:lnTo>
                      <a:lnTo>
                        <a:pt x="168" y="187"/>
                      </a:lnTo>
                      <a:lnTo>
                        <a:pt x="181" y="181"/>
                      </a:lnTo>
                      <a:lnTo>
                        <a:pt x="193" y="171"/>
                      </a:lnTo>
                      <a:lnTo>
                        <a:pt x="210" y="151"/>
                      </a:lnTo>
                      <a:lnTo>
                        <a:pt x="225" y="130"/>
                      </a:lnTo>
                      <a:lnTo>
                        <a:pt x="237" y="109"/>
                      </a:lnTo>
                      <a:lnTo>
                        <a:pt x="246" y="106"/>
                      </a:lnTo>
                      <a:lnTo>
                        <a:pt x="255" y="103"/>
                      </a:lnTo>
                      <a:lnTo>
                        <a:pt x="277" y="97"/>
                      </a:lnTo>
                      <a:lnTo>
                        <a:pt x="286" y="94"/>
                      </a:lnTo>
                      <a:lnTo>
                        <a:pt x="286" y="100"/>
                      </a:lnTo>
                      <a:lnTo>
                        <a:pt x="306" y="88"/>
                      </a:lnTo>
                      <a:lnTo>
                        <a:pt x="301" y="85"/>
                      </a:lnTo>
                      <a:lnTo>
                        <a:pt x="294" y="85"/>
                      </a:lnTo>
                      <a:lnTo>
                        <a:pt x="291" y="79"/>
                      </a:lnTo>
                      <a:lnTo>
                        <a:pt x="297" y="75"/>
                      </a:lnTo>
                      <a:lnTo>
                        <a:pt x="309" y="73"/>
                      </a:lnTo>
                      <a:lnTo>
                        <a:pt x="322" y="67"/>
                      </a:lnTo>
                      <a:lnTo>
                        <a:pt x="337" y="46"/>
                      </a:lnTo>
                      <a:lnTo>
                        <a:pt x="348" y="25"/>
                      </a:lnTo>
                      <a:lnTo>
                        <a:pt x="360" y="16"/>
                      </a:lnTo>
                      <a:lnTo>
                        <a:pt x="366" y="4"/>
                      </a:lnTo>
                      <a:lnTo>
                        <a:pt x="370" y="12"/>
                      </a:lnTo>
                      <a:lnTo>
                        <a:pt x="378" y="1"/>
                      </a:lnTo>
                      <a:lnTo>
                        <a:pt x="384" y="0"/>
                      </a:lnTo>
                      <a:lnTo>
                        <a:pt x="390" y="7"/>
                      </a:lnTo>
                      <a:lnTo>
                        <a:pt x="399" y="16"/>
                      </a:lnTo>
                      <a:lnTo>
                        <a:pt x="408" y="19"/>
                      </a:lnTo>
                      <a:lnTo>
                        <a:pt x="414" y="31"/>
                      </a:lnTo>
                      <a:lnTo>
                        <a:pt x="408" y="43"/>
                      </a:lnTo>
                      <a:lnTo>
                        <a:pt x="399" y="48"/>
                      </a:lnTo>
                      <a:lnTo>
                        <a:pt x="417" y="49"/>
                      </a:lnTo>
                      <a:lnTo>
                        <a:pt x="435" y="55"/>
                      </a:lnTo>
                      <a:lnTo>
                        <a:pt x="453" y="63"/>
                      </a:lnTo>
                      <a:lnTo>
                        <a:pt x="454" y="66"/>
                      </a:lnTo>
                      <a:lnTo>
                        <a:pt x="469" y="66"/>
                      </a:lnTo>
                      <a:lnTo>
                        <a:pt x="471" y="76"/>
                      </a:lnTo>
                      <a:lnTo>
                        <a:pt x="474" y="78"/>
                      </a:lnTo>
                      <a:lnTo>
                        <a:pt x="480" y="73"/>
                      </a:lnTo>
                      <a:lnTo>
                        <a:pt x="486" y="79"/>
                      </a:lnTo>
                      <a:lnTo>
                        <a:pt x="486" y="87"/>
                      </a:lnTo>
                      <a:lnTo>
                        <a:pt x="474" y="94"/>
                      </a:lnTo>
                      <a:lnTo>
                        <a:pt x="456" y="100"/>
                      </a:lnTo>
                      <a:lnTo>
                        <a:pt x="436" y="100"/>
                      </a:lnTo>
                      <a:lnTo>
                        <a:pt x="432" y="109"/>
                      </a:lnTo>
                      <a:lnTo>
                        <a:pt x="435" y="114"/>
                      </a:lnTo>
                      <a:lnTo>
                        <a:pt x="450" y="121"/>
                      </a:lnTo>
                      <a:lnTo>
                        <a:pt x="450" y="124"/>
                      </a:lnTo>
                      <a:lnTo>
                        <a:pt x="441" y="127"/>
                      </a:lnTo>
                      <a:lnTo>
                        <a:pt x="432" y="132"/>
                      </a:lnTo>
                      <a:lnTo>
                        <a:pt x="429" y="139"/>
                      </a:lnTo>
                      <a:lnTo>
                        <a:pt x="424" y="139"/>
                      </a:lnTo>
                      <a:lnTo>
                        <a:pt x="420" y="133"/>
                      </a:lnTo>
                      <a:lnTo>
                        <a:pt x="415" y="130"/>
                      </a:lnTo>
                      <a:lnTo>
                        <a:pt x="411" y="127"/>
                      </a:lnTo>
                      <a:lnTo>
                        <a:pt x="408" y="132"/>
                      </a:lnTo>
                      <a:lnTo>
                        <a:pt x="405" y="139"/>
                      </a:lnTo>
                      <a:lnTo>
                        <a:pt x="402" y="142"/>
                      </a:lnTo>
                      <a:lnTo>
                        <a:pt x="411" y="147"/>
                      </a:lnTo>
                      <a:lnTo>
                        <a:pt x="411" y="154"/>
                      </a:lnTo>
                      <a:lnTo>
                        <a:pt x="414" y="159"/>
                      </a:lnTo>
                      <a:lnTo>
                        <a:pt x="414" y="162"/>
                      </a:lnTo>
                      <a:lnTo>
                        <a:pt x="397" y="163"/>
                      </a:lnTo>
                      <a:lnTo>
                        <a:pt x="399" y="169"/>
                      </a:lnTo>
                      <a:lnTo>
                        <a:pt x="403" y="175"/>
                      </a:lnTo>
                      <a:lnTo>
                        <a:pt x="411" y="175"/>
                      </a:lnTo>
                      <a:lnTo>
                        <a:pt x="414" y="181"/>
                      </a:lnTo>
                      <a:lnTo>
                        <a:pt x="406" y="184"/>
                      </a:lnTo>
                      <a:lnTo>
                        <a:pt x="400" y="184"/>
                      </a:lnTo>
                      <a:lnTo>
                        <a:pt x="399" y="193"/>
                      </a:lnTo>
                      <a:lnTo>
                        <a:pt x="420" y="208"/>
                      </a:lnTo>
                      <a:lnTo>
                        <a:pt x="426" y="220"/>
                      </a:lnTo>
                      <a:lnTo>
                        <a:pt x="412" y="223"/>
                      </a:lnTo>
                      <a:lnTo>
                        <a:pt x="402" y="226"/>
                      </a:lnTo>
                      <a:lnTo>
                        <a:pt x="409" y="235"/>
                      </a:lnTo>
                      <a:lnTo>
                        <a:pt x="420" y="241"/>
                      </a:lnTo>
                      <a:lnTo>
                        <a:pt x="418" y="250"/>
                      </a:lnTo>
                    </a:path>
                  </a:pathLst>
                </a:custGeom>
                <a:noFill/>
                <a:ln w="3175" cap="rnd">
                  <a:solidFill>
                    <a:srgbClr val="FF7C80"/>
                  </a:solidFill>
                  <a:round/>
                  <a:headEnd/>
                  <a:tailEnd/>
                </a:ln>
              </p:spPr>
              <p:txBody>
                <a:bodyPr/>
                <a:lstStyle/>
                <a:p>
                  <a:endParaRPr lang="zh-CN" altLang="en-US"/>
                </a:p>
              </p:txBody>
            </p:sp>
            <p:sp>
              <p:nvSpPr>
                <p:cNvPr id="307" name="未知"/>
                <p:cNvSpPr>
                  <a:spLocks/>
                </p:cNvSpPr>
                <p:nvPr/>
              </p:nvSpPr>
              <p:spPr bwMode="auto">
                <a:xfrm>
                  <a:off x="136" y="402"/>
                  <a:ext cx="25" cy="59"/>
                </a:xfrm>
                <a:custGeom>
                  <a:avLst/>
                  <a:gdLst>
                    <a:gd name="T0" fmla="*/ 0 w 25"/>
                    <a:gd name="T1" fmla="*/ 0 h 58"/>
                    <a:gd name="T2" fmla="*/ 7 w 25"/>
                    <a:gd name="T3" fmla="*/ 9 h 58"/>
                    <a:gd name="T4" fmla="*/ 12 w 25"/>
                    <a:gd name="T5" fmla="*/ 20 h 58"/>
                    <a:gd name="T6" fmla="*/ 15 w 25"/>
                    <a:gd name="T7" fmla="*/ 69 h 58"/>
                    <a:gd name="T8" fmla="*/ 19 w 25"/>
                    <a:gd name="T9" fmla="*/ 137 h 58"/>
                    <a:gd name="T10" fmla="*/ 22 w 25"/>
                    <a:gd name="T11" fmla="*/ 169 h 58"/>
                    <a:gd name="T12" fmla="*/ 24 w 25"/>
                    <a:gd name="T13" fmla="*/ 190 h 58"/>
                    <a:gd name="T14" fmla="*/ 0 60000 65536"/>
                    <a:gd name="T15" fmla="*/ 0 60000 65536"/>
                    <a:gd name="T16" fmla="*/ 0 60000 65536"/>
                    <a:gd name="T17" fmla="*/ 0 60000 65536"/>
                    <a:gd name="T18" fmla="*/ 0 60000 65536"/>
                    <a:gd name="T19" fmla="*/ 0 60000 65536"/>
                    <a:gd name="T20" fmla="*/ 0 60000 65536"/>
                    <a:gd name="T21" fmla="*/ 0 w 25"/>
                    <a:gd name="T22" fmla="*/ 0 h 58"/>
                    <a:gd name="T23" fmla="*/ 25 w 25"/>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58">
                      <a:moveTo>
                        <a:pt x="0" y="0"/>
                      </a:moveTo>
                      <a:lnTo>
                        <a:pt x="7" y="9"/>
                      </a:lnTo>
                      <a:lnTo>
                        <a:pt x="12" y="20"/>
                      </a:lnTo>
                      <a:lnTo>
                        <a:pt x="15" y="29"/>
                      </a:lnTo>
                      <a:lnTo>
                        <a:pt x="19" y="38"/>
                      </a:lnTo>
                      <a:lnTo>
                        <a:pt x="22" y="50"/>
                      </a:lnTo>
                      <a:lnTo>
                        <a:pt x="24" y="57"/>
                      </a:lnTo>
                    </a:path>
                  </a:pathLst>
                </a:custGeom>
                <a:noFill/>
                <a:ln w="3175" cap="rnd">
                  <a:solidFill>
                    <a:srgbClr val="FF7C80"/>
                  </a:solidFill>
                  <a:round/>
                  <a:headEnd/>
                  <a:tailEnd/>
                </a:ln>
              </p:spPr>
              <p:txBody>
                <a:bodyPr/>
                <a:lstStyle/>
                <a:p>
                  <a:endParaRPr lang="zh-CN" altLang="en-US"/>
                </a:p>
              </p:txBody>
            </p:sp>
            <p:sp>
              <p:nvSpPr>
                <p:cNvPr id="308" name="未知"/>
                <p:cNvSpPr>
                  <a:spLocks/>
                </p:cNvSpPr>
                <p:nvPr/>
              </p:nvSpPr>
              <p:spPr bwMode="auto">
                <a:xfrm>
                  <a:off x="163" y="592"/>
                  <a:ext cx="16" cy="66"/>
                </a:xfrm>
                <a:custGeom>
                  <a:avLst/>
                  <a:gdLst>
                    <a:gd name="T0" fmla="*/ 8 w 17"/>
                    <a:gd name="T1" fmla="*/ 0 h 64"/>
                    <a:gd name="T2" fmla="*/ 8 w 17"/>
                    <a:gd name="T3" fmla="*/ 176 h 64"/>
                    <a:gd name="T4" fmla="*/ 8 w 17"/>
                    <a:gd name="T5" fmla="*/ 278 h 64"/>
                    <a:gd name="T6" fmla="*/ 8 w 17"/>
                    <a:gd name="T7" fmla="*/ 428 h 64"/>
                    <a:gd name="T8" fmla="*/ 4 w 17"/>
                    <a:gd name="T9" fmla="*/ 522 h 64"/>
                    <a:gd name="T10" fmla="*/ 0 w 17"/>
                    <a:gd name="T11" fmla="*/ 601 h 64"/>
                    <a:gd name="T12" fmla="*/ 0 60000 65536"/>
                    <a:gd name="T13" fmla="*/ 0 60000 65536"/>
                    <a:gd name="T14" fmla="*/ 0 60000 65536"/>
                    <a:gd name="T15" fmla="*/ 0 60000 65536"/>
                    <a:gd name="T16" fmla="*/ 0 60000 65536"/>
                    <a:gd name="T17" fmla="*/ 0 60000 65536"/>
                    <a:gd name="T18" fmla="*/ 0 w 17"/>
                    <a:gd name="T19" fmla="*/ 0 h 64"/>
                    <a:gd name="T20" fmla="*/ 17 w 1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7" h="64">
                      <a:moveTo>
                        <a:pt x="13" y="0"/>
                      </a:moveTo>
                      <a:lnTo>
                        <a:pt x="16" y="16"/>
                      </a:lnTo>
                      <a:lnTo>
                        <a:pt x="12" y="31"/>
                      </a:lnTo>
                      <a:lnTo>
                        <a:pt x="8" y="45"/>
                      </a:lnTo>
                      <a:lnTo>
                        <a:pt x="4" y="54"/>
                      </a:lnTo>
                      <a:lnTo>
                        <a:pt x="0" y="63"/>
                      </a:lnTo>
                    </a:path>
                  </a:pathLst>
                </a:custGeom>
                <a:noFill/>
                <a:ln w="3175" cap="rnd">
                  <a:solidFill>
                    <a:srgbClr val="FF7C80"/>
                  </a:solidFill>
                  <a:round/>
                  <a:headEnd/>
                  <a:tailEnd/>
                </a:ln>
              </p:spPr>
              <p:txBody>
                <a:bodyPr/>
                <a:lstStyle/>
                <a:p>
                  <a:endParaRPr lang="zh-CN" altLang="en-US"/>
                </a:p>
              </p:txBody>
            </p:sp>
            <p:sp>
              <p:nvSpPr>
                <p:cNvPr id="309" name="未知"/>
                <p:cNvSpPr>
                  <a:spLocks/>
                </p:cNvSpPr>
                <p:nvPr/>
              </p:nvSpPr>
              <p:spPr bwMode="auto">
                <a:xfrm>
                  <a:off x="55" y="836"/>
                  <a:ext cx="18" cy="66"/>
                </a:xfrm>
                <a:custGeom>
                  <a:avLst/>
                  <a:gdLst>
                    <a:gd name="T0" fmla="*/ 722 w 17"/>
                    <a:gd name="T1" fmla="*/ 0 h 64"/>
                    <a:gd name="T2" fmla="*/ 5 w 17"/>
                    <a:gd name="T3" fmla="*/ 211 h 64"/>
                    <a:gd name="T4" fmla="*/ 0 w 17"/>
                    <a:gd name="T5" fmla="*/ 325 h 64"/>
                    <a:gd name="T6" fmla="*/ 0 w 17"/>
                    <a:gd name="T7" fmla="*/ 441 h 64"/>
                    <a:gd name="T8" fmla="*/ 7 w 17"/>
                    <a:gd name="T9" fmla="*/ 531 h 64"/>
                    <a:gd name="T10" fmla="*/ 1016 w 17"/>
                    <a:gd name="T11" fmla="*/ 601 h 64"/>
                    <a:gd name="T12" fmla="*/ 0 60000 65536"/>
                    <a:gd name="T13" fmla="*/ 0 60000 65536"/>
                    <a:gd name="T14" fmla="*/ 0 60000 65536"/>
                    <a:gd name="T15" fmla="*/ 0 60000 65536"/>
                    <a:gd name="T16" fmla="*/ 0 60000 65536"/>
                    <a:gd name="T17" fmla="*/ 0 60000 65536"/>
                    <a:gd name="T18" fmla="*/ 0 w 17"/>
                    <a:gd name="T19" fmla="*/ 0 h 64"/>
                    <a:gd name="T20" fmla="*/ 17 w 1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7" h="64">
                      <a:moveTo>
                        <a:pt x="10" y="0"/>
                      </a:moveTo>
                      <a:lnTo>
                        <a:pt x="5" y="22"/>
                      </a:lnTo>
                      <a:lnTo>
                        <a:pt x="0" y="36"/>
                      </a:lnTo>
                      <a:lnTo>
                        <a:pt x="0" y="46"/>
                      </a:lnTo>
                      <a:lnTo>
                        <a:pt x="7" y="55"/>
                      </a:lnTo>
                      <a:lnTo>
                        <a:pt x="16" y="63"/>
                      </a:lnTo>
                    </a:path>
                  </a:pathLst>
                </a:custGeom>
                <a:noFill/>
                <a:ln w="3175" cap="rnd">
                  <a:solidFill>
                    <a:srgbClr val="FF7C80"/>
                  </a:solidFill>
                  <a:round/>
                  <a:headEnd/>
                  <a:tailEnd/>
                </a:ln>
              </p:spPr>
              <p:txBody>
                <a:bodyPr/>
                <a:lstStyle/>
                <a:p>
                  <a:endParaRPr lang="zh-CN" altLang="en-US"/>
                </a:p>
              </p:txBody>
            </p:sp>
            <p:sp>
              <p:nvSpPr>
                <p:cNvPr id="310" name="未知"/>
                <p:cNvSpPr>
                  <a:spLocks/>
                </p:cNvSpPr>
                <p:nvPr/>
              </p:nvSpPr>
              <p:spPr bwMode="auto">
                <a:xfrm>
                  <a:off x="45" y="990"/>
                  <a:ext cx="20" cy="25"/>
                </a:xfrm>
                <a:custGeom>
                  <a:avLst/>
                  <a:gdLst>
                    <a:gd name="T0" fmla="*/ 12 w 20"/>
                    <a:gd name="T1" fmla="*/ 0 h 25"/>
                    <a:gd name="T2" fmla="*/ 15 w 20"/>
                    <a:gd name="T3" fmla="*/ 12 h 25"/>
                    <a:gd name="T4" fmla="*/ 19 w 20"/>
                    <a:gd name="T5" fmla="*/ 16 h 25"/>
                    <a:gd name="T6" fmla="*/ 12 w 20"/>
                    <a:gd name="T7" fmla="*/ 24 h 25"/>
                    <a:gd name="T8" fmla="*/ 9 w 20"/>
                    <a:gd name="T9" fmla="*/ 15 h 25"/>
                    <a:gd name="T10" fmla="*/ 0 w 20"/>
                    <a:gd name="T11" fmla="*/ 9 h 25"/>
                    <a:gd name="T12" fmla="*/ 12 w 20"/>
                    <a:gd name="T13" fmla="*/ 0 h 25"/>
                    <a:gd name="T14" fmla="*/ 0 60000 65536"/>
                    <a:gd name="T15" fmla="*/ 0 60000 65536"/>
                    <a:gd name="T16" fmla="*/ 0 60000 65536"/>
                    <a:gd name="T17" fmla="*/ 0 60000 65536"/>
                    <a:gd name="T18" fmla="*/ 0 60000 65536"/>
                    <a:gd name="T19" fmla="*/ 0 60000 65536"/>
                    <a:gd name="T20" fmla="*/ 0 60000 65536"/>
                    <a:gd name="T21" fmla="*/ 0 w 20"/>
                    <a:gd name="T22" fmla="*/ 0 h 25"/>
                    <a:gd name="T23" fmla="*/ 20 w 2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5">
                      <a:moveTo>
                        <a:pt x="12" y="0"/>
                      </a:moveTo>
                      <a:lnTo>
                        <a:pt x="15" y="12"/>
                      </a:lnTo>
                      <a:lnTo>
                        <a:pt x="19" y="16"/>
                      </a:lnTo>
                      <a:lnTo>
                        <a:pt x="12" y="24"/>
                      </a:lnTo>
                      <a:lnTo>
                        <a:pt x="9" y="15"/>
                      </a:lnTo>
                      <a:lnTo>
                        <a:pt x="0" y="9"/>
                      </a:lnTo>
                      <a:lnTo>
                        <a:pt x="12" y="0"/>
                      </a:lnTo>
                    </a:path>
                  </a:pathLst>
                </a:custGeom>
                <a:noFill/>
                <a:ln w="3175" cap="rnd">
                  <a:solidFill>
                    <a:srgbClr val="FF7C80"/>
                  </a:solidFill>
                  <a:round/>
                  <a:headEnd/>
                  <a:tailEnd/>
                </a:ln>
              </p:spPr>
              <p:txBody>
                <a:bodyPr/>
                <a:lstStyle/>
                <a:p>
                  <a:endParaRPr lang="zh-CN" altLang="en-US"/>
                </a:p>
              </p:txBody>
            </p:sp>
            <p:sp>
              <p:nvSpPr>
                <p:cNvPr id="311" name="未知"/>
                <p:cNvSpPr>
                  <a:spLocks/>
                </p:cNvSpPr>
                <p:nvPr/>
              </p:nvSpPr>
              <p:spPr bwMode="auto">
                <a:xfrm>
                  <a:off x="38" y="935"/>
                  <a:ext cx="26" cy="18"/>
                </a:xfrm>
                <a:custGeom>
                  <a:avLst/>
                  <a:gdLst>
                    <a:gd name="T0" fmla="*/ 0 w 25"/>
                    <a:gd name="T1" fmla="*/ 722 h 17"/>
                    <a:gd name="T2" fmla="*/ 5 w 25"/>
                    <a:gd name="T3" fmla="*/ 4 h 17"/>
                    <a:gd name="T4" fmla="*/ 309 w 25"/>
                    <a:gd name="T5" fmla="*/ 0 h 17"/>
                    <a:gd name="T6" fmla="*/ 406 w 25"/>
                    <a:gd name="T7" fmla="*/ 1016 h 17"/>
                    <a:gd name="T8" fmla="*/ 0 60000 65536"/>
                    <a:gd name="T9" fmla="*/ 0 60000 65536"/>
                    <a:gd name="T10" fmla="*/ 0 60000 65536"/>
                    <a:gd name="T11" fmla="*/ 0 60000 65536"/>
                    <a:gd name="T12" fmla="*/ 0 w 25"/>
                    <a:gd name="T13" fmla="*/ 0 h 17"/>
                    <a:gd name="T14" fmla="*/ 25 w 25"/>
                    <a:gd name="T15" fmla="*/ 17 h 17"/>
                  </a:gdLst>
                  <a:ahLst/>
                  <a:cxnLst>
                    <a:cxn ang="T8">
                      <a:pos x="T0" y="T1"/>
                    </a:cxn>
                    <a:cxn ang="T9">
                      <a:pos x="T2" y="T3"/>
                    </a:cxn>
                    <a:cxn ang="T10">
                      <a:pos x="T4" y="T5"/>
                    </a:cxn>
                    <a:cxn ang="T11">
                      <a:pos x="T6" y="T7"/>
                    </a:cxn>
                  </a:cxnLst>
                  <a:rect l="T12" t="T13" r="T14" b="T15"/>
                  <a:pathLst>
                    <a:path w="25" h="17">
                      <a:moveTo>
                        <a:pt x="0" y="10"/>
                      </a:moveTo>
                      <a:lnTo>
                        <a:pt x="5" y="4"/>
                      </a:lnTo>
                      <a:lnTo>
                        <a:pt x="17" y="0"/>
                      </a:lnTo>
                      <a:lnTo>
                        <a:pt x="24" y="16"/>
                      </a:lnTo>
                    </a:path>
                  </a:pathLst>
                </a:custGeom>
                <a:noFill/>
                <a:ln w="3175" cap="rnd">
                  <a:solidFill>
                    <a:srgbClr val="FF7C80"/>
                  </a:solidFill>
                  <a:round/>
                  <a:headEnd/>
                  <a:tailEnd/>
                </a:ln>
              </p:spPr>
              <p:txBody>
                <a:bodyPr/>
                <a:lstStyle/>
                <a:p>
                  <a:endParaRPr lang="zh-CN" altLang="en-US"/>
                </a:p>
              </p:txBody>
            </p:sp>
            <p:sp>
              <p:nvSpPr>
                <p:cNvPr id="312" name="未知"/>
                <p:cNvSpPr>
                  <a:spLocks/>
                </p:cNvSpPr>
                <p:nvPr/>
              </p:nvSpPr>
              <p:spPr bwMode="auto">
                <a:xfrm>
                  <a:off x="124" y="1055"/>
                  <a:ext cx="17" cy="35"/>
                </a:xfrm>
                <a:custGeom>
                  <a:avLst/>
                  <a:gdLst>
                    <a:gd name="T0" fmla="*/ 0 w 17"/>
                    <a:gd name="T1" fmla="*/ 0 h 34"/>
                    <a:gd name="T2" fmla="*/ 6 w 17"/>
                    <a:gd name="T3" fmla="*/ 11 h 34"/>
                    <a:gd name="T4" fmla="*/ 16 w 17"/>
                    <a:gd name="T5" fmla="*/ 195 h 34"/>
                    <a:gd name="T6" fmla="*/ 9 w 17"/>
                    <a:gd name="T7" fmla="*/ 260 h 34"/>
                    <a:gd name="T8" fmla="*/ 0 60000 65536"/>
                    <a:gd name="T9" fmla="*/ 0 60000 65536"/>
                    <a:gd name="T10" fmla="*/ 0 60000 65536"/>
                    <a:gd name="T11" fmla="*/ 0 60000 65536"/>
                    <a:gd name="T12" fmla="*/ 0 w 17"/>
                    <a:gd name="T13" fmla="*/ 0 h 34"/>
                    <a:gd name="T14" fmla="*/ 17 w 17"/>
                    <a:gd name="T15" fmla="*/ 34 h 34"/>
                  </a:gdLst>
                  <a:ahLst/>
                  <a:cxnLst>
                    <a:cxn ang="T8">
                      <a:pos x="T0" y="T1"/>
                    </a:cxn>
                    <a:cxn ang="T9">
                      <a:pos x="T2" y="T3"/>
                    </a:cxn>
                    <a:cxn ang="T10">
                      <a:pos x="T4" y="T5"/>
                    </a:cxn>
                    <a:cxn ang="T11">
                      <a:pos x="T6" y="T7"/>
                    </a:cxn>
                  </a:cxnLst>
                  <a:rect l="T12" t="T13" r="T14" b="T15"/>
                  <a:pathLst>
                    <a:path w="17" h="34">
                      <a:moveTo>
                        <a:pt x="0" y="0"/>
                      </a:moveTo>
                      <a:lnTo>
                        <a:pt x="6" y="11"/>
                      </a:lnTo>
                      <a:lnTo>
                        <a:pt x="16" y="23"/>
                      </a:lnTo>
                      <a:lnTo>
                        <a:pt x="9" y="33"/>
                      </a:lnTo>
                    </a:path>
                  </a:pathLst>
                </a:custGeom>
                <a:noFill/>
                <a:ln w="3175" cap="rnd">
                  <a:solidFill>
                    <a:srgbClr val="FF7C80"/>
                  </a:solidFill>
                  <a:round/>
                  <a:headEnd/>
                  <a:tailEnd/>
                </a:ln>
              </p:spPr>
              <p:txBody>
                <a:bodyPr/>
                <a:lstStyle/>
                <a:p>
                  <a:endParaRPr lang="zh-CN" altLang="en-US"/>
                </a:p>
              </p:txBody>
            </p:sp>
            <p:sp>
              <p:nvSpPr>
                <p:cNvPr id="313" name="未知"/>
                <p:cNvSpPr>
                  <a:spLocks/>
                </p:cNvSpPr>
                <p:nvPr/>
              </p:nvSpPr>
              <p:spPr bwMode="auto">
                <a:xfrm>
                  <a:off x="603" y="410"/>
                  <a:ext cx="17" cy="69"/>
                </a:xfrm>
                <a:custGeom>
                  <a:avLst/>
                  <a:gdLst>
                    <a:gd name="T0" fmla="*/ 16 w 17"/>
                    <a:gd name="T1" fmla="*/ 0 h 67"/>
                    <a:gd name="T2" fmla="*/ 6 w 17"/>
                    <a:gd name="T3" fmla="*/ 12 h 67"/>
                    <a:gd name="T4" fmla="*/ 0 w 17"/>
                    <a:gd name="T5" fmla="*/ 213 h 67"/>
                    <a:gd name="T6" fmla="*/ 0 w 17"/>
                    <a:gd name="T7" fmla="*/ 295 h 67"/>
                    <a:gd name="T8" fmla="*/ 0 w 17"/>
                    <a:gd name="T9" fmla="*/ 433 h 67"/>
                    <a:gd name="T10" fmla="*/ 6 w 17"/>
                    <a:gd name="T11" fmla="*/ 502 h 67"/>
                    <a:gd name="T12" fmla="*/ 16 w 17"/>
                    <a:gd name="T13" fmla="*/ 571 h 67"/>
                    <a:gd name="T14" fmla="*/ 0 60000 65536"/>
                    <a:gd name="T15" fmla="*/ 0 60000 65536"/>
                    <a:gd name="T16" fmla="*/ 0 60000 65536"/>
                    <a:gd name="T17" fmla="*/ 0 60000 65536"/>
                    <a:gd name="T18" fmla="*/ 0 60000 65536"/>
                    <a:gd name="T19" fmla="*/ 0 60000 65536"/>
                    <a:gd name="T20" fmla="*/ 0 60000 65536"/>
                    <a:gd name="T21" fmla="*/ 0 w 17"/>
                    <a:gd name="T22" fmla="*/ 0 h 67"/>
                    <a:gd name="T23" fmla="*/ 17 w 17"/>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67">
                      <a:moveTo>
                        <a:pt x="16" y="0"/>
                      </a:moveTo>
                      <a:lnTo>
                        <a:pt x="6" y="12"/>
                      </a:lnTo>
                      <a:lnTo>
                        <a:pt x="0" y="25"/>
                      </a:lnTo>
                      <a:lnTo>
                        <a:pt x="0" y="36"/>
                      </a:lnTo>
                      <a:lnTo>
                        <a:pt x="0" y="49"/>
                      </a:lnTo>
                      <a:lnTo>
                        <a:pt x="6" y="57"/>
                      </a:lnTo>
                      <a:lnTo>
                        <a:pt x="16" y="66"/>
                      </a:lnTo>
                    </a:path>
                  </a:pathLst>
                </a:custGeom>
                <a:noFill/>
                <a:ln w="3175" cap="rnd">
                  <a:solidFill>
                    <a:srgbClr val="FF7C80"/>
                  </a:solidFill>
                  <a:round/>
                  <a:headEnd/>
                  <a:tailEnd/>
                </a:ln>
              </p:spPr>
              <p:txBody>
                <a:bodyPr/>
                <a:lstStyle/>
                <a:p>
                  <a:endParaRPr lang="zh-CN" altLang="en-US"/>
                </a:p>
              </p:txBody>
            </p:sp>
            <p:sp>
              <p:nvSpPr>
                <p:cNvPr id="314" name="未知"/>
                <p:cNvSpPr>
                  <a:spLocks/>
                </p:cNvSpPr>
                <p:nvPr/>
              </p:nvSpPr>
              <p:spPr bwMode="auto">
                <a:xfrm>
                  <a:off x="571" y="614"/>
                  <a:ext cx="28" cy="72"/>
                </a:xfrm>
                <a:custGeom>
                  <a:avLst/>
                  <a:gdLst>
                    <a:gd name="T0" fmla="*/ 358 w 27"/>
                    <a:gd name="T1" fmla="*/ 0 h 70"/>
                    <a:gd name="T2" fmla="*/ 321 w 27"/>
                    <a:gd name="T3" fmla="*/ 12 h 70"/>
                    <a:gd name="T4" fmla="*/ 288 w 27"/>
                    <a:gd name="T5" fmla="*/ 208 h 70"/>
                    <a:gd name="T6" fmla="*/ 268 w 27"/>
                    <a:gd name="T7" fmla="*/ 291 h 70"/>
                    <a:gd name="T8" fmla="*/ 12 w 27"/>
                    <a:gd name="T9" fmla="*/ 375 h 70"/>
                    <a:gd name="T10" fmla="*/ 8 w 27"/>
                    <a:gd name="T11" fmla="*/ 457 h 70"/>
                    <a:gd name="T12" fmla="*/ 0 w 27"/>
                    <a:gd name="T13" fmla="*/ 541 h 70"/>
                    <a:gd name="T14" fmla="*/ 0 60000 65536"/>
                    <a:gd name="T15" fmla="*/ 0 60000 65536"/>
                    <a:gd name="T16" fmla="*/ 0 60000 65536"/>
                    <a:gd name="T17" fmla="*/ 0 60000 65536"/>
                    <a:gd name="T18" fmla="*/ 0 60000 65536"/>
                    <a:gd name="T19" fmla="*/ 0 60000 65536"/>
                    <a:gd name="T20" fmla="*/ 0 60000 65536"/>
                    <a:gd name="T21" fmla="*/ 0 w 27"/>
                    <a:gd name="T22" fmla="*/ 0 h 70"/>
                    <a:gd name="T23" fmla="*/ 27 w 27"/>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70">
                      <a:moveTo>
                        <a:pt x="26" y="0"/>
                      </a:moveTo>
                      <a:lnTo>
                        <a:pt x="23" y="12"/>
                      </a:lnTo>
                      <a:lnTo>
                        <a:pt x="20" y="27"/>
                      </a:lnTo>
                      <a:lnTo>
                        <a:pt x="18" y="39"/>
                      </a:lnTo>
                      <a:lnTo>
                        <a:pt x="12" y="48"/>
                      </a:lnTo>
                      <a:lnTo>
                        <a:pt x="8" y="57"/>
                      </a:lnTo>
                      <a:lnTo>
                        <a:pt x="0" y="69"/>
                      </a:lnTo>
                    </a:path>
                  </a:pathLst>
                </a:custGeom>
                <a:noFill/>
                <a:ln w="3175" cap="rnd">
                  <a:solidFill>
                    <a:srgbClr val="FF7C80"/>
                  </a:solidFill>
                  <a:round/>
                  <a:headEnd/>
                  <a:tailEnd/>
                </a:ln>
              </p:spPr>
              <p:txBody>
                <a:bodyPr/>
                <a:lstStyle/>
                <a:p>
                  <a:endParaRPr lang="zh-CN" altLang="en-US"/>
                </a:p>
              </p:txBody>
            </p:sp>
            <p:sp>
              <p:nvSpPr>
                <p:cNvPr id="315" name="未知"/>
                <p:cNvSpPr>
                  <a:spLocks/>
                </p:cNvSpPr>
                <p:nvPr/>
              </p:nvSpPr>
              <p:spPr bwMode="auto">
                <a:xfrm>
                  <a:off x="418" y="817"/>
                  <a:ext cx="47" cy="54"/>
                </a:xfrm>
                <a:custGeom>
                  <a:avLst/>
                  <a:gdLst>
                    <a:gd name="T0" fmla="*/ 46 w 47"/>
                    <a:gd name="T1" fmla="*/ 0 h 53"/>
                    <a:gd name="T2" fmla="*/ 42 w 47"/>
                    <a:gd name="T3" fmla="*/ 9 h 53"/>
                    <a:gd name="T4" fmla="*/ 34 w 47"/>
                    <a:gd name="T5" fmla="*/ 18 h 53"/>
                    <a:gd name="T6" fmla="*/ 27 w 47"/>
                    <a:gd name="T7" fmla="*/ 22 h 53"/>
                    <a:gd name="T8" fmla="*/ 21 w 47"/>
                    <a:gd name="T9" fmla="*/ 124 h 53"/>
                    <a:gd name="T10" fmla="*/ 13 w 47"/>
                    <a:gd name="T11" fmla="*/ 152 h 53"/>
                    <a:gd name="T12" fmla="*/ 9 w 47"/>
                    <a:gd name="T13" fmla="*/ 173 h 53"/>
                    <a:gd name="T14" fmla="*/ 0 w 47"/>
                    <a:gd name="T15" fmla="*/ 192 h 53"/>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53"/>
                    <a:gd name="T26" fmla="*/ 47 w 47"/>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53">
                      <a:moveTo>
                        <a:pt x="46" y="0"/>
                      </a:moveTo>
                      <a:lnTo>
                        <a:pt x="42" y="9"/>
                      </a:lnTo>
                      <a:lnTo>
                        <a:pt x="34" y="18"/>
                      </a:lnTo>
                      <a:lnTo>
                        <a:pt x="27" y="22"/>
                      </a:lnTo>
                      <a:lnTo>
                        <a:pt x="21" y="28"/>
                      </a:lnTo>
                      <a:lnTo>
                        <a:pt x="13" y="39"/>
                      </a:lnTo>
                      <a:lnTo>
                        <a:pt x="9" y="46"/>
                      </a:lnTo>
                      <a:lnTo>
                        <a:pt x="0" y="52"/>
                      </a:lnTo>
                    </a:path>
                  </a:pathLst>
                </a:custGeom>
                <a:noFill/>
                <a:ln w="3175" cap="rnd">
                  <a:solidFill>
                    <a:srgbClr val="FF7C80"/>
                  </a:solidFill>
                  <a:round/>
                  <a:headEnd/>
                  <a:tailEnd/>
                </a:ln>
              </p:spPr>
              <p:txBody>
                <a:bodyPr/>
                <a:lstStyle/>
                <a:p>
                  <a:endParaRPr lang="zh-CN" altLang="en-US"/>
                </a:p>
              </p:txBody>
            </p:sp>
            <p:sp>
              <p:nvSpPr>
                <p:cNvPr id="316" name="未知"/>
                <p:cNvSpPr>
                  <a:spLocks/>
                </p:cNvSpPr>
                <p:nvPr/>
              </p:nvSpPr>
              <p:spPr bwMode="auto">
                <a:xfrm>
                  <a:off x="237" y="1020"/>
                  <a:ext cx="62" cy="20"/>
                </a:xfrm>
                <a:custGeom>
                  <a:avLst/>
                  <a:gdLst>
                    <a:gd name="T0" fmla="*/ 0 w 61"/>
                    <a:gd name="T1" fmla="*/ 647 h 19"/>
                    <a:gd name="T2" fmla="*/ 16 w 61"/>
                    <a:gd name="T3" fmla="*/ 755 h 19"/>
                    <a:gd name="T4" fmla="*/ 122 w 61"/>
                    <a:gd name="T5" fmla="*/ 647 h 19"/>
                    <a:gd name="T6" fmla="*/ 146 w 61"/>
                    <a:gd name="T7" fmla="*/ 555 h 19"/>
                    <a:gd name="T8" fmla="*/ 163 w 61"/>
                    <a:gd name="T9" fmla="*/ 6 h 19"/>
                    <a:gd name="T10" fmla="*/ 187 w 61"/>
                    <a:gd name="T11" fmla="*/ 0 h 19"/>
                    <a:gd name="T12" fmla="*/ 0 60000 65536"/>
                    <a:gd name="T13" fmla="*/ 0 60000 65536"/>
                    <a:gd name="T14" fmla="*/ 0 60000 65536"/>
                    <a:gd name="T15" fmla="*/ 0 60000 65536"/>
                    <a:gd name="T16" fmla="*/ 0 60000 65536"/>
                    <a:gd name="T17" fmla="*/ 0 60000 65536"/>
                    <a:gd name="T18" fmla="*/ 0 w 61"/>
                    <a:gd name="T19" fmla="*/ 0 h 19"/>
                    <a:gd name="T20" fmla="*/ 61 w 61"/>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61" h="19">
                      <a:moveTo>
                        <a:pt x="0" y="15"/>
                      </a:moveTo>
                      <a:lnTo>
                        <a:pt x="16" y="18"/>
                      </a:lnTo>
                      <a:lnTo>
                        <a:pt x="33" y="15"/>
                      </a:lnTo>
                      <a:lnTo>
                        <a:pt x="45" y="12"/>
                      </a:lnTo>
                      <a:lnTo>
                        <a:pt x="52" y="6"/>
                      </a:lnTo>
                      <a:lnTo>
                        <a:pt x="60" y="0"/>
                      </a:lnTo>
                    </a:path>
                  </a:pathLst>
                </a:custGeom>
                <a:noFill/>
                <a:ln w="3175" cap="rnd">
                  <a:solidFill>
                    <a:srgbClr val="FF7C80"/>
                  </a:solidFill>
                  <a:round/>
                  <a:headEnd/>
                  <a:tailEnd/>
                </a:ln>
              </p:spPr>
              <p:txBody>
                <a:bodyPr/>
                <a:lstStyle/>
                <a:p>
                  <a:endParaRPr lang="zh-CN" altLang="en-US"/>
                </a:p>
              </p:txBody>
            </p:sp>
            <p:sp>
              <p:nvSpPr>
                <p:cNvPr id="317" name="未知"/>
                <p:cNvSpPr>
                  <a:spLocks/>
                </p:cNvSpPr>
                <p:nvPr/>
              </p:nvSpPr>
              <p:spPr bwMode="auto">
                <a:xfrm>
                  <a:off x="630" y="648"/>
                  <a:ext cx="16" cy="17"/>
                </a:xfrm>
                <a:custGeom>
                  <a:avLst/>
                  <a:gdLst>
                    <a:gd name="T0" fmla="*/ 0 w 17"/>
                    <a:gd name="T1" fmla="*/ 0 h 17"/>
                    <a:gd name="T2" fmla="*/ 8 w 17"/>
                    <a:gd name="T3" fmla="*/ 16 h 17"/>
                    <a:gd name="T4" fmla="*/ 0 60000 65536"/>
                    <a:gd name="T5" fmla="*/ 0 60000 65536"/>
                    <a:gd name="T6" fmla="*/ 0 w 17"/>
                    <a:gd name="T7" fmla="*/ 0 h 17"/>
                    <a:gd name="T8" fmla="*/ 17 w 17"/>
                    <a:gd name="T9" fmla="*/ 17 h 17"/>
                  </a:gdLst>
                  <a:ahLst/>
                  <a:cxnLst>
                    <a:cxn ang="T4">
                      <a:pos x="T0" y="T1"/>
                    </a:cxn>
                    <a:cxn ang="T5">
                      <a:pos x="T2" y="T3"/>
                    </a:cxn>
                  </a:cxnLst>
                  <a:rect l="T6" t="T7" r="T8" b="T9"/>
                  <a:pathLst>
                    <a:path w="17" h="17">
                      <a:moveTo>
                        <a:pt x="0" y="0"/>
                      </a:moveTo>
                      <a:lnTo>
                        <a:pt x="16" y="16"/>
                      </a:lnTo>
                    </a:path>
                  </a:pathLst>
                </a:custGeom>
                <a:noFill/>
                <a:ln w="3175" cap="rnd">
                  <a:solidFill>
                    <a:srgbClr val="FF7C80"/>
                  </a:solidFill>
                  <a:round/>
                  <a:headEnd/>
                  <a:tailEnd/>
                </a:ln>
              </p:spPr>
              <p:txBody>
                <a:bodyPr/>
                <a:lstStyle/>
                <a:p>
                  <a:endParaRPr lang="zh-CN" altLang="en-US"/>
                </a:p>
              </p:txBody>
            </p:sp>
            <p:sp>
              <p:nvSpPr>
                <p:cNvPr id="318" name="未知"/>
                <p:cNvSpPr>
                  <a:spLocks/>
                </p:cNvSpPr>
                <p:nvPr/>
              </p:nvSpPr>
              <p:spPr bwMode="auto">
                <a:xfrm>
                  <a:off x="148" y="811"/>
                  <a:ext cx="17" cy="18"/>
                </a:xfrm>
                <a:custGeom>
                  <a:avLst/>
                  <a:gdLst>
                    <a:gd name="T0" fmla="*/ 0 w 17"/>
                    <a:gd name="T1" fmla="*/ 1016 h 17"/>
                    <a:gd name="T2" fmla="*/ 8 w 17"/>
                    <a:gd name="T3" fmla="*/ 1016 h 17"/>
                    <a:gd name="T4" fmla="*/ 16 w 17"/>
                    <a:gd name="T5" fmla="*/ 722 h 17"/>
                    <a:gd name="T6" fmla="*/ 16 w 17"/>
                    <a:gd name="T7" fmla="*/ 1 h 17"/>
                    <a:gd name="T8" fmla="*/ 9 w 17"/>
                    <a:gd name="T9" fmla="*/ 0 h 17"/>
                    <a:gd name="T10" fmla="*/ 1 w 17"/>
                    <a:gd name="T11" fmla="*/ 0 h 17"/>
                    <a:gd name="T12" fmla="*/ 1 w 17"/>
                    <a:gd name="T13" fmla="*/ 722 h 17"/>
                    <a:gd name="T14" fmla="*/ 0 w 17"/>
                    <a:gd name="T15" fmla="*/ 1016 h 17"/>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7"/>
                    <a:gd name="T26" fmla="*/ 17 w 1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7">
                      <a:moveTo>
                        <a:pt x="0" y="16"/>
                      </a:moveTo>
                      <a:lnTo>
                        <a:pt x="8" y="16"/>
                      </a:lnTo>
                      <a:lnTo>
                        <a:pt x="16" y="10"/>
                      </a:lnTo>
                      <a:lnTo>
                        <a:pt x="16" y="1"/>
                      </a:lnTo>
                      <a:lnTo>
                        <a:pt x="9" y="0"/>
                      </a:lnTo>
                      <a:lnTo>
                        <a:pt x="1" y="0"/>
                      </a:lnTo>
                      <a:lnTo>
                        <a:pt x="1" y="10"/>
                      </a:lnTo>
                      <a:lnTo>
                        <a:pt x="0" y="16"/>
                      </a:lnTo>
                    </a:path>
                  </a:pathLst>
                </a:custGeom>
                <a:noFill/>
                <a:ln w="3175" cap="rnd">
                  <a:solidFill>
                    <a:srgbClr val="FF7C80"/>
                  </a:solidFill>
                  <a:round/>
                  <a:headEnd/>
                  <a:tailEnd/>
                </a:ln>
              </p:spPr>
              <p:txBody>
                <a:bodyPr/>
                <a:lstStyle/>
                <a:p>
                  <a:endParaRPr lang="zh-CN" altLang="en-US"/>
                </a:p>
              </p:txBody>
            </p:sp>
            <p:sp>
              <p:nvSpPr>
                <p:cNvPr id="319" name="未知"/>
                <p:cNvSpPr>
                  <a:spLocks/>
                </p:cNvSpPr>
                <p:nvPr/>
              </p:nvSpPr>
              <p:spPr bwMode="auto">
                <a:xfrm>
                  <a:off x="238" y="775"/>
                  <a:ext cx="16" cy="18"/>
                </a:xfrm>
                <a:custGeom>
                  <a:avLst/>
                  <a:gdLst>
                    <a:gd name="T0" fmla="*/ 6 w 17"/>
                    <a:gd name="T1" fmla="*/ 0 h 17"/>
                    <a:gd name="T2" fmla="*/ 6 w 17"/>
                    <a:gd name="T3" fmla="*/ 7 h 17"/>
                    <a:gd name="T4" fmla="*/ 0 w 17"/>
                    <a:gd name="T5" fmla="*/ 1016 h 17"/>
                    <a:gd name="T6" fmla="*/ 8 w 17"/>
                    <a:gd name="T7" fmla="*/ 1016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6" y="0"/>
                      </a:moveTo>
                      <a:lnTo>
                        <a:pt x="6" y="7"/>
                      </a:lnTo>
                      <a:lnTo>
                        <a:pt x="0" y="16"/>
                      </a:lnTo>
                      <a:lnTo>
                        <a:pt x="16" y="16"/>
                      </a:lnTo>
                    </a:path>
                  </a:pathLst>
                </a:custGeom>
                <a:noFill/>
                <a:ln w="3175" cap="rnd">
                  <a:solidFill>
                    <a:srgbClr val="FF7C80"/>
                  </a:solidFill>
                  <a:round/>
                  <a:headEnd/>
                  <a:tailEnd/>
                </a:ln>
              </p:spPr>
              <p:txBody>
                <a:bodyPr/>
                <a:lstStyle/>
                <a:p>
                  <a:endParaRPr lang="zh-CN" altLang="en-US"/>
                </a:p>
              </p:txBody>
            </p:sp>
            <p:sp>
              <p:nvSpPr>
                <p:cNvPr id="320" name="未知"/>
                <p:cNvSpPr>
                  <a:spLocks/>
                </p:cNvSpPr>
                <p:nvPr/>
              </p:nvSpPr>
              <p:spPr bwMode="auto">
                <a:xfrm>
                  <a:off x="227" y="841"/>
                  <a:ext cx="19" cy="18"/>
                </a:xfrm>
                <a:custGeom>
                  <a:avLst/>
                  <a:gdLst>
                    <a:gd name="T0" fmla="*/ 0 w 17"/>
                    <a:gd name="T1" fmla="*/ 0 h 17"/>
                    <a:gd name="T2" fmla="*/ 35185 w 17"/>
                    <a:gd name="T3" fmla="*/ 5 h 17"/>
                    <a:gd name="T4" fmla="*/ 59811 w 17"/>
                    <a:gd name="T5" fmla="*/ 1016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0" y="0"/>
                      </a:moveTo>
                      <a:lnTo>
                        <a:pt x="10" y="5"/>
                      </a:lnTo>
                      <a:lnTo>
                        <a:pt x="16" y="16"/>
                      </a:lnTo>
                    </a:path>
                  </a:pathLst>
                </a:custGeom>
                <a:noFill/>
                <a:ln w="3175" cap="rnd">
                  <a:solidFill>
                    <a:srgbClr val="FF7C80"/>
                  </a:solidFill>
                  <a:round/>
                  <a:headEnd/>
                  <a:tailEnd/>
                </a:ln>
              </p:spPr>
              <p:txBody>
                <a:bodyPr/>
                <a:lstStyle/>
                <a:p>
                  <a:endParaRPr lang="zh-CN" altLang="en-US"/>
                </a:p>
              </p:txBody>
            </p:sp>
            <p:sp>
              <p:nvSpPr>
                <p:cNvPr id="321" name="未知"/>
                <p:cNvSpPr>
                  <a:spLocks/>
                </p:cNvSpPr>
                <p:nvPr/>
              </p:nvSpPr>
              <p:spPr bwMode="auto">
                <a:xfrm>
                  <a:off x="250" y="802"/>
                  <a:ext cx="1" cy="0"/>
                </a:xfrm>
                <a:custGeom>
                  <a:avLst/>
                  <a:gdLst>
                    <a:gd name="T0" fmla="*/ 0 w 1"/>
                    <a:gd name="T1" fmla="*/ 0 h 1"/>
                    <a:gd name="T2" fmla="*/ 0 w 1"/>
                    <a:gd name="T3" fmla="*/ 0 h 1"/>
                    <a:gd name="T4" fmla="*/ 0 60000 65536"/>
                    <a:gd name="T5" fmla="*/ 0 60000 65536"/>
                    <a:gd name="T6" fmla="*/ 0 w 1"/>
                    <a:gd name="T7" fmla="*/ 0 h 1"/>
                    <a:gd name="T8" fmla="*/ 1 w 1"/>
                    <a:gd name="T9" fmla="*/ 0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2" name="未知"/>
                <p:cNvSpPr>
                  <a:spLocks/>
                </p:cNvSpPr>
                <p:nvPr/>
              </p:nvSpPr>
              <p:spPr bwMode="auto">
                <a:xfrm>
                  <a:off x="264" y="77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3" name="未知"/>
                <p:cNvSpPr>
                  <a:spLocks/>
                </p:cNvSpPr>
                <p:nvPr/>
              </p:nvSpPr>
              <p:spPr bwMode="auto">
                <a:xfrm>
                  <a:off x="288" y="771"/>
                  <a:ext cx="0" cy="1"/>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4" name="未知"/>
                <p:cNvSpPr>
                  <a:spLocks/>
                </p:cNvSpPr>
                <p:nvPr/>
              </p:nvSpPr>
              <p:spPr bwMode="auto">
                <a:xfrm>
                  <a:off x="252" y="1001"/>
                  <a:ext cx="19" cy="21"/>
                </a:xfrm>
                <a:custGeom>
                  <a:avLst/>
                  <a:gdLst>
                    <a:gd name="T0" fmla="*/ 0 w 17"/>
                    <a:gd name="T1" fmla="*/ 0 h 20"/>
                    <a:gd name="T2" fmla="*/ 0 w 17"/>
                    <a:gd name="T3" fmla="*/ 6 h 20"/>
                    <a:gd name="T4" fmla="*/ 25202 w 17"/>
                    <a:gd name="T5" fmla="*/ 9 h 20"/>
                    <a:gd name="T6" fmla="*/ 28167 w 17"/>
                    <a:gd name="T7" fmla="*/ 538 h 20"/>
                    <a:gd name="T8" fmla="*/ 59811 w 17"/>
                    <a:gd name="T9" fmla="*/ 654 h 20"/>
                    <a:gd name="T10" fmla="*/ 0 60000 65536"/>
                    <a:gd name="T11" fmla="*/ 0 60000 65536"/>
                    <a:gd name="T12" fmla="*/ 0 60000 65536"/>
                    <a:gd name="T13" fmla="*/ 0 60000 65536"/>
                    <a:gd name="T14" fmla="*/ 0 60000 65536"/>
                    <a:gd name="T15" fmla="*/ 0 w 17"/>
                    <a:gd name="T16" fmla="*/ 0 h 20"/>
                    <a:gd name="T17" fmla="*/ 17 w 17"/>
                    <a:gd name="T18" fmla="*/ 20 h 20"/>
                  </a:gdLst>
                  <a:ahLst/>
                  <a:cxnLst>
                    <a:cxn ang="T10">
                      <a:pos x="T0" y="T1"/>
                    </a:cxn>
                    <a:cxn ang="T11">
                      <a:pos x="T2" y="T3"/>
                    </a:cxn>
                    <a:cxn ang="T12">
                      <a:pos x="T4" y="T5"/>
                    </a:cxn>
                    <a:cxn ang="T13">
                      <a:pos x="T6" y="T7"/>
                    </a:cxn>
                    <a:cxn ang="T14">
                      <a:pos x="T8" y="T9"/>
                    </a:cxn>
                  </a:cxnLst>
                  <a:rect l="T15" t="T16" r="T17" b="T18"/>
                  <a:pathLst>
                    <a:path w="17" h="20">
                      <a:moveTo>
                        <a:pt x="0" y="0"/>
                      </a:moveTo>
                      <a:lnTo>
                        <a:pt x="0" y="6"/>
                      </a:lnTo>
                      <a:lnTo>
                        <a:pt x="7" y="9"/>
                      </a:lnTo>
                      <a:lnTo>
                        <a:pt x="8" y="15"/>
                      </a:lnTo>
                      <a:lnTo>
                        <a:pt x="16" y="19"/>
                      </a:lnTo>
                    </a:path>
                  </a:pathLst>
                </a:custGeom>
                <a:noFill/>
                <a:ln w="3175" cap="rnd">
                  <a:solidFill>
                    <a:srgbClr val="FF7C80"/>
                  </a:solidFill>
                  <a:round/>
                  <a:headEnd/>
                  <a:tailEnd/>
                </a:ln>
              </p:spPr>
              <p:txBody>
                <a:bodyPr/>
                <a:lstStyle/>
                <a:p>
                  <a:endParaRPr lang="zh-CN" altLang="en-US"/>
                </a:p>
              </p:txBody>
            </p:sp>
            <p:sp>
              <p:nvSpPr>
                <p:cNvPr id="325" name="未知"/>
                <p:cNvSpPr>
                  <a:spLocks/>
                </p:cNvSpPr>
                <p:nvPr/>
              </p:nvSpPr>
              <p:spPr bwMode="auto">
                <a:xfrm>
                  <a:off x="275" y="962"/>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6" name="未知"/>
                <p:cNvSpPr>
                  <a:spLocks/>
                </p:cNvSpPr>
                <p:nvPr/>
              </p:nvSpPr>
              <p:spPr bwMode="auto">
                <a:xfrm>
                  <a:off x="271" y="923"/>
                  <a:ext cx="0" cy="1"/>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7" name="未知"/>
                <p:cNvSpPr>
                  <a:spLocks/>
                </p:cNvSpPr>
                <p:nvPr/>
              </p:nvSpPr>
              <p:spPr bwMode="auto">
                <a:xfrm>
                  <a:off x="307" y="89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8" name="未知"/>
                <p:cNvSpPr>
                  <a:spLocks/>
                </p:cNvSpPr>
                <p:nvPr/>
              </p:nvSpPr>
              <p:spPr bwMode="auto">
                <a:xfrm>
                  <a:off x="326" y="873"/>
                  <a:ext cx="0" cy="1"/>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29" name="未知"/>
                <p:cNvSpPr>
                  <a:spLocks/>
                </p:cNvSpPr>
                <p:nvPr/>
              </p:nvSpPr>
              <p:spPr bwMode="auto">
                <a:xfrm>
                  <a:off x="288" y="768"/>
                  <a:ext cx="2" cy="2"/>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0" name="未知"/>
                <p:cNvSpPr>
                  <a:spLocks/>
                </p:cNvSpPr>
                <p:nvPr/>
              </p:nvSpPr>
              <p:spPr bwMode="auto">
                <a:xfrm>
                  <a:off x="295" y="73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1" name="未知"/>
                <p:cNvSpPr>
                  <a:spLocks/>
                </p:cNvSpPr>
                <p:nvPr/>
              </p:nvSpPr>
              <p:spPr bwMode="auto">
                <a:xfrm>
                  <a:off x="336" y="77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2" name="未知"/>
                <p:cNvSpPr>
                  <a:spLocks/>
                </p:cNvSpPr>
                <p:nvPr/>
              </p:nvSpPr>
              <p:spPr bwMode="auto">
                <a:xfrm>
                  <a:off x="360" y="838"/>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3" name="未知"/>
                <p:cNvSpPr>
                  <a:spLocks/>
                </p:cNvSpPr>
                <p:nvPr/>
              </p:nvSpPr>
              <p:spPr bwMode="auto">
                <a:xfrm>
                  <a:off x="373" y="815"/>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4" name="未知"/>
                <p:cNvSpPr>
                  <a:spLocks/>
                </p:cNvSpPr>
                <p:nvPr/>
              </p:nvSpPr>
              <p:spPr bwMode="auto">
                <a:xfrm>
                  <a:off x="411" y="820"/>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5" name="未知"/>
                <p:cNvSpPr>
                  <a:spLocks/>
                </p:cNvSpPr>
                <p:nvPr/>
              </p:nvSpPr>
              <p:spPr bwMode="auto">
                <a:xfrm>
                  <a:off x="419" y="798"/>
                  <a:ext cx="0" cy="2"/>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6" name="未知"/>
                <p:cNvSpPr>
                  <a:spLocks/>
                </p:cNvSpPr>
                <p:nvPr/>
              </p:nvSpPr>
              <p:spPr bwMode="auto">
                <a:xfrm>
                  <a:off x="439" y="798"/>
                  <a:ext cx="1" cy="2"/>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7" name="未知"/>
                <p:cNvSpPr>
                  <a:spLocks/>
                </p:cNvSpPr>
                <p:nvPr/>
              </p:nvSpPr>
              <p:spPr bwMode="auto">
                <a:xfrm>
                  <a:off x="434" y="752"/>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8" name="未知"/>
                <p:cNvSpPr>
                  <a:spLocks/>
                </p:cNvSpPr>
                <p:nvPr/>
              </p:nvSpPr>
              <p:spPr bwMode="auto">
                <a:xfrm>
                  <a:off x="510" y="722"/>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39" name="未知"/>
                <p:cNvSpPr>
                  <a:spLocks/>
                </p:cNvSpPr>
                <p:nvPr/>
              </p:nvSpPr>
              <p:spPr bwMode="auto">
                <a:xfrm>
                  <a:off x="534" y="681"/>
                  <a:ext cx="1" cy="2"/>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0" name="未知"/>
                <p:cNvSpPr>
                  <a:spLocks/>
                </p:cNvSpPr>
                <p:nvPr/>
              </p:nvSpPr>
              <p:spPr bwMode="auto">
                <a:xfrm>
                  <a:off x="431" y="688"/>
                  <a:ext cx="1" cy="0"/>
                </a:xfrm>
                <a:custGeom>
                  <a:avLst/>
                  <a:gdLst>
                    <a:gd name="T0" fmla="*/ 0 w 1"/>
                    <a:gd name="T1" fmla="*/ 0 h 1"/>
                    <a:gd name="T2" fmla="*/ 0 w 1"/>
                    <a:gd name="T3" fmla="*/ 0 h 1"/>
                    <a:gd name="T4" fmla="*/ 0 60000 65536"/>
                    <a:gd name="T5" fmla="*/ 0 60000 65536"/>
                    <a:gd name="T6" fmla="*/ 0 w 1"/>
                    <a:gd name="T7" fmla="*/ 0 h 1"/>
                    <a:gd name="T8" fmla="*/ 1 w 1"/>
                    <a:gd name="T9" fmla="*/ 0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1" name="未知"/>
                <p:cNvSpPr>
                  <a:spLocks/>
                </p:cNvSpPr>
                <p:nvPr/>
              </p:nvSpPr>
              <p:spPr bwMode="auto">
                <a:xfrm>
                  <a:off x="439" y="678"/>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2" name="未知"/>
                <p:cNvSpPr>
                  <a:spLocks/>
                </p:cNvSpPr>
                <p:nvPr/>
              </p:nvSpPr>
              <p:spPr bwMode="auto">
                <a:xfrm>
                  <a:off x="492" y="651"/>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3" name="未知"/>
                <p:cNvSpPr>
                  <a:spLocks/>
                </p:cNvSpPr>
                <p:nvPr/>
              </p:nvSpPr>
              <p:spPr bwMode="auto">
                <a:xfrm>
                  <a:off x="332" y="706"/>
                  <a:ext cx="17" cy="18"/>
                </a:xfrm>
                <a:custGeom>
                  <a:avLst/>
                  <a:gdLst>
                    <a:gd name="T0" fmla="*/ 0 w 17"/>
                    <a:gd name="T1" fmla="*/ 0 h 17"/>
                    <a:gd name="T2" fmla="*/ 4 w 17"/>
                    <a:gd name="T3" fmla="*/ 8 h 17"/>
                    <a:gd name="T4" fmla="*/ 11 w 17"/>
                    <a:gd name="T5" fmla="*/ 682 h 17"/>
                    <a:gd name="T6" fmla="*/ 16 w 17"/>
                    <a:gd name="T7" fmla="*/ 1016 h 17"/>
                    <a:gd name="T8" fmla="*/ 0 60000 65536"/>
                    <a:gd name="T9" fmla="*/ 0 60000 65536"/>
                    <a:gd name="T10" fmla="*/ 0 60000 65536"/>
                    <a:gd name="T11" fmla="*/ 0 60000 65536"/>
                    <a:gd name="T12" fmla="*/ 0 w 17"/>
                    <a:gd name="T13" fmla="*/ 0 h 17"/>
                    <a:gd name="T14" fmla="*/ 17 w 17"/>
                    <a:gd name="T15" fmla="*/ 17 h 17"/>
                  </a:gdLst>
                  <a:ahLst/>
                  <a:cxnLst>
                    <a:cxn ang="T8">
                      <a:pos x="T0" y="T1"/>
                    </a:cxn>
                    <a:cxn ang="T9">
                      <a:pos x="T2" y="T3"/>
                    </a:cxn>
                    <a:cxn ang="T10">
                      <a:pos x="T4" y="T5"/>
                    </a:cxn>
                    <a:cxn ang="T11">
                      <a:pos x="T6" y="T7"/>
                    </a:cxn>
                  </a:cxnLst>
                  <a:rect l="T12" t="T13" r="T14" b="T15"/>
                  <a:pathLst>
                    <a:path w="17" h="17">
                      <a:moveTo>
                        <a:pt x="0" y="0"/>
                      </a:moveTo>
                      <a:lnTo>
                        <a:pt x="4" y="8"/>
                      </a:lnTo>
                      <a:lnTo>
                        <a:pt x="11" y="9"/>
                      </a:lnTo>
                      <a:lnTo>
                        <a:pt x="16" y="16"/>
                      </a:lnTo>
                    </a:path>
                  </a:pathLst>
                </a:custGeom>
                <a:noFill/>
                <a:ln w="3175" cap="rnd">
                  <a:solidFill>
                    <a:srgbClr val="FF7C80"/>
                  </a:solidFill>
                  <a:round/>
                  <a:headEnd/>
                  <a:tailEnd/>
                </a:ln>
              </p:spPr>
              <p:txBody>
                <a:bodyPr/>
                <a:lstStyle/>
                <a:p>
                  <a:endParaRPr lang="zh-CN" altLang="en-US"/>
                </a:p>
              </p:txBody>
            </p:sp>
            <p:sp>
              <p:nvSpPr>
                <p:cNvPr id="344" name="未知"/>
                <p:cNvSpPr>
                  <a:spLocks/>
                </p:cNvSpPr>
                <p:nvPr/>
              </p:nvSpPr>
              <p:spPr bwMode="auto">
                <a:xfrm>
                  <a:off x="365" y="728"/>
                  <a:ext cx="19" cy="17"/>
                </a:xfrm>
                <a:custGeom>
                  <a:avLst/>
                  <a:gdLst>
                    <a:gd name="T0" fmla="*/ 0 w 17"/>
                    <a:gd name="T1" fmla="*/ 0 h 17"/>
                    <a:gd name="T2" fmla="*/ 0 w 17"/>
                    <a:gd name="T3" fmla="*/ 8 h 17"/>
                    <a:gd name="T4" fmla="*/ 59811 w 17"/>
                    <a:gd name="T5" fmla="*/ 16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0" y="0"/>
                      </a:moveTo>
                      <a:lnTo>
                        <a:pt x="0" y="8"/>
                      </a:lnTo>
                      <a:lnTo>
                        <a:pt x="16" y="16"/>
                      </a:lnTo>
                    </a:path>
                  </a:pathLst>
                </a:custGeom>
                <a:noFill/>
                <a:ln w="3175" cap="rnd">
                  <a:solidFill>
                    <a:srgbClr val="FF7C80"/>
                  </a:solidFill>
                  <a:round/>
                  <a:headEnd/>
                  <a:tailEnd/>
                </a:ln>
              </p:spPr>
              <p:txBody>
                <a:bodyPr/>
                <a:lstStyle/>
                <a:p>
                  <a:endParaRPr lang="zh-CN" altLang="en-US"/>
                </a:p>
              </p:txBody>
            </p:sp>
            <p:sp>
              <p:nvSpPr>
                <p:cNvPr id="345" name="未知"/>
                <p:cNvSpPr>
                  <a:spLocks/>
                </p:cNvSpPr>
                <p:nvPr/>
              </p:nvSpPr>
              <p:spPr bwMode="auto">
                <a:xfrm>
                  <a:off x="361" y="709"/>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6" name="未知"/>
                <p:cNvSpPr>
                  <a:spLocks/>
                </p:cNvSpPr>
                <p:nvPr/>
              </p:nvSpPr>
              <p:spPr bwMode="auto">
                <a:xfrm>
                  <a:off x="382" y="73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7" name="未知"/>
                <p:cNvSpPr>
                  <a:spLocks/>
                </p:cNvSpPr>
                <p:nvPr/>
              </p:nvSpPr>
              <p:spPr bwMode="auto">
                <a:xfrm>
                  <a:off x="375" y="722"/>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8" name="未知"/>
                <p:cNvSpPr>
                  <a:spLocks/>
                </p:cNvSpPr>
                <p:nvPr/>
              </p:nvSpPr>
              <p:spPr bwMode="auto">
                <a:xfrm>
                  <a:off x="357" y="681"/>
                  <a:ext cx="1" cy="2"/>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49" name="未知"/>
                <p:cNvSpPr>
                  <a:spLocks/>
                </p:cNvSpPr>
                <p:nvPr/>
              </p:nvSpPr>
              <p:spPr bwMode="auto">
                <a:xfrm>
                  <a:off x="369" y="694"/>
                  <a:ext cx="2" cy="0"/>
                </a:xfrm>
                <a:custGeom>
                  <a:avLst/>
                  <a:gdLst>
                    <a:gd name="T0" fmla="*/ 0 w 1"/>
                    <a:gd name="T1" fmla="*/ 0 h 1"/>
                    <a:gd name="T2" fmla="*/ 0 w 1"/>
                    <a:gd name="T3" fmla="*/ 0 h 1"/>
                    <a:gd name="T4" fmla="*/ 0 60000 65536"/>
                    <a:gd name="T5" fmla="*/ 0 60000 65536"/>
                    <a:gd name="T6" fmla="*/ 0 w 1"/>
                    <a:gd name="T7" fmla="*/ 0 h 1"/>
                    <a:gd name="T8" fmla="*/ 1 w 1"/>
                    <a:gd name="T9" fmla="*/ 0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50" name="未知"/>
                <p:cNvSpPr>
                  <a:spLocks/>
                </p:cNvSpPr>
                <p:nvPr/>
              </p:nvSpPr>
              <p:spPr bwMode="auto">
                <a:xfrm>
                  <a:off x="382" y="706"/>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51" name="未知"/>
                <p:cNvSpPr>
                  <a:spLocks/>
                </p:cNvSpPr>
                <p:nvPr/>
              </p:nvSpPr>
              <p:spPr bwMode="auto">
                <a:xfrm>
                  <a:off x="393" y="723"/>
                  <a:ext cx="17" cy="1"/>
                </a:xfrm>
                <a:custGeom>
                  <a:avLst/>
                  <a:gdLst>
                    <a:gd name="T0" fmla="*/ 16 w 17"/>
                    <a:gd name="T1" fmla="*/ 0 h 1"/>
                    <a:gd name="T2" fmla="*/ 0 w 17"/>
                    <a:gd name="T3" fmla="*/ 0 h 1"/>
                    <a:gd name="T4" fmla="*/ 0 60000 65536"/>
                    <a:gd name="T5" fmla="*/ 0 60000 65536"/>
                    <a:gd name="T6" fmla="*/ 0 w 17"/>
                    <a:gd name="T7" fmla="*/ 0 h 1"/>
                    <a:gd name="T8" fmla="*/ 17 w 17"/>
                    <a:gd name="T9" fmla="*/ 1 h 1"/>
                  </a:gdLst>
                  <a:ahLst/>
                  <a:cxnLst>
                    <a:cxn ang="T4">
                      <a:pos x="T0" y="T1"/>
                    </a:cxn>
                    <a:cxn ang="T5">
                      <a:pos x="T2" y="T3"/>
                    </a:cxn>
                  </a:cxnLst>
                  <a:rect l="T6" t="T7" r="T8" b="T9"/>
                  <a:pathLst>
                    <a:path w="17" h="1">
                      <a:moveTo>
                        <a:pt x="16" y="0"/>
                      </a:moveTo>
                      <a:lnTo>
                        <a:pt x="0" y="0"/>
                      </a:lnTo>
                    </a:path>
                  </a:pathLst>
                </a:custGeom>
                <a:noFill/>
                <a:ln w="3175" cap="rnd">
                  <a:solidFill>
                    <a:srgbClr val="FF7C80"/>
                  </a:solidFill>
                  <a:round/>
                  <a:headEnd/>
                  <a:tailEnd/>
                </a:ln>
              </p:spPr>
              <p:txBody>
                <a:bodyPr/>
                <a:lstStyle/>
                <a:p>
                  <a:endParaRPr lang="zh-CN" altLang="en-US"/>
                </a:p>
              </p:txBody>
            </p:sp>
            <p:sp>
              <p:nvSpPr>
                <p:cNvPr id="352" name="未知"/>
                <p:cNvSpPr>
                  <a:spLocks/>
                </p:cNvSpPr>
                <p:nvPr/>
              </p:nvSpPr>
              <p:spPr bwMode="auto">
                <a:xfrm>
                  <a:off x="364" y="670"/>
                  <a:ext cx="34" cy="22"/>
                </a:xfrm>
                <a:custGeom>
                  <a:avLst/>
                  <a:gdLst>
                    <a:gd name="T0" fmla="*/ 0 w 31"/>
                    <a:gd name="T1" fmla="*/ 0 h 22"/>
                    <a:gd name="T2" fmla="*/ 4 w 31"/>
                    <a:gd name="T3" fmla="*/ 6 h 22"/>
                    <a:gd name="T4" fmla="*/ 7970 w 31"/>
                    <a:gd name="T5" fmla="*/ 9 h 22"/>
                    <a:gd name="T6" fmla="*/ 11533 w 31"/>
                    <a:gd name="T7" fmla="*/ 15 h 22"/>
                    <a:gd name="T8" fmla="*/ 16689 w 31"/>
                    <a:gd name="T9" fmla="*/ 15 h 22"/>
                    <a:gd name="T10" fmla="*/ 20075 w 31"/>
                    <a:gd name="T11" fmla="*/ 21 h 22"/>
                    <a:gd name="T12" fmla="*/ 20075 w 31"/>
                    <a:gd name="T13" fmla="*/ 16 h 22"/>
                    <a:gd name="T14" fmla="*/ 23286 w 31"/>
                    <a:gd name="T15" fmla="*/ 10 h 22"/>
                    <a:gd name="T16" fmla="*/ 28011 w 31"/>
                    <a:gd name="T17" fmla="*/ 1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22"/>
                    <a:gd name="T29" fmla="*/ 31 w 3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22">
                      <a:moveTo>
                        <a:pt x="0" y="0"/>
                      </a:moveTo>
                      <a:lnTo>
                        <a:pt x="4" y="6"/>
                      </a:lnTo>
                      <a:lnTo>
                        <a:pt x="9" y="9"/>
                      </a:lnTo>
                      <a:lnTo>
                        <a:pt x="13" y="15"/>
                      </a:lnTo>
                      <a:lnTo>
                        <a:pt x="18" y="15"/>
                      </a:lnTo>
                      <a:lnTo>
                        <a:pt x="22" y="21"/>
                      </a:lnTo>
                      <a:lnTo>
                        <a:pt x="22" y="16"/>
                      </a:lnTo>
                      <a:lnTo>
                        <a:pt x="25" y="10"/>
                      </a:lnTo>
                      <a:lnTo>
                        <a:pt x="30" y="10"/>
                      </a:lnTo>
                    </a:path>
                  </a:pathLst>
                </a:custGeom>
                <a:noFill/>
                <a:ln w="3175" cap="rnd">
                  <a:solidFill>
                    <a:srgbClr val="FF7C80"/>
                  </a:solidFill>
                  <a:round/>
                  <a:headEnd/>
                  <a:tailEnd/>
                </a:ln>
              </p:spPr>
              <p:txBody>
                <a:bodyPr/>
                <a:lstStyle/>
                <a:p>
                  <a:endParaRPr lang="zh-CN" altLang="en-US"/>
                </a:p>
              </p:txBody>
            </p:sp>
            <p:sp>
              <p:nvSpPr>
                <p:cNvPr id="353" name="未知"/>
                <p:cNvSpPr>
                  <a:spLocks/>
                </p:cNvSpPr>
                <p:nvPr/>
              </p:nvSpPr>
              <p:spPr bwMode="auto">
                <a:xfrm>
                  <a:off x="363" y="654"/>
                  <a:ext cx="19" cy="1"/>
                </a:xfrm>
                <a:custGeom>
                  <a:avLst/>
                  <a:gdLst>
                    <a:gd name="T0" fmla="*/ 0 w 18"/>
                    <a:gd name="T1" fmla="*/ 0 h 1"/>
                    <a:gd name="T2" fmla="*/ 5 w 18"/>
                    <a:gd name="T3" fmla="*/ 0 h 1"/>
                    <a:gd name="T4" fmla="*/ 616 w 18"/>
                    <a:gd name="T5" fmla="*/ 0 h 1"/>
                    <a:gd name="T6" fmla="*/ 851 w 18"/>
                    <a:gd name="T7" fmla="*/ 0 h 1"/>
                    <a:gd name="T8" fmla="*/ 0 60000 65536"/>
                    <a:gd name="T9" fmla="*/ 0 60000 65536"/>
                    <a:gd name="T10" fmla="*/ 0 60000 65536"/>
                    <a:gd name="T11" fmla="*/ 0 60000 65536"/>
                    <a:gd name="T12" fmla="*/ 0 w 18"/>
                    <a:gd name="T13" fmla="*/ 0 h 1"/>
                    <a:gd name="T14" fmla="*/ 18 w 18"/>
                    <a:gd name="T15" fmla="*/ 1 h 1"/>
                  </a:gdLst>
                  <a:ahLst/>
                  <a:cxnLst>
                    <a:cxn ang="T8">
                      <a:pos x="T0" y="T1"/>
                    </a:cxn>
                    <a:cxn ang="T9">
                      <a:pos x="T2" y="T3"/>
                    </a:cxn>
                    <a:cxn ang="T10">
                      <a:pos x="T4" y="T5"/>
                    </a:cxn>
                    <a:cxn ang="T11">
                      <a:pos x="T6" y="T7"/>
                    </a:cxn>
                  </a:cxnLst>
                  <a:rect l="T12" t="T13" r="T14" b="T15"/>
                  <a:pathLst>
                    <a:path w="18" h="1">
                      <a:moveTo>
                        <a:pt x="0" y="0"/>
                      </a:moveTo>
                      <a:lnTo>
                        <a:pt x="5" y="0"/>
                      </a:lnTo>
                      <a:lnTo>
                        <a:pt x="11" y="0"/>
                      </a:lnTo>
                      <a:lnTo>
                        <a:pt x="17" y="0"/>
                      </a:lnTo>
                    </a:path>
                  </a:pathLst>
                </a:custGeom>
                <a:noFill/>
                <a:ln w="3175" cap="rnd">
                  <a:solidFill>
                    <a:srgbClr val="FF7C80"/>
                  </a:solidFill>
                  <a:round/>
                  <a:headEnd/>
                  <a:tailEnd/>
                </a:ln>
              </p:spPr>
              <p:txBody>
                <a:bodyPr/>
                <a:lstStyle/>
                <a:p>
                  <a:endParaRPr lang="zh-CN" altLang="en-US"/>
                </a:p>
              </p:txBody>
            </p:sp>
            <p:sp>
              <p:nvSpPr>
                <p:cNvPr id="354" name="未知"/>
                <p:cNvSpPr>
                  <a:spLocks/>
                </p:cNvSpPr>
                <p:nvPr/>
              </p:nvSpPr>
              <p:spPr bwMode="auto">
                <a:xfrm>
                  <a:off x="534" y="460"/>
                  <a:ext cx="16" cy="19"/>
                </a:xfrm>
                <a:custGeom>
                  <a:avLst/>
                  <a:gdLst>
                    <a:gd name="T0" fmla="*/ 8 w 17"/>
                    <a:gd name="T1" fmla="*/ 0 h 18"/>
                    <a:gd name="T2" fmla="*/ 8 w 17"/>
                    <a:gd name="T3" fmla="*/ 5 h 18"/>
                    <a:gd name="T4" fmla="*/ 8 w 17"/>
                    <a:gd name="T5" fmla="*/ 616 h 18"/>
                    <a:gd name="T6" fmla="*/ 2 w 17"/>
                    <a:gd name="T7" fmla="*/ 650 h 18"/>
                    <a:gd name="T8" fmla="*/ 0 w 17"/>
                    <a:gd name="T9" fmla="*/ 851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16" y="0"/>
                      </a:moveTo>
                      <a:lnTo>
                        <a:pt x="16" y="5"/>
                      </a:lnTo>
                      <a:lnTo>
                        <a:pt x="16" y="11"/>
                      </a:lnTo>
                      <a:lnTo>
                        <a:pt x="2" y="12"/>
                      </a:lnTo>
                      <a:lnTo>
                        <a:pt x="0" y="17"/>
                      </a:lnTo>
                    </a:path>
                  </a:pathLst>
                </a:custGeom>
                <a:noFill/>
                <a:ln w="3175" cap="rnd">
                  <a:solidFill>
                    <a:srgbClr val="FF7C80"/>
                  </a:solidFill>
                  <a:round/>
                  <a:headEnd/>
                  <a:tailEnd/>
                </a:ln>
              </p:spPr>
              <p:txBody>
                <a:bodyPr/>
                <a:lstStyle/>
                <a:p>
                  <a:endParaRPr lang="zh-CN" altLang="en-US"/>
                </a:p>
              </p:txBody>
            </p:sp>
            <p:sp>
              <p:nvSpPr>
                <p:cNvPr id="355" name="未知"/>
                <p:cNvSpPr>
                  <a:spLocks/>
                </p:cNvSpPr>
                <p:nvPr/>
              </p:nvSpPr>
              <p:spPr bwMode="auto">
                <a:xfrm>
                  <a:off x="623" y="275"/>
                  <a:ext cx="35" cy="56"/>
                </a:xfrm>
                <a:custGeom>
                  <a:avLst/>
                  <a:gdLst>
                    <a:gd name="T0" fmla="*/ 260 w 34"/>
                    <a:gd name="T1" fmla="*/ 0 h 55"/>
                    <a:gd name="T2" fmla="*/ 195 w 34"/>
                    <a:gd name="T3" fmla="*/ 12 h 55"/>
                    <a:gd name="T4" fmla="*/ 15 w 34"/>
                    <a:gd name="T5" fmla="*/ 24 h 55"/>
                    <a:gd name="T6" fmla="*/ 9 w 34"/>
                    <a:gd name="T7" fmla="*/ 133 h 55"/>
                    <a:gd name="T8" fmla="*/ 5 w 34"/>
                    <a:gd name="T9" fmla="*/ 163 h 55"/>
                    <a:gd name="T10" fmla="*/ 0 w 34"/>
                    <a:gd name="T11" fmla="*/ 190 h 55"/>
                    <a:gd name="T12" fmla="*/ 0 60000 65536"/>
                    <a:gd name="T13" fmla="*/ 0 60000 65536"/>
                    <a:gd name="T14" fmla="*/ 0 60000 65536"/>
                    <a:gd name="T15" fmla="*/ 0 60000 65536"/>
                    <a:gd name="T16" fmla="*/ 0 60000 65536"/>
                    <a:gd name="T17" fmla="*/ 0 60000 65536"/>
                    <a:gd name="T18" fmla="*/ 0 w 34"/>
                    <a:gd name="T19" fmla="*/ 0 h 55"/>
                    <a:gd name="T20" fmla="*/ 34 w 34"/>
                    <a:gd name="T21" fmla="*/ 55 h 55"/>
                  </a:gdLst>
                  <a:ahLst/>
                  <a:cxnLst>
                    <a:cxn ang="T12">
                      <a:pos x="T0" y="T1"/>
                    </a:cxn>
                    <a:cxn ang="T13">
                      <a:pos x="T2" y="T3"/>
                    </a:cxn>
                    <a:cxn ang="T14">
                      <a:pos x="T4" y="T5"/>
                    </a:cxn>
                    <a:cxn ang="T15">
                      <a:pos x="T6" y="T7"/>
                    </a:cxn>
                    <a:cxn ang="T16">
                      <a:pos x="T8" y="T9"/>
                    </a:cxn>
                    <a:cxn ang="T17">
                      <a:pos x="T10" y="T11"/>
                    </a:cxn>
                  </a:cxnLst>
                  <a:rect l="T18" t="T19" r="T20" b="T21"/>
                  <a:pathLst>
                    <a:path w="34" h="55">
                      <a:moveTo>
                        <a:pt x="33" y="0"/>
                      </a:moveTo>
                      <a:lnTo>
                        <a:pt x="23" y="12"/>
                      </a:lnTo>
                      <a:lnTo>
                        <a:pt x="15" y="24"/>
                      </a:lnTo>
                      <a:lnTo>
                        <a:pt x="9" y="34"/>
                      </a:lnTo>
                      <a:lnTo>
                        <a:pt x="5" y="45"/>
                      </a:lnTo>
                      <a:lnTo>
                        <a:pt x="0" y="54"/>
                      </a:lnTo>
                    </a:path>
                  </a:pathLst>
                </a:custGeom>
                <a:noFill/>
                <a:ln w="3175" cap="rnd">
                  <a:solidFill>
                    <a:srgbClr val="FF7C80"/>
                  </a:solidFill>
                  <a:round/>
                  <a:headEnd/>
                  <a:tailEnd/>
                </a:ln>
              </p:spPr>
              <p:txBody>
                <a:bodyPr/>
                <a:lstStyle/>
                <a:p>
                  <a:endParaRPr lang="zh-CN" altLang="en-US"/>
                </a:p>
              </p:txBody>
            </p:sp>
            <p:sp>
              <p:nvSpPr>
                <p:cNvPr id="356" name="未知"/>
                <p:cNvSpPr>
                  <a:spLocks/>
                </p:cNvSpPr>
                <p:nvPr/>
              </p:nvSpPr>
              <p:spPr bwMode="auto">
                <a:xfrm>
                  <a:off x="711" y="166"/>
                  <a:ext cx="19" cy="30"/>
                </a:xfrm>
                <a:custGeom>
                  <a:avLst/>
                  <a:gdLst>
                    <a:gd name="T0" fmla="*/ 59811 w 17"/>
                    <a:gd name="T1" fmla="*/ 0 h 30"/>
                    <a:gd name="T2" fmla="*/ 35185 w 17"/>
                    <a:gd name="T3" fmla="*/ 12 h 30"/>
                    <a:gd name="T4" fmla="*/ 0 w 17"/>
                    <a:gd name="T5" fmla="*/ 29 h 30"/>
                    <a:gd name="T6" fmla="*/ 0 60000 65536"/>
                    <a:gd name="T7" fmla="*/ 0 60000 65536"/>
                    <a:gd name="T8" fmla="*/ 0 60000 65536"/>
                    <a:gd name="T9" fmla="*/ 0 w 17"/>
                    <a:gd name="T10" fmla="*/ 0 h 30"/>
                    <a:gd name="T11" fmla="*/ 17 w 17"/>
                    <a:gd name="T12" fmla="*/ 30 h 30"/>
                  </a:gdLst>
                  <a:ahLst/>
                  <a:cxnLst>
                    <a:cxn ang="T6">
                      <a:pos x="T0" y="T1"/>
                    </a:cxn>
                    <a:cxn ang="T7">
                      <a:pos x="T2" y="T3"/>
                    </a:cxn>
                    <a:cxn ang="T8">
                      <a:pos x="T4" y="T5"/>
                    </a:cxn>
                  </a:cxnLst>
                  <a:rect l="T9" t="T10" r="T11" b="T12"/>
                  <a:pathLst>
                    <a:path w="17" h="30">
                      <a:moveTo>
                        <a:pt x="16" y="0"/>
                      </a:moveTo>
                      <a:lnTo>
                        <a:pt x="10" y="12"/>
                      </a:lnTo>
                      <a:lnTo>
                        <a:pt x="0" y="29"/>
                      </a:lnTo>
                    </a:path>
                  </a:pathLst>
                </a:custGeom>
                <a:noFill/>
                <a:ln w="3175" cap="rnd">
                  <a:solidFill>
                    <a:srgbClr val="FF7C80"/>
                  </a:solidFill>
                  <a:round/>
                  <a:headEnd/>
                  <a:tailEnd/>
                </a:ln>
              </p:spPr>
              <p:txBody>
                <a:bodyPr/>
                <a:lstStyle/>
                <a:p>
                  <a:endParaRPr lang="zh-CN" altLang="en-US"/>
                </a:p>
              </p:txBody>
            </p:sp>
            <p:sp>
              <p:nvSpPr>
                <p:cNvPr id="357" name="未知"/>
                <p:cNvSpPr>
                  <a:spLocks/>
                </p:cNvSpPr>
                <p:nvPr/>
              </p:nvSpPr>
              <p:spPr bwMode="auto">
                <a:xfrm>
                  <a:off x="458" y="171"/>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58" name="未知"/>
                <p:cNvSpPr>
                  <a:spLocks/>
                </p:cNvSpPr>
                <p:nvPr/>
              </p:nvSpPr>
              <p:spPr bwMode="auto">
                <a:xfrm>
                  <a:off x="457" y="191"/>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59" name="未知"/>
                <p:cNvSpPr>
                  <a:spLocks/>
                </p:cNvSpPr>
                <p:nvPr/>
              </p:nvSpPr>
              <p:spPr bwMode="auto">
                <a:xfrm>
                  <a:off x="492" y="183"/>
                  <a:ext cx="19" cy="19"/>
                </a:xfrm>
                <a:custGeom>
                  <a:avLst/>
                  <a:gdLst>
                    <a:gd name="T0" fmla="*/ 6 w 19"/>
                    <a:gd name="T1" fmla="*/ 0 h 19"/>
                    <a:gd name="T2" fmla="*/ 11 w 19"/>
                    <a:gd name="T3" fmla="*/ 0 h 19"/>
                    <a:gd name="T4" fmla="*/ 17 w 19"/>
                    <a:gd name="T5" fmla="*/ 1 h 19"/>
                    <a:gd name="T6" fmla="*/ 18 w 19"/>
                    <a:gd name="T7" fmla="*/ 6 h 19"/>
                    <a:gd name="T8" fmla="*/ 18 w 19"/>
                    <a:gd name="T9" fmla="*/ 12 h 19"/>
                    <a:gd name="T10" fmla="*/ 18 w 19"/>
                    <a:gd name="T11" fmla="*/ 18 h 19"/>
                    <a:gd name="T12" fmla="*/ 12 w 19"/>
                    <a:gd name="T13" fmla="*/ 18 h 19"/>
                    <a:gd name="T14" fmla="*/ 6 w 19"/>
                    <a:gd name="T15" fmla="*/ 15 h 19"/>
                    <a:gd name="T16" fmla="*/ 0 w 19"/>
                    <a:gd name="T17" fmla="*/ 13 h 19"/>
                    <a:gd name="T18" fmla="*/ 5 w 19"/>
                    <a:gd name="T19" fmla="*/ 12 h 19"/>
                    <a:gd name="T20" fmla="*/ 9 w 19"/>
                    <a:gd name="T21" fmla="*/ 7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9"/>
                    <a:gd name="T35" fmla="*/ 19 w 19"/>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9">
                      <a:moveTo>
                        <a:pt x="6" y="0"/>
                      </a:moveTo>
                      <a:lnTo>
                        <a:pt x="11" y="0"/>
                      </a:lnTo>
                      <a:lnTo>
                        <a:pt x="17" y="1"/>
                      </a:lnTo>
                      <a:lnTo>
                        <a:pt x="18" y="6"/>
                      </a:lnTo>
                      <a:lnTo>
                        <a:pt x="18" y="12"/>
                      </a:lnTo>
                      <a:lnTo>
                        <a:pt x="18" y="18"/>
                      </a:lnTo>
                      <a:lnTo>
                        <a:pt x="12" y="18"/>
                      </a:lnTo>
                      <a:lnTo>
                        <a:pt x="6" y="15"/>
                      </a:lnTo>
                      <a:lnTo>
                        <a:pt x="0" y="13"/>
                      </a:lnTo>
                      <a:lnTo>
                        <a:pt x="5" y="12"/>
                      </a:lnTo>
                      <a:lnTo>
                        <a:pt x="9" y="7"/>
                      </a:lnTo>
                    </a:path>
                  </a:pathLst>
                </a:custGeom>
                <a:noFill/>
                <a:ln w="3175" cap="rnd">
                  <a:solidFill>
                    <a:srgbClr val="FF7C80"/>
                  </a:solidFill>
                  <a:round/>
                  <a:headEnd/>
                  <a:tailEnd/>
                </a:ln>
              </p:spPr>
              <p:txBody>
                <a:bodyPr/>
                <a:lstStyle/>
                <a:p>
                  <a:endParaRPr lang="zh-CN" altLang="en-US"/>
                </a:p>
              </p:txBody>
            </p:sp>
            <p:sp>
              <p:nvSpPr>
                <p:cNvPr id="360" name="未知"/>
                <p:cNvSpPr>
                  <a:spLocks/>
                </p:cNvSpPr>
                <p:nvPr/>
              </p:nvSpPr>
              <p:spPr bwMode="auto">
                <a:xfrm>
                  <a:off x="246" y="358"/>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1" name="未知"/>
                <p:cNvSpPr>
                  <a:spLocks/>
                </p:cNvSpPr>
                <p:nvPr/>
              </p:nvSpPr>
              <p:spPr bwMode="auto">
                <a:xfrm>
                  <a:off x="238" y="388"/>
                  <a:ext cx="21" cy="33"/>
                </a:xfrm>
                <a:custGeom>
                  <a:avLst/>
                  <a:gdLst>
                    <a:gd name="T0" fmla="*/ 13976 w 19"/>
                    <a:gd name="T1" fmla="*/ 0 h 31"/>
                    <a:gd name="T2" fmla="*/ 10351 w 19"/>
                    <a:gd name="T3" fmla="*/ 6 h 31"/>
                    <a:gd name="T4" fmla="*/ 1 w 19"/>
                    <a:gd name="T5" fmla="*/ 988 h 31"/>
                    <a:gd name="T6" fmla="*/ 0 w 19"/>
                    <a:gd name="T7" fmla="*/ 1438 h 31"/>
                    <a:gd name="T8" fmla="*/ 10351 w 19"/>
                    <a:gd name="T9" fmla="*/ 1438 h 31"/>
                    <a:gd name="T10" fmla="*/ 18870 w 19"/>
                    <a:gd name="T11" fmla="*/ 1438 h 31"/>
                    <a:gd name="T12" fmla="*/ 18870 w 19"/>
                    <a:gd name="T13" fmla="*/ 2093 h 31"/>
                    <a:gd name="T14" fmla="*/ 18870 w 19"/>
                    <a:gd name="T15" fmla="*/ 2740 h 31"/>
                    <a:gd name="T16" fmla="*/ 29445 w 19"/>
                    <a:gd name="T17" fmla="*/ 3046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31"/>
                    <a:gd name="T29" fmla="*/ 19 w 19"/>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31">
                      <a:moveTo>
                        <a:pt x="9" y="0"/>
                      </a:moveTo>
                      <a:lnTo>
                        <a:pt x="6" y="6"/>
                      </a:lnTo>
                      <a:lnTo>
                        <a:pt x="1" y="9"/>
                      </a:lnTo>
                      <a:lnTo>
                        <a:pt x="0" y="15"/>
                      </a:lnTo>
                      <a:lnTo>
                        <a:pt x="6" y="15"/>
                      </a:lnTo>
                      <a:lnTo>
                        <a:pt x="12" y="15"/>
                      </a:lnTo>
                      <a:lnTo>
                        <a:pt x="12" y="21"/>
                      </a:lnTo>
                      <a:lnTo>
                        <a:pt x="12" y="27"/>
                      </a:lnTo>
                      <a:lnTo>
                        <a:pt x="18" y="30"/>
                      </a:lnTo>
                    </a:path>
                  </a:pathLst>
                </a:custGeom>
                <a:noFill/>
                <a:ln w="3175" cap="rnd">
                  <a:solidFill>
                    <a:srgbClr val="FF7C80"/>
                  </a:solidFill>
                  <a:round/>
                  <a:headEnd/>
                  <a:tailEnd/>
                </a:ln>
              </p:spPr>
              <p:txBody>
                <a:bodyPr/>
                <a:lstStyle/>
                <a:p>
                  <a:endParaRPr lang="zh-CN" altLang="en-US"/>
                </a:p>
              </p:txBody>
            </p:sp>
            <p:sp>
              <p:nvSpPr>
                <p:cNvPr id="362" name="未知"/>
                <p:cNvSpPr>
                  <a:spLocks/>
                </p:cNvSpPr>
                <p:nvPr/>
              </p:nvSpPr>
              <p:spPr bwMode="auto">
                <a:xfrm>
                  <a:off x="276" y="36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3" name="未知"/>
                <p:cNvSpPr>
                  <a:spLocks/>
                </p:cNvSpPr>
                <p:nvPr/>
              </p:nvSpPr>
              <p:spPr bwMode="auto">
                <a:xfrm>
                  <a:off x="284" y="381"/>
                  <a:ext cx="0" cy="1"/>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4" name="未知"/>
                <p:cNvSpPr>
                  <a:spLocks/>
                </p:cNvSpPr>
                <p:nvPr/>
              </p:nvSpPr>
              <p:spPr bwMode="auto">
                <a:xfrm>
                  <a:off x="299" y="38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5" name="未知"/>
                <p:cNvSpPr>
                  <a:spLocks/>
                </p:cNvSpPr>
                <p:nvPr/>
              </p:nvSpPr>
              <p:spPr bwMode="auto">
                <a:xfrm>
                  <a:off x="288" y="417"/>
                  <a:ext cx="0" cy="1"/>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6" name="未知"/>
                <p:cNvSpPr>
                  <a:spLocks/>
                </p:cNvSpPr>
                <p:nvPr/>
              </p:nvSpPr>
              <p:spPr bwMode="auto">
                <a:xfrm>
                  <a:off x="225" y="438"/>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7" name="未知"/>
                <p:cNvSpPr>
                  <a:spLocks/>
                </p:cNvSpPr>
                <p:nvPr/>
              </p:nvSpPr>
              <p:spPr bwMode="auto">
                <a:xfrm>
                  <a:off x="234" y="425"/>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8" name="未知"/>
                <p:cNvSpPr>
                  <a:spLocks/>
                </p:cNvSpPr>
                <p:nvPr/>
              </p:nvSpPr>
              <p:spPr bwMode="auto">
                <a:xfrm>
                  <a:off x="345" y="444"/>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69" name="未知"/>
                <p:cNvSpPr>
                  <a:spLocks/>
                </p:cNvSpPr>
                <p:nvPr/>
              </p:nvSpPr>
              <p:spPr bwMode="auto">
                <a:xfrm>
                  <a:off x="357" y="454"/>
                  <a:ext cx="1" cy="0"/>
                </a:xfrm>
                <a:custGeom>
                  <a:avLst/>
                  <a:gdLst>
                    <a:gd name="T0" fmla="*/ 0 w 1"/>
                    <a:gd name="T1" fmla="*/ 0 h 1"/>
                    <a:gd name="T2" fmla="*/ 0 w 1"/>
                    <a:gd name="T3" fmla="*/ 0 h 1"/>
                    <a:gd name="T4" fmla="*/ 0 60000 65536"/>
                    <a:gd name="T5" fmla="*/ 0 60000 65536"/>
                    <a:gd name="T6" fmla="*/ 0 w 1"/>
                    <a:gd name="T7" fmla="*/ 0 h 1"/>
                    <a:gd name="T8" fmla="*/ 1 w 1"/>
                    <a:gd name="T9" fmla="*/ 0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0" name="未知"/>
                <p:cNvSpPr>
                  <a:spLocks/>
                </p:cNvSpPr>
                <p:nvPr/>
              </p:nvSpPr>
              <p:spPr bwMode="auto">
                <a:xfrm>
                  <a:off x="357" y="430"/>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1" name="未知"/>
                <p:cNvSpPr>
                  <a:spLocks/>
                </p:cNvSpPr>
                <p:nvPr/>
              </p:nvSpPr>
              <p:spPr bwMode="auto">
                <a:xfrm>
                  <a:off x="368" y="423"/>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2" name="未知"/>
                <p:cNvSpPr>
                  <a:spLocks/>
                </p:cNvSpPr>
                <p:nvPr/>
              </p:nvSpPr>
              <p:spPr bwMode="auto">
                <a:xfrm>
                  <a:off x="372" y="462"/>
                  <a:ext cx="1" cy="2"/>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3" name="未知"/>
                <p:cNvSpPr>
                  <a:spLocks/>
                </p:cNvSpPr>
                <p:nvPr/>
              </p:nvSpPr>
              <p:spPr bwMode="auto">
                <a:xfrm>
                  <a:off x="373" y="447"/>
                  <a:ext cx="2"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4" name="未知"/>
                <p:cNvSpPr>
                  <a:spLocks/>
                </p:cNvSpPr>
                <p:nvPr/>
              </p:nvSpPr>
              <p:spPr bwMode="auto">
                <a:xfrm>
                  <a:off x="381" y="418"/>
                  <a:ext cx="1" cy="0"/>
                </a:xfrm>
                <a:custGeom>
                  <a:avLst/>
                  <a:gdLst>
                    <a:gd name="T0" fmla="*/ 0 w 1"/>
                    <a:gd name="T1" fmla="*/ 0 h 1"/>
                    <a:gd name="T2" fmla="*/ 0 w 1"/>
                    <a:gd name="T3" fmla="*/ 0 h 1"/>
                    <a:gd name="T4" fmla="*/ 0 60000 65536"/>
                    <a:gd name="T5" fmla="*/ 0 60000 65536"/>
                    <a:gd name="T6" fmla="*/ 0 w 1"/>
                    <a:gd name="T7" fmla="*/ 0 h 1"/>
                    <a:gd name="T8" fmla="*/ 1 w 1"/>
                    <a:gd name="T9" fmla="*/ 0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5" name="未知"/>
                <p:cNvSpPr>
                  <a:spLocks/>
                </p:cNvSpPr>
                <p:nvPr/>
              </p:nvSpPr>
              <p:spPr bwMode="auto">
                <a:xfrm>
                  <a:off x="390" y="410"/>
                  <a:ext cx="18" cy="18"/>
                </a:xfrm>
                <a:custGeom>
                  <a:avLst/>
                  <a:gdLst>
                    <a:gd name="T0" fmla="*/ 1016 w 17"/>
                    <a:gd name="T1" fmla="*/ 1016 h 17"/>
                    <a:gd name="T2" fmla="*/ 0 w 17"/>
                    <a:gd name="T3" fmla="*/ 0 h 17"/>
                    <a:gd name="T4" fmla="*/ 0 60000 65536"/>
                    <a:gd name="T5" fmla="*/ 0 60000 65536"/>
                    <a:gd name="T6" fmla="*/ 0 w 17"/>
                    <a:gd name="T7" fmla="*/ 0 h 17"/>
                    <a:gd name="T8" fmla="*/ 17 w 17"/>
                    <a:gd name="T9" fmla="*/ 17 h 17"/>
                  </a:gdLst>
                  <a:ahLst/>
                  <a:cxnLst>
                    <a:cxn ang="T4">
                      <a:pos x="T0" y="T1"/>
                    </a:cxn>
                    <a:cxn ang="T5">
                      <a:pos x="T2" y="T3"/>
                    </a:cxn>
                  </a:cxnLst>
                  <a:rect l="T6" t="T7" r="T8" b="T9"/>
                  <a:pathLst>
                    <a:path w="17" h="17">
                      <a:moveTo>
                        <a:pt x="16" y="16"/>
                      </a:moveTo>
                      <a:lnTo>
                        <a:pt x="0" y="0"/>
                      </a:lnTo>
                    </a:path>
                  </a:pathLst>
                </a:custGeom>
                <a:noFill/>
                <a:ln w="3175" cap="rnd">
                  <a:solidFill>
                    <a:srgbClr val="FF7C80"/>
                  </a:solidFill>
                  <a:round/>
                  <a:headEnd/>
                  <a:tailEnd/>
                </a:ln>
              </p:spPr>
              <p:txBody>
                <a:bodyPr/>
                <a:lstStyle/>
                <a:p>
                  <a:endParaRPr lang="zh-CN" altLang="en-US"/>
                </a:p>
              </p:txBody>
            </p:sp>
            <p:sp>
              <p:nvSpPr>
                <p:cNvPr id="376" name="未知"/>
                <p:cNvSpPr>
                  <a:spLocks/>
                </p:cNvSpPr>
                <p:nvPr/>
              </p:nvSpPr>
              <p:spPr bwMode="auto">
                <a:xfrm>
                  <a:off x="406" y="423"/>
                  <a:ext cx="0" cy="1"/>
                </a:xfrm>
                <a:custGeom>
                  <a:avLst/>
                  <a:gdLst>
                    <a:gd name="T0" fmla="*/ 0 w 1"/>
                    <a:gd name="T1" fmla="*/ 0 h 1"/>
                    <a:gd name="T2" fmla="*/ 0 w 1"/>
                    <a:gd name="T3" fmla="*/ 0 h 1"/>
                    <a:gd name="T4" fmla="*/ 0 60000 65536"/>
                    <a:gd name="T5" fmla="*/ 0 60000 65536"/>
                    <a:gd name="T6" fmla="*/ 0 w 1"/>
                    <a:gd name="T7" fmla="*/ 0 h 1"/>
                    <a:gd name="T8" fmla="*/ 0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7" name="未知"/>
                <p:cNvSpPr>
                  <a:spLocks/>
                </p:cNvSpPr>
                <p:nvPr/>
              </p:nvSpPr>
              <p:spPr bwMode="auto">
                <a:xfrm>
                  <a:off x="399" y="436"/>
                  <a:ext cx="1" cy="0"/>
                </a:xfrm>
                <a:custGeom>
                  <a:avLst/>
                  <a:gdLst>
                    <a:gd name="T0" fmla="*/ 0 w 1"/>
                    <a:gd name="T1" fmla="*/ 0 h 1"/>
                    <a:gd name="T2" fmla="*/ 0 w 1"/>
                    <a:gd name="T3" fmla="*/ 0 h 1"/>
                    <a:gd name="T4" fmla="*/ 0 60000 65536"/>
                    <a:gd name="T5" fmla="*/ 0 60000 65536"/>
                    <a:gd name="T6" fmla="*/ 0 w 1"/>
                    <a:gd name="T7" fmla="*/ 0 h 1"/>
                    <a:gd name="T8" fmla="*/ 1 w 1"/>
                    <a:gd name="T9" fmla="*/ 0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8" name="未知"/>
                <p:cNvSpPr>
                  <a:spLocks/>
                </p:cNvSpPr>
                <p:nvPr/>
              </p:nvSpPr>
              <p:spPr bwMode="auto">
                <a:xfrm>
                  <a:off x="393" y="442"/>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sp>
              <p:nvSpPr>
                <p:cNvPr id="379" name="未知"/>
                <p:cNvSpPr>
                  <a:spLocks/>
                </p:cNvSpPr>
                <p:nvPr/>
              </p:nvSpPr>
              <p:spPr bwMode="auto">
                <a:xfrm>
                  <a:off x="267" y="357"/>
                  <a:ext cx="1" cy="1"/>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lnTo>
                        <a:pt x="0" y="0"/>
                      </a:lnTo>
                    </a:path>
                  </a:pathLst>
                </a:custGeom>
                <a:noFill/>
                <a:ln w="3175" cap="rnd">
                  <a:solidFill>
                    <a:srgbClr val="FF7C80"/>
                  </a:solidFill>
                  <a:round/>
                  <a:headEnd/>
                  <a:tailEnd/>
                </a:ln>
              </p:spPr>
              <p:txBody>
                <a:bodyPr/>
                <a:lstStyle/>
                <a:p>
                  <a:endParaRPr lang="zh-CN" altLang="en-US"/>
                </a:p>
              </p:txBody>
            </p:sp>
          </p:grpSp>
          <p:sp>
            <p:nvSpPr>
              <p:cNvPr id="280" name="Text Box 30"/>
              <p:cNvSpPr txBox="1">
                <a:spLocks noChangeAspect="1" noChangeArrowheads="1"/>
              </p:cNvSpPr>
              <p:nvPr/>
            </p:nvSpPr>
            <p:spPr bwMode="auto">
              <a:xfrm>
                <a:off x="2368208" y="2543295"/>
                <a:ext cx="560348" cy="276227"/>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none">
                <a:spAutoFit/>
              </a:bodyPr>
              <a:lstStyle/>
              <a:p>
                <a:pPr fontAlgn="auto">
                  <a:spcBef>
                    <a:spcPts val="0"/>
                  </a:spcBef>
                  <a:spcAft>
                    <a:spcPts val="0"/>
                  </a:spcAft>
                  <a:defRPr/>
                </a:pPr>
                <a:r>
                  <a:rPr kumimoji="1" lang="en-US" altLang="zh-CN" sz="1200" b="1" dirty="0" err="1">
                    <a:solidFill>
                      <a:srgbClr val="315FC5"/>
                    </a:solidFill>
                    <a:latin typeface="+mn-lt"/>
                    <a:ea typeface="黑体" pitchFamily="2" charset="-122"/>
                  </a:rPr>
                  <a:t>Hami</a:t>
                </a:r>
                <a:endParaRPr kumimoji="1" lang="en-US" altLang="zh-CN" sz="1200" b="1" dirty="0">
                  <a:solidFill>
                    <a:srgbClr val="315FC5"/>
                  </a:solidFill>
                  <a:latin typeface="+mn-lt"/>
                  <a:ea typeface="黑体" pitchFamily="2" charset="-122"/>
                </a:endParaRPr>
              </a:p>
            </p:txBody>
          </p:sp>
          <p:sp>
            <p:nvSpPr>
              <p:cNvPr id="281" name="Text Box 42"/>
              <p:cNvSpPr txBox="1">
                <a:spLocks noChangeAspect="1" noChangeArrowheads="1"/>
              </p:cNvSpPr>
              <p:nvPr/>
            </p:nvSpPr>
            <p:spPr bwMode="auto">
              <a:xfrm>
                <a:off x="3134917" y="3219575"/>
                <a:ext cx="776234" cy="276227"/>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none">
                <a:spAutoFit/>
              </a:bodyPr>
              <a:lstStyle/>
              <a:p>
                <a:pPr fontAlgn="auto">
                  <a:spcBef>
                    <a:spcPts val="0"/>
                  </a:spcBef>
                  <a:spcAft>
                    <a:spcPts val="0"/>
                  </a:spcAft>
                  <a:defRPr/>
                </a:pPr>
                <a:r>
                  <a:rPr kumimoji="1" lang="en-US" altLang="zh-CN" sz="1200" b="1" dirty="0" err="1">
                    <a:solidFill>
                      <a:srgbClr val="315FC5"/>
                    </a:solidFill>
                    <a:latin typeface="+mn-lt"/>
                    <a:ea typeface="黑体" pitchFamily="2" charset="-122"/>
                  </a:rPr>
                  <a:t>Jiuquan</a:t>
                </a:r>
                <a:endParaRPr kumimoji="1" lang="en-US" altLang="zh-CN" sz="1200" b="1" dirty="0">
                  <a:solidFill>
                    <a:srgbClr val="315FC5"/>
                  </a:solidFill>
                  <a:latin typeface="+mn-lt"/>
                  <a:ea typeface="黑体" pitchFamily="2" charset="-122"/>
                </a:endParaRPr>
              </a:p>
            </p:txBody>
          </p:sp>
          <p:sp>
            <p:nvSpPr>
              <p:cNvPr id="282" name="Text Box 39"/>
              <p:cNvSpPr txBox="1">
                <a:spLocks noChangeAspect="1" noChangeArrowheads="1"/>
              </p:cNvSpPr>
              <p:nvPr/>
            </p:nvSpPr>
            <p:spPr bwMode="auto">
              <a:xfrm>
                <a:off x="3690447" y="2209626"/>
                <a:ext cx="1997587" cy="694908"/>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square">
                <a:spAutoFit/>
              </a:bodyPr>
              <a:lstStyle/>
              <a:p>
                <a:pPr algn="ctr" fontAlgn="auto">
                  <a:spcBef>
                    <a:spcPts val="0"/>
                  </a:spcBef>
                  <a:spcAft>
                    <a:spcPts val="0"/>
                  </a:spcAft>
                  <a:defRPr/>
                </a:pPr>
                <a:r>
                  <a:rPr kumimoji="1" lang="en-US" altLang="zh-CN" sz="1200" b="1" dirty="0">
                    <a:solidFill>
                      <a:srgbClr val="315FC5"/>
                    </a:solidFill>
                    <a:ea typeface="黑体" pitchFamily="2" charset="-122"/>
                  </a:rPr>
                  <a:t>Western Inner Mongolia </a:t>
                </a:r>
              </a:p>
            </p:txBody>
          </p:sp>
          <p:sp>
            <p:nvSpPr>
              <p:cNvPr id="283" name="Text Box 43"/>
              <p:cNvSpPr txBox="1">
                <a:spLocks noChangeAspect="1" noChangeArrowheads="1"/>
              </p:cNvSpPr>
              <p:nvPr/>
            </p:nvSpPr>
            <p:spPr bwMode="auto">
              <a:xfrm>
                <a:off x="5573146" y="2457571"/>
                <a:ext cx="1957978" cy="694908"/>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square">
                <a:spAutoFit/>
              </a:bodyPr>
              <a:lstStyle/>
              <a:p>
                <a:pPr algn="ctr" fontAlgn="auto">
                  <a:spcBef>
                    <a:spcPts val="0"/>
                  </a:spcBef>
                  <a:spcAft>
                    <a:spcPts val="0"/>
                  </a:spcAft>
                  <a:defRPr/>
                </a:pPr>
                <a:r>
                  <a:rPr kumimoji="1" lang="en-US" altLang="zh-CN" sz="1200" b="1" dirty="0">
                    <a:solidFill>
                      <a:srgbClr val="315FC5"/>
                    </a:solidFill>
                    <a:latin typeface="+mn-lt"/>
                    <a:ea typeface="黑体" pitchFamily="2" charset="-122"/>
                  </a:rPr>
                  <a:t>Eastern Inner Mongolia</a:t>
                </a:r>
              </a:p>
            </p:txBody>
          </p:sp>
          <p:sp>
            <p:nvSpPr>
              <p:cNvPr id="284" name="Text Box 44"/>
              <p:cNvSpPr txBox="1">
                <a:spLocks noChangeAspect="1" noChangeArrowheads="1"/>
              </p:cNvSpPr>
              <p:nvPr/>
            </p:nvSpPr>
            <p:spPr bwMode="auto">
              <a:xfrm>
                <a:off x="5420756" y="3143375"/>
                <a:ext cx="603208" cy="276227"/>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none">
                <a:spAutoFit/>
              </a:bodyPr>
              <a:lstStyle/>
              <a:p>
                <a:pPr fontAlgn="auto">
                  <a:spcBef>
                    <a:spcPts val="0"/>
                  </a:spcBef>
                  <a:spcAft>
                    <a:spcPts val="0"/>
                  </a:spcAft>
                  <a:defRPr/>
                </a:pPr>
                <a:r>
                  <a:rPr kumimoji="1" lang="en-US" altLang="zh-CN" sz="1200" b="1" dirty="0" err="1">
                    <a:solidFill>
                      <a:srgbClr val="315FC5"/>
                    </a:solidFill>
                    <a:latin typeface="+mn-lt"/>
                    <a:ea typeface="黑体" pitchFamily="2" charset="-122"/>
                  </a:rPr>
                  <a:t>Hebei</a:t>
                </a:r>
                <a:endParaRPr kumimoji="1" lang="en-US" altLang="zh-CN" sz="1200" b="1" dirty="0">
                  <a:solidFill>
                    <a:srgbClr val="315FC5"/>
                  </a:solidFill>
                  <a:latin typeface="+mn-lt"/>
                  <a:ea typeface="黑体" pitchFamily="2" charset="-122"/>
                </a:endParaRPr>
              </a:p>
            </p:txBody>
          </p:sp>
          <p:sp>
            <p:nvSpPr>
              <p:cNvPr id="285" name="Text Box 40"/>
              <p:cNvSpPr txBox="1">
                <a:spLocks noChangeAspect="1" noChangeArrowheads="1"/>
              </p:cNvSpPr>
              <p:nvPr/>
            </p:nvSpPr>
            <p:spPr bwMode="auto">
              <a:xfrm>
                <a:off x="5801605" y="3585964"/>
                <a:ext cx="1844712" cy="416945"/>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square">
                <a:spAutoFit/>
              </a:bodyPr>
              <a:lstStyle/>
              <a:p>
                <a:pPr fontAlgn="auto">
                  <a:spcBef>
                    <a:spcPts val="0"/>
                  </a:spcBef>
                  <a:spcAft>
                    <a:spcPts val="0"/>
                  </a:spcAft>
                  <a:defRPr/>
                </a:pPr>
                <a:r>
                  <a:rPr kumimoji="1" lang="en-US" altLang="zh-CN" sz="1200" b="1" dirty="0">
                    <a:solidFill>
                      <a:srgbClr val="315FC5"/>
                    </a:solidFill>
                    <a:latin typeface="+mn-lt"/>
                    <a:ea typeface="黑体" pitchFamily="2" charset="-122"/>
                  </a:rPr>
                  <a:t>Shandong</a:t>
                </a:r>
              </a:p>
            </p:txBody>
          </p:sp>
          <p:sp>
            <p:nvSpPr>
              <p:cNvPr id="286" name="Text Box 43"/>
              <p:cNvSpPr txBox="1">
                <a:spLocks noChangeAspect="1" noChangeArrowheads="1"/>
              </p:cNvSpPr>
              <p:nvPr/>
            </p:nvSpPr>
            <p:spPr bwMode="auto">
              <a:xfrm>
                <a:off x="6724772" y="1980236"/>
                <a:ext cx="493677" cy="276228"/>
              </a:xfrm>
              <a:prstGeom prst="rect">
                <a:avLst/>
              </a:prstGeom>
              <a:noFill/>
              <a:ln w="12700" cap="rnd">
                <a:noFill/>
                <a:miter lim="800000"/>
                <a:headEnd/>
                <a:tailEnd/>
              </a:ln>
              <a:effectLst>
                <a:prstShdw prst="shdw17" dist="17961" dir="2700000">
                  <a:schemeClr val="folHlink">
                    <a:gamma/>
                    <a:shade val="60000"/>
                    <a:invGamma/>
                  </a:schemeClr>
                </a:prstShdw>
              </a:effectLst>
            </p:spPr>
            <p:txBody>
              <a:bodyPr wrap="none">
                <a:spAutoFit/>
              </a:bodyPr>
              <a:lstStyle/>
              <a:p>
                <a:pPr fontAlgn="auto">
                  <a:spcBef>
                    <a:spcPts val="0"/>
                  </a:spcBef>
                  <a:spcAft>
                    <a:spcPts val="0"/>
                  </a:spcAft>
                  <a:defRPr/>
                </a:pPr>
                <a:r>
                  <a:rPr kumimoji="1" lang="en-US" altLang="zh-CN" sz="1200" b="1" dirty="0">
                    <a:solidFill>
                      <a:srgbClr val="315FC5"/>
                    </a:solidFill>
                    <a:latin typeface="+mn-lt"/>
                    <a:ea typeface="黑体" pitchFamily="2" charset="-122"/>
                  </a:rPr>
                  <a:t>Jilin</a:t>
                </a:r>
              </a:p>
            </p:txBody>
          </p:sp>
          <p:sp>
            <p:nvSpPr>
              <p:cNvPr id="287" name="Text Box 40"/>
              <p:cNvSpPr txBox="1">
                <a:spLocks noChangeAspect="1" noChangeArrowheads="1"/>
              </p:cNvSpPr>
              <p:nvPr/>
            </p:nvSpPr>
            <p:spPr bwMode="auto">
              <a:xfrm>
                <a:off x="6984335" y="3951418"/>
                <a:ext cx="1149269" cy="276227"/>
              </a:xfrm>
              <a:prstGeom prst="rect">
                <a:avLst/>
              </a:prstGeom>
              <a:noFill/>
              <a:ln w="12700" cap="rnd">
                <a:noFill/>
                <a:miter lim="800000"/>
                <a:headEnd/>
                <a:tailEnd/>
              </a:ln>
              <a:effectLst>
                <a:prstShdw prst="shdw17" dist="17961" dir="2700000">
                  <a:schemeClr val="folHlink">
                    <a:gamma/>
                    <a:shade val="60000"/>
                    <a:invGamma/>
                  </a:schemeClr>
                </a:prstShdw>
              </a:effectLst>
            </p:spPr>
            <p:txBody>
              <a:bodyPr>
                <a:spAutoFit/>
              </a:bodyPr>
              <a:lstStyle/>
              <a:p>
                <a:pPr fontAlgn="auto">
                  <a:spcBef>
                    <a:spcPts val="0"/>
                  </a:spcBef>
                  <a:spcAft>
                    <a:spcPts val="0"/>
                  </a:spcAft>
                  <a:defRPr/>
                </a:pPr>
                <a:r>
                  <a:rPr kumimoji="1" lang="en-US" altLang="zh-CN" sz="1200" b="1" dirty="0">
                    <a:solidFill>
                      <a:srgbClr val="315FC5"/>
                    </a:solidFill>
                    <a:latin typeface="+mn-lt"/>
                    <a:ea typeface="黑体" pitchFamily="2" charset="-122"/>
                  </a:rPr>
                  <a:t>Jiangsu</a:t>
                </a:r>
              </a:p>
            </p:txBody>
          </p:sp>
          <p:pic>
            <p:nvPicPr>
              <p:cNvPr id="288" name="Picture 128"/>
              <p:cNvPicPr>
                <a:picLocks noChangeAspect="1" noChangeArrowheads="1"/>
              </p:cNvPicPr>
              <p:nvPr/>
            </p:nvPicPr>
            <p:blipFill>
              <a:blip r:embed="rId3" cstate="print"/>
              <a:srcRect/>
              <a:stretch>
                <a:fillRect/>
              </a:stretch>
            </p:blipFill>
            <p:spPr bwMode="auto">
              <a:xfrm>
                <a:off x="3023295" y="2440097"/>
                <a:ext cx="247650" cy="284163"/>
              </a:xfrm>
              <a:prstGeom prst="rect">
                <a:avLst/>
              </a:prstGeom>
              <a:noFill/>
              <a:ln w="9525">
                <a:noFill/>
                <a:miter lim="800000"/>
                <a:headEnd/>
                <a:tailEnd/>
              </a:ln>
            </p:spPr>
          </p:pic>
          <p:pic>
            <p:nvPicPr>
              <p:cNvPr id="289" name="Picture 128"/>
              <p:cNvPicPr>
                <a:picLocks noChangeAspect="1" noChangeArrowheads="1"/>
              </p:cNvPicPr>
              <p:nvPr/>
            </p:nvPicPr>
            <p:blipFill>
              <a:blip r:embed="rId3" cstate="print"/>
              <a:srcRect/>
              <a:stretch>
                <a:fillRect/>
              </a:stretch>
            </p:blipFill>
            <p:spPr bwMode="auto">
              <a:xfrm>
                <a:off x="3528120" y="2943335"/>
                <a:ext cx="246062" cy="284162"/>
              </a:xfrm>
              <a:prstGeom prst="rect">
                <a:avLst/>
              </a:prstGeom>
              <a:noFill/>
              <a:ln w="9525">
                <a:noFill/>
                <a:miter lim="800000"/>
                <a:headEnd/>
                <a:tailEnd/>
              </a:ln>
            </p:spPr>
          </p:pic>
          <p:pic>
            <p:nvPicPr>
              <p:cNvPr id="290" name="Picture 128"/>
              <p:cNvPicPr>
                <a:picLocks noChangeAspect="1" noChangeArrowheads="1"/>
              </p:cNvPicPr>
              <p:nvPr/>
            </p:nvPicPr>
            <p:blipFill>
              <a:blip r:embed="rId3" cstate="print"/>
              <a:srcRect/>
              <a:stretch>
                <a:fillRect/>
              </a:stretch>
            </p:blipFill>
            <p:spPr bwMode="auto">
              <a:xfrm>
                <a:off x="4680645" y="2871897"/>
                <a:ext cx="246062" cy="284163"/>
              </a:xfrm>
              <a:prstGeom prst="rect">
                <a:avLst/>
              </a:prstGeom>
              <a:noFill/>
              <a:ln w="9525">
                <a:noFill/>
                <a:miter lim="800000"/>
                <a:headEnd/>
                <a:tailEnd/>
              </a:ln>
            </p:spPr>
          </p:pic>
          <p:pic>
            <p:nvPicPr>
              <p:cNvPr id="291" name="Picture 128"/>
              <p:cNvPicPr>
                <a:picLocks noChangeAspect="1" noChangeArrowheads="1"/>
              </p:cNvPicPr>
              <p:nvPr/>
            </p:nvPicPr>
            <p:blipFill>
              <a:blip r:embed="rId3" cstate="print"/>
              <a:srcRect/>
              <a:stretch>
                <a:fillRect/>
              </a:stretch>
            </p:blipFill>
            <p:spPr bwMode="auto">
              <a:xfrm>
                <a:off x="5544245" y="2871897"/>
                <a:ext cx="246062" cy="284163"/>
              </a:xfrm>
              <a:prstGeom prst="rect">
                <a:avLst/>
              </a:prstGeom>
              <a:noFill/>
              <a:ln w="9525">
                <a:noFill/>
                <a:miter lim="800000"/>
                <a:headEnd/>
                <a:tailEnd/>
              </a:ln>
            </p:spPr>
          </p:pic>
          <p:pic>
            <p:nvPicPr>
              <p:cNvPr id="292" name="Picture 128"/>
              <p:cNvPicPr>
                <a:picLocks noChangeAspect="1" noChangeArrowheads="1"/>
              </p:cNvPicPr>
              <p:nvPr/>
            </p:nvPicPr>
            <p:blipFill>
              <a:blip r:embed="rId3" cstate="print"/>
              <a:srcRect/>
              <a:stretch>
                <a:fillRect/>
              </a:stretch>
            </p:blipFill>
            <p:spPr bwMode="auto">
              <a:xfrm>
                <a:off x="6047482" y="2151172"/>
                <a:ext cx="247650" cy="284163"/>
              </a:xfrm>
              <a:prstGeom prst="rect">
                <a:avLst/>
              </a:prstGeom>
              <a:noFill/>
              <a:ln w="9525">
                <a:noFill/>
                <a:miter lim="800000"/>
                <a:headEnd/>
                <a:tailEnd/>
              </a:ln>
            </p:spPr>
          </p:pic>
          <p:pic>
            <p:nvPicPr>
              <p:cNvPr id="293" name="Picture 128"/>
              <p:cNvPicPr>
                <a:picLocks noChangeAspect="1" noChangeArrowheads="1"/>
              </p:cNvPicPr>
              <p:nvPr/>
            </p:nvPicPr>
            <p:blipFill>
              <a:blip r:embed="rId3" cstate="print"/>
              <a:srcRect/>
              <a:stretch>
                <a:fillRect/>
              </a:stretch>
            </p:blipFill>
            <p:spPr bwMode="auto">
              <a:xfrm>
                <a:off x="6552307" y="2006710"/>
                <a:ext cx="246063" cy="285750"/>
              </a:xfrm>
              <a:prstGeom prst="rect">
                <a:avLst/>
              </a:prstGeom>
              <a:noFill/>
              <a:ln w="9525">
                <a:noFill/>
                <a:miter lim="800000"/>
                <a:headEnd/>
                <a:tailEnd/>
              </a:ln>
            </p:spPr>
          </p:pic>
          <p:pic>
            <p:nvPicPr>
              <p:cNvPr id="294" name="Picture 128"/>
              <p:cNvPicPr>
                <a:picLocks noChangeAspect="1" noChangeArrowheads="1"/>
              </p:cNvPicPr>
              <p:nvPr/>
            </p:nvPicPr>
            <p:blipFill>
              <a:blip r:embed="rId3" cstate="print"/>
              <a:srcRect/>
              <a:stretch>
                <a:fillRect/>
              </a:stretch>
            </p:blipFill>
            <p:spPr bwMode="auto">
              <a:xfrm>
                <a:off x="6552307" y="3375135"/>
                <a:ext cx="246063" cy="285750"/>
              </a:xfrm>
              <a:prstGeom prst="rect">
                <a:avLst/>
              </a:prstGeom>
              <a:noFill/>
              <a:ln w="9525">
                <a:noFill/>
                <a:miter lim="800000"/>
                <a:headEnd/>
                <a:tailEnd/>
              </a:ln>
            </p:spPr>
          </p:pic>
          <p:pic>
            <p:nvPicPr>
              <p:cNvPr id="295" name="Picture 128"/>
              <p:cNvPicPr>
                <a:picLocks noChangeAspect="1" noChangeArrowheads="1"/>
              </p:cNvPicPr>
              <p:nvPr/>
            </p:nvPicPr>
            <p:blipFill>
              <a:blip r:embed="rId3" cstate="print"/>
              <a:srcRect/>
              <a:stretch>
                <a:fillRect/>
              </a:stretch>
            </p:blipFill>
            <p:spPr bwMode="auto">
              <a:xfrm>
                <a:off x="6768207" y="3951397"/>
                <a:ext cx="246063" cy="284163"/>
              </a:xfrm>
              <a:prstGeom prst="rect">
                <a:avLst/>
              </a:prstGeom>
              <a:noFill/>
              <a:ln w="9525">
                <a:noFill/>
                <a:miter lim="800000"/>
                <a:headEnd/>
                <a:tailEnd/>
              </a:ln>
            </p:spPr>
          </p:pic>
        </p:grpSp>
      </p:grpSp>
      <p:sp>
        <p:nvSpPr>
          <p:cNvPr id="387" name="矩形 186"/>
          <p:cNvSpPr>
            <a:spLocks noChangeArrowheads="1"/>
          </p:cNvSpPr>
          <p:nvPr/>
        </p:nvSpPr>
        <p:spPr bwMode="auto">
          <a:xfrm>
            <a:off x="228714" y="1428736"/>
            <a:ext cx="8534176" cy="1501950"/>
          </a:xfrm>
          <a:prstGeom prst="rect">
            <a:avLst/>
          </a:prstGeom>
          <a:noFill/>
          <a:ln w="9525">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我国规划了八个大型千万千瓦风电基地</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600" b="1" dirty="0" smtClean="0">
                <a:ea typeface="微软雅黑" pitchFamily="34" charset="-122"/>
                <a:cs typeface="Times New Roman" pitchFamily="18" charset="0"/>
              </a:rPr>
              <a:t>       8 large wind-power bases are in plan, each of them is with capacity larger than 10GW.</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endParaRPr lang="en-US" altLang="zh-CN" sz="2400" b="1" dirty="0" smtClean="0">
              <a:latin typeface="+mn-lt"/>
              <a:ea typeface="微软雅黑" pitchFamily="34" charset="-122"/>
              <a:cs typeface="Times New Roman" pitchFamily="18" charset="0"/>
              <a:sym typeface="Arial" pitchFamily="34" charset="0"/>
            </a:endParaRPr>
          </a:p>
        </p:txBody>
      </p:sp>
      <p:sp>
        <p:nvSpPr>
          <p:cNvPr id="388" name="TextBox 24"/>
          <p:cNvSpPr txBox="1">
            <a:spLocks noChangeArrowheads="1"/>
          </p:cNvSpPr>
          <p:nvPr/>
        </p:nvSpPr>
        <p:spPr bwMode="auto">
          <a:xfrm>
            <a:off x="5500694" y="2357430"/>
            <a:ext cx="3357586" cy="4130361"/>
          </a:xfrm>
          <a:prstGeom prst="rect">
            <a:avLst/>
          </a:prstGeom>
          <a:noFill/>
          <a:ln w="9525">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rPr>
              <a:t>根据发改委能源研究所做的</a:t>
            </a:r>
            <a:r>
              <a:rPr lang="en-US" altLang="zh-CN" sz="2000" b="1" dirty="0" smtClean="0">
                <a:latin typeface="+mn-lt"/>
                <a:ea typeface="微软雅黑" pitchFamily="34" charset="-122"/>
                <a:cs typeface="Times New Roman" pitchFamily="18" charset="0"/>
              </a:rPr>
              <a:t>2050</a:t>
            </a:r>
            <a:r>
              <a:rPr lang="zh-CN" altLang="en-US" sz="2000" b="1" dirty="0" smtClean="0">
                <a:latin typeface="+mn-lt"/>
                <a:ea typeface="微软雅黑" pitchFamily="34" charset="-122"/>
                <a:cs typeface="Times New Roman" pitchFamily="18" charset="0"/>
              </a:rPr>
              <a:t>中国风力发电发展路线图的研究，</a:t>
            </a:r>
            <a:r>
              <a:rPr lang="en-US" altLang="zh-CN" sz="2000" b="1" dirty="0" smtClean="0">
                <a:latin typeface="+mn-lt"/>
                <a:ea typeface="微软雅黑" pitchFamily="34" charset="-122"/>
                <a:cs typeface="Times New Roman" pitchFamily="18" charset="0"/>
              </a:rPr>
              <a:t>2050</a:t>
            </a:r>
            <a:r>
              <a:rPr lang="zh-CN" altLang="en-US" sz="2000" b="1" dirty="0" smtClean="0">
                <a:latin typeface="+mn-lt"/>
                <a:ea typeface="微软雅黑" pitchFamily="34" charset="-122"/>
                <a:cs typeface="Times New Roman" pitchFamily="18" charset="0"/>
              </a:rPr>
              <a:t>年我国风电装机将达到</a:t>
            </a:r>
            <a:r>
              <a:rPr lang="en-US" altLang="zh-CN" sz="2000" b="1" dirty="0" smtClean="0">
                <a:latin typeface="+mn-lt"/>
                <a:ea typeface="微软雅黑" pitchFamily="34" charset="-122"/>
                <a:cs typeface="Times New Roman" pitchFamily="18" charset="0"/>
              </a:rPr>
              <a:t>1000GW</a:t>
            </a:r>
            <a:r>
              <a:rPr lang="zh-CN" altLang="en-US" sz="2000" b="1" dirty="0" smtClean="0">
                <a:latin typeface="+mn-lt"/>
                <a:ea typeface="微软雅黑" pitchFamily="34" charset="-122"/>
                <a:cs typeface="Times New Roman" pitchFamily="18" charset="0"/>
              </a:rPr>
              <a:t>。</a:t>
            </a:r>
            <a:endParaRPr lang="en-US" altLang="zh-CN" sz="2000" b="1" dirty="0" smtClean="0">
              <a:latin typeface="+mn-lt"/>
              <a:ea typeface="微软雅黑" pitchFamily="34" charset="-122"/>
              <a:cs typeface="Times New Roman" pitchFamily="18" charset="0"/>
            </a:endParaRPr>
          </a:p>
          <a:p>
            <a:pPr marL="360000" lvl="1" indent="-360000" algn="just" defTabSz="720000" eaLnBrk="0" hangingPunct="0">
              <a:lnSpc>
                <a:spcPct val="110000"/>
              </a:lnSpc>
              <a:spcBef>
                <a:spcPct val="20000"/>
              </a:spcBef>
              <a:buClr>
                <a:srgbClr val="006666"/>
              </a:buClr>
              <a:buSzPct val="75000"/>
              <a:defRPr/>
            </a:pPr>
            <a:r>
              <a:rPr lang="en-US" altLang="zh-CN" sz="1600" b="1" dirty="0" smtClean="0">
                <a:ea typeface="微软雅黑" pitchFamily="34" charset="-122"/>
                <a:cs typeface="Times New Roman" pitchFamily="18" charset="0"/>
              </a:rPr>
              <a:t>      According to the report “</a:t>
            </a:r>
            <a:r>
              <a:rPr lang="en-US" altLang="zh-CN" sz="1600" b="1" i="1" dirty="0" smtClean="0">
                <a:ea typeface="微软雅黑" pitchFamily="34" charset="-122"/>
                <a:cs typeface="Times New Roman" pitchFamily="18" charset="0"/>
              </a:rPr>
              <a:t>Wind Roadmap 2050, China</a:t>
            </a:r>
            <a:r>
              <a:rPr lang="en-US" altLang="zh-CN" sz="1600" b="1" dirty="0" smtClean="0">
                <a:ea typeface="微软雅黑" pitchFamily="34" charset="-122"/>
                <a:cs typeface="Times New Roman" pitchFamily="18" charset="0"/>
              </a:rPr>
              <a:t>” issued by Energy Research Institute (ERI) of NDRC, the planned total installed capacity of wind power will reach 1000 GW.</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endParaRPr lang="en-US" altLang="zh-CN" sz="2000" b="1" dirty="0">
              <a:latin typeface="+mn-lt"/>
              <a:ea typeface="微软雅黑" pitchFamily="34" charset="-122"/>
              <a:cs typeface="Times New Roman" pitchFamily="18" charset="0"/>
            </a:endParaRPr>
          </a:p>
        </p:txBody>
      </p:sp>
      <p:sp>
        <p:nvSpPr>
          <p:cNvPr id="132" name="Rectangle 7"/>
          <p:cNvSpPr>
            <a:spLocks noChangeArrowheads="1"/>
          </p:cNvSpPr>
          <p:nvPr/>
        </p:nvSpPr>
        <p:spPr bwMode="auto">
          <a:xfrm>
            <a:off x="571500" y="214290"/>
            <a:ext cx="8286779" cy="812800"/>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1.1  </a:t>
            </a:r>
            <a:r>
              <a:rPr lang="zh-CN" altLang="en-US" sz="2800" b="1" kern="0" dirty="0" smtClean="0">
                <a:effectLst>
                  <a:outerShdw blurRad="38100" dist="38100" dir="2700000" algn="tl">
                    <a:srgbClr val="C0C0C0"/>
                  </a:outerShdw>
                </a:effectLst>
                <a:latin typeface="+mj-lt"/>
                <a:ea typeface="黑体" pitchFamily="2" charset="-122"/>
                <a:cs typeface="+mj-cs"/>
              </a:rPr>
              <a:t>风力发电的发展现状及规划</a:t>
            </a:r>
            <a:endParaRPr lang="en-US" altLang="zh-CN" sz="2800" b="1" kern="0" dirty="0" smtClean="0">
              <a:effectLst>
                <a:outerShdw blurRad="38100" dist="38100" dir="2700000" algn="tl">
                  <a:srgbClr val="C0C0C0"/>
                </a:outerShdw>
              </a:effectLst>
              <a:latin typeface="+mj-lt"/>
              <a:ea typeface="黑体" pitchFamily="2" charset="-122"/>
              <a:cs typeface="+mj-cs"/>
            </a:endParaRPr>
          </a:p>
          <a:p>
            <a:pPr eaLnBrk="0" hangingPunct="0">
              <a:defRPr/>
            </a:pPr>
            <a:r>
              <a:rPr lang="en-US" altLang="zh-CN" sz="2000" b="1" dirty="0" smtClean="0">
                <a:effectLst>
                  <a:outerShdw blurRad="38100" dist="38100" dir="2700000" algn="tl">
                    <a:srgbClr val="C0C0C0"/>
                  </a:outerShdw>
                </a:effectLst>
                <a:latin typeface="微软雅黑" pitchFamily="34" charset="-122"/>
                <a:ea typeface="微软雅黑" pitchFamily="34" charset="-122"/>
              </a:rPr>
              <a:t>         Development of Large Scale Wind Power</a:t>
            </a:r>
            <a:endParaRPr lang="zh-CN" altLang="en-US" sz="2800" b="1" kern="0" dirty="0">
              <a:effectLst>
                <a:outerShdw blurRad="38100" dist="38100" dir="2700000" algn="tl">
                  <a:srgbClr val="C0C0C0"/>
                </a:outerShdw>
              </a:effectLst>
              <a:latin typeface="微软雅黑" pitchFamily="34" charset="-122"/>
              <a:ea typeface="微软雅黑" pitchFamily="34" charset="-122"/>
              <a:cs typeface="+mj-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AutoShape 3"/>
          <p:cNvSpPr>
            <a:spLocks noChangeArrowheads="1"/>
          </p:cNvSpPr>
          <p:nvPr/>
        </p:nvSpPr>
        <p:spPr bwMode="auto">
          <a:xfrm rot="17973186">
            <a:off x="4499927" y="2469049"/>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24932" name="AutoShape 4"/>
          <p:cNvSpPr>
            <a:spLocks noChangeArrowheads="1"/>
          </p:cNvSpPr>
          <p:nvPr/>
        </p:nvSpPr>
        <p:spPr bwMode="auto">
          <a:xfrm rot="3465783">
            <a:off x="4499928" y="4632811"/>
            <a:ext cx="792162" cy="288925"/>
          </a:xfrm>
          <a:prstGeom prst="rightArrow">
            <a:avLst>
              <a:gd name="adj1" fmla="val 35167"/>
              <a:gd name="adj2" fmla="val 111028"/>
            </a:avLst>
          </a:prstGeom>
          <a:gradFill rotWithShape="1">
            <a:gsLst>
              <a:gs pos="0">
                <a:schemeClr val="tx2">
                  <a:gamma/>
                  <a:shade val="89020"/>
                  <a:invGamma/>
                  <a:alpha val="0"/>
                </a:schemeClr>
              </a:gs>
              <a:gs pos="100000">
                <a:schemeClr val="tx2"/>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24933" name="AutoShape 5"/>
          <p:cNvSpPr>
            <a:spLocks noChangeArrowheads="1"/>
          </p:cNvSpPr>
          <p:nvPr/>
        </p:nvSpPr>
        <p:spPr bwMode="auto">
          <a:xfrm rot="14369021">
            <a:off x="3280727" y="2545249"/>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24934" name="AutoShape 6"/>
          <p:cNvSpPr>
            <a:spLocks noChangeArrowheads="1"/>
          </p:cNvSpPr>
          <p:nvPr/>
        </p:nvSpPr>
        <p:spPr bwMode="auto">
          <a:xfrm rot="7535209">
            <a:off x="3242627" y="4599474"/>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24935" name="AutoShape 7"/>
          <p:cNvSpPr>
            <a:spLocks noChangeArrowheads="1"/>
          </p:cNvSpPr>
          <p:nvPr/>
        </p:nvSpPr>
        <p:spPr bwMode="auto">
          <a:xfrm>
            <a:off x="5078571" y="3596968"/>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124936" name="AutoShape 8"/>
          <p:cNvSpPr>
            <a:spLocks noChangeArrowheads="1"/>
          </p:cNvSpPr>
          <p:nvPr/>
        </p:nvSpPr>
        <p:spPr bwMode="auto">
          <a:xfrm rot="10800000">
            <a:off x="2668746" y="3590618"/>
            <a:ext cx="863600" cy="288925"/>
          </a:xfrm>
          <a:prstGeom prst="rightArrow">
            <a:avLst>
              <a:gd name="adj1" fmla="val 35167"/>
              <a:gd name="adj2" fmla="val 121041"/>
            </a:avLst>
          </a:prstGeom>
          <a:gradFill rotWithShape="1">
            <a:gsLst>
              <a:gs pos="0">
                <a:schemeClr val="tx2">
                  <a:gamma/>
                  <a:shade val="89020"/>
                  <a:invGamma/>
                  <a:alpha val="0"/>
                </a:schemeClr>
              </a:gs>
              <a:gs pos="100000">
                <a:schemeClr val="tx2"/>
              </a:gs>
            </a:gsLst>
            <a:lin ang="0" scaled="1"/>
          </a:gradFill>
          <a:ln w="9525">
            <a:noFill/>
            <a:miter lim="800000"/>
            <a:headEnd/>
            <a:tailEnd/>
          </a:ln>
          <a:effectLst/>
        </p:spPr>
        <p:txBody>
          <a:bodyPr wrap="none" anchor="ctr"/>
          <a:lstStyle/>
          <a:p>
            <a:pPr>
              <a:defRPr/>
            </a:pPr>
            <a:endParaRPr lang="zh-CN" altLang="en-US">
              <a:latin typeface="Arial" charset="0"/>
            </a:endParaRPr>
          </a:p>
        </p:txBody>
      </p:sp>
      <p:sp>
        <p:nvSpPr>
          <p:cNvPr id="28680" name="Oval 9"/>
          <p:cNvSpPr>
            <a:spLocks noChangeArrowheads="1"/>
          </p:cNvSpPr>
          <p:nvPr/>
        </p:nvSpPr>
        <p:spPr bwMode="auto">
          <a:xfrm>
            <a:off x="2414746" y="1828493"/>
            <a:ext cx="3743325" cy="3744912"/>
          </a:xfrm>
          <a:prstGeom prst="ellipse">
            <a:avLst/>
          </a:prstGeom>
          <a:noFill/>
          <a:ln w="38100">
            <a:solidFill>
              <a:schemeClr val="tx1"/>
            </a:solidFill>
            <a:round/>
            <a:headEnd/>
            <a:tailEnd/>
          </a:ln>
        </p:spPr>
        <p:txBody>
          <a:bodyPr anchor="ctr">
            <a:spAutoFit/>
          </a:bodyPr>
          <a:lstStyle/>
          <a:p>
            <a:endParaRPr lang="zh-CN" altLang="en-US"/>
          </a:p>
        </p:txBody>
      </p:sp>
      <p:grpSp>
        <p:nvGrpSpPr>
          <p:cNvPr id="2" name="Group 10"/>
          <p:cNvGrpSpPr>
            <a:grpSpLocks/>
          </p:cNvGrpSpPr>
          <p:nvPr/>
        </p:nvGrpSpPr>
        <p:grpSpPr bwMode="auto">
          <a:xfrm>
            <a:off x="3151346" y="1887230"/>
            <a:ext cx="360363" cy="360363"/>
            <a:chOff x="0" y="0"/>
            <a:chExt cx="227" cy="227"/>
          </a:xfrm>
        </p:grpSpPr>
        <p:sp>
          <p:nvSpPr>
            <p:cNvPr id="124939" name="Oval 11"/>
            <p:cNvSpPr>
              <a:spLocks noChangeArrowheads="1"/>
            </p:cNvSpPr>
            <p:nvPr/>
          </p:nvSpPr>
          <p:spPr bwMode="auto">
            <a:xfrm>
              <a:off x="0" y="0"/>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sp>
          <p:nvSpPr>
            <p:cNvPr id="124940" name="Oval 12"/>
            <p:cNvSpPr>
              <a:spLocks noChangeArrowheads="1"/>
            </p:cNvSpPr>
            <p:nvPr/>
          </p:nvSpPr>
          <p:spPr bwMode="auto">
            <a:xfrm>
              <a:off x="10" y="19"/>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grpSp>
      <p:grpSp>
        <p:nvGrpSpPr>
          <p:cNvPr id="3" name="Group 13"/>
          <p:cNvGrpSpPr>
            <a:grpSpLocks/>
          </p:cNvGrpSpPr>
          <p:nvPr/>
        </p:nvGrpSpPr>
        <p:grpSpPr bwMode="auto">
          <a:xfrm>
            <a:off x="2206784" y="3542993"/>
            <a:ext cx="360362" cy="360362"/>
            <a:chOff x="0" y="0"/>
            <a:chExt cx="227" cy="227"/>
          </a:xfrm>
        </p:grpSpPr>
        <p:sp>
          <p:nvSpPr>
            <p:cNvPr id="124942" name="Oval 14"/>
            <p:cNvSpPr>
              <a:spLocks noChangeArrowheads="1"/>
            </p:cNvSpPr>
            <p:nvPr/>
          </p:nvSpPr>
          <p:spPr bwMode="auto">
            <a:xfrm>
              <a:off x="0" y="0"/>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sp>
          <p:nvSpPr>
            <p:cNvPr id="124943" name="Oval 15"/>
            <p:cNvSpPr>
              <a:spLocks noChangeArrowheads="1"/>
            </p:cNvSpPr>
            <p:nvPr/>
          </p:nvSpPr>
          <p:spPr bwMode="auto">
            <a:xfrm>
              <a:off x="10" y="19"/>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grpSp>
      <p:grpSp>
        <p:nvGrpSpPr>
          <p:cNvPr id="4" name="Group 16"/>
          <p:cNvGrpSpPr>
            <a:grpSpLocks/>
          </p:cNvGrpSpPr>
          <p:nvPr/>
        </p:nvGrpSpPr>
        <p:grpSpPr bwMode="auto">
          <a:xfrm>
            <a:off x="3070384" y="5086043"/>
            <a:ext cx="360362" cy="360362"/>
            <a:chOff x="0" y="0"/>
            <a:chExt cx="227" cy="227"/>
          </a:xfrm>
        </p:grpSpPr>
        <p:sp>
          <p:nvSpPr>
            <p:cNvPr id="124945" name="Oval 17"/>
            <p:cNvSpPr>
              <a:spLocks noChangeArrowheads="1"/>
            </p:cNvSpPr>
            <p:nvPr/>
          </p:nvSpPr>
          <p:spPr bwMode="auto">
            <a:xfrm>
              <a:off x="0" y="0"/>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sp>
          <p:nvSpPr>
            <p:cNvPr id="124946" name="Oval 18"/>
            <p:cNvSpPr>
              <a:spLocks noChangeArrowheads="1"/>
            </p:cNvSpPr>
            <p:nvPr/>
          </p:nvSpPr>
          <p:spPr bwMode="auto">
            <a:xfrm>
              <a:off x="10" y="19"/>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grpSp>
      <p:grpSp>
        <p:nvGrpSpPr>
          <p:cNvPr id="5" name="Group 19"/>
          <p:cNvGrpSpPr>
            <a:grpSpLocks/>
          </p:cNvGrpSpPr>
          <p:nvPr/>
        </p:nvGrpSpPr>
        <p:grpSpPr bwMode="auto">
          <a:xfrm>
            <a:off x="5000784" y="1866593"/>
            <a:ext cx="360362" cy="360362"/>
            <a:chOff x="0" y="0"/>
            <a:chExt cx="227" cy="227"/>
          </a:xfrm>
        </p:grpSpPr>
        <p:sp>
          <p:nvSpPr>
            <p:cNvPr id="124948" name="Oval 20"/>
            <p:cNvSpPr>
              <a:spLocks noChangeArrowheads="1"/>
            </p:cNvSpPr>
            <p:nvPr/>
          </p:nvSpPr>
          <p:spPr bwMode="auto">
            <a:xfrm>
              <a:off x="0" y="0"/>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sp>
          <p:nvSpPr>
            <p:cNvPr id="124949" name="Oval 21"/>
            <p:cNvSpPr>
              <a:spLocks noChangeArrowheads="1"/>
            </p:cNvSpPr>
            <p:nvPr/>
          </p:nvSpPr>
          <p:spPr bwMode="auto">
            <a:xfrm>
              <a:off x="10" y="19"/>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grpSp>
      <p:grpSp>
        <p:nvGrpSpPr>
          <p:cNvPr id="6" name="Group 22"/>
          <p:cNvGrpSpPr>
            <a:grpSpLocks/>
          </p:cNvGrpSpPr>
          <p:nvPr/>
        </p:nvGrpSpPr>
        <p:grpSpPr bwMode="auto">
          <a:xfrm>
            <a:off x="5950109" y="3542993"/>
            <a:ext cx="360362" cy="360362"/>
            <a:chOff x="0" y="0"/>
            <a:chExt cx="227" cy="227"/>
          </a:xfrm>
        </p:grpSpPr>
        <p:sp>
          <p:nvSpPr>
            <p:cNvPr id="124951" name="Oval 23"/>
            <p:cNvSpPr>
              <a:spLocks noChangeArrowheads="1"/>
            </p:cNvSpPr>
            <p:nvPr/>
          </p:nvSpPr>
          <p:spPr bwMode="auto">
            <a:xfrm>
              <a:off x="0" y="0"/>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sp>
          <p:nvSpPr>
            <p:cNvPr id="124952" name="Oval 24"/>
            <p:cNvSpPr>
              <a:spLocks noChangeArrowheads="1"/>
            </p:cNvSpPr>
            <p:nvPr/>
          </p:nvSpPr>
          <p:spPr bwMode="auto">
            <a:xfrm>
              <a:off x="10" y="19"/>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grpSp>
      <p:grpSp>
        <p:nvGrpSpPr>
          <p:cNvPr id="7" name="Group 25"/>
          <p:cNvGrpSpPr>
            <a:grpSpLocks/>
          </p:cNvGrpSpPr>
          <p:nvPr/>
        </p:nvGrpSpPr>
        <p:grpSpPr bwMode="auto">
          <a:xfrm>
            <a:off x="5056346" y="5143193"/>
            <a:ext cx="360363" cy="360362"/>
            <a:chOff x="0" y="0"/>
            <a:chExt cx="227" cy="227"/>
          </a:xfrm>
        </p:grpSpPr>
        <p:sp>
          <p:nvSpPr>
            <p:cNvPr id="124954" name="Oval 26"/>
            <p:cNvSpPr>
              <a:spLocks noChangeArrowheads="1"/>
            </p:cNvSpPr>
            <p:nvPr/>
          </p:nvSpPr>
          <p:spPr bwMode="auto">
            <a:xfrm>
              <a:off x="0" y="0"/>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sp>
          <p:nvSpPr>
            <p:cNvPr id="124955" name="Oval 27"/>
            <p:cNvSpPr>
              <a:spLocks noChangeArrowheads="1"/>
            </p:cNvSpPr>
            <p:nvPr/>
          </p:nvSpPr>
          <p:spPr bwMode="auto">
            <a:xfrm>
              <a:off x="10" y="19"/>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noFill/>
              <a:round/>
              <a:headEnd/>
              <a:tailEnd/>
            </a:ln>
            <a:effectLst/>
          </p:spPr>
          <p:txBody>
            <a:bodyPr wrap="none" anchor="ctr"/>
            <a:lstStyle/>
            <a:p>
              <a:pPr>
                <a:defRPr/>
              </a:pPr>
              <a:endParaRPr lang="zh-CN" altLang="en-US">
                <a:latin typeface="Arial" charset="0"/>
              </a:endParaRPr>
            </a:p>
          </p:txBody>
        </p:sp>
      </p:grpSp>
      <p:sp>
        <p:nvSpPr>
          <p:cNvPr id="124956" name="Oval 28"/>
          <p:cNvSpPr>
            <a:spLocks noChangeArrowheads="1"/>
          </p:cNvSpPr>
          <p:nvPr/>
        </p:nvSpPr>
        <p:spPr bwMode="auto">
          <a:xfrm>
            <a:off x="3346609" y="2780993"/>
            <a:ext cx="1944687" cy="1944687"/>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9525">
            <a:noFill/>
            <a:round/>
            <a:headEnd/>
            <a:tailEnd/>
          </a:ln>
          <a:effectLst/>
        </p:spPr>
        <p:txBody>
          <a:bodyPr wrap="none" anchor="ctr">
            <a:spAutoFit/>
          </a:bodyPr>
          <a:lstStyle/>
          <a:p>
            <a:pPr>
              <a:defRPr/>
            </a:pPr>
            <a:endParaRPr lang="zh-CN" altLang="en-US">
              <a:latin typeface="Arial" charset="0"/>
            </a:endParaRPr>
          </a:p>
        </p:txBody>
      </p:sp>
      <p:sp>
        <p:nvSpPr>
          <p:cNvPr id="124957" name="Oval 29"/>
          <p:cNvSpPr>
            <a:spLocks noChangeArrowheads="1"/>
          </p:cNvSpPr>
          <p:nvPr/>
        </p:nvSpPr>
        <p:spPr bwMode="auto">
          <a:xfrm>
            <a:off x="3351371" y="2787343"/>
            <a:ext cx="1944688" cy="1944687"/>
          </a:xfrm>
          <a:prstGeom prst="ellipse">
            <a:avLst/>
          </a:prstGeom>
          <a:gradFill rotWithShape="1">
            <a:gsLst>
              <a:gs pos="0">
                <a:schemeClr val="hlink">
                  <a:alpha val="31999"/>
                </a:schemeClr>
              </a:gs>
              <a:gs pos="100000">
                <a:schemeClr val="hlink">
                  <a:gamma/>
                  <a:shade val="46275"/>
                  <a:invGamma/>
                </a:schemeClr>
              </a:gs>
            </a:gsLst>
            <a:lin ang="2700000" scaled="1"/>
          </a:gradFill>
          <a:ln w="9525">
            <a:noFill/>
            <a:round/>
            <a:headEnd/>
            <a:tailEnd/>
          </a:ln>
          <a:effectLst/>
        </p:spPr>
        <p:txBody>
          <a:bodyPr wrap="none" anchor="ctr">
            <a:spAutoFit/>
          </a:bodyPr>
          <a:lstStyle/>
          <a:p>
            <a:pPr>
              <a:defRPr/>
            </a:pPr>
            <a:endParaRPr lang="zh-CN" altLang="en-US">
              <a:latin typeface="Arial" charset="0"/>
            </a:endParaRPr>
          </a:p>
        </p:txBody>
      </p:sp>
      <p:sp>
        <p:nvSpPr>
          <p:cNvPr id="124958" name="Oval 30"/>
          <p:cNvSpPr>
            <a:spLocks noChangeArrowheads="1"/>
          </p:cNvSpPr>
          <p:nvPr/>
        </p:nvSpPr>
        <p:spPr bwMode="auto">
          <a:xfrm>
            <a:off x="3473609" y="2907993"/>
            <a:ext cx="1690687" cy="1690687"/>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9525">
            <a:noFill/>
            <a:round/>
            <a:headEnd/>
            <a:tailEnd/>
          </a:ln>
          <a:effectLst/>
        </p:spPr>
        <p:txBody>
          <a:bodyPr anchor="ctr">
            <a:spAutoFit/>
          </a:bodyPr>
          <a:lstStyle/>
          <a:p>
            <a:pPr>
              <a:defRPr/>
            </a:pPr>
            <a:endParaRPr lang="zh-CN" altLang="en-US">
              <a:latin typeface="Arial" charset="0"/>
            </a:endParaRPr>
          </a:p>
        </p:txBody>
      </p:sp>
      <p:sp>
        <p:nvSpPr>
          <p:cNvPr id="124959" name="Oval 31"/>
          <p:cNvSpPr>
            <a:spLocks noChangeArrowheads="1"/>
          </p:cNvSpPr>
          <p:nvPr/>
        </p:nvSpPr>
        <p:spPr bwMode="auto">
          <a:xfrm>
            <a:off x="3456146" y="2881005"/>
            <a:ext cx="1690688" cy="1690688"/>
          </a:xfrm>
          <a:prstGeom prst="ellipse">
            <a:avLst/>
          </a:prstGeom>
          <a:gradFill rotWithShape="1">
            <a:gsLst>
              <a:gs pos="0">
                <a:schemeClr val="hlink">
                  <a:gamma/>
                  <a:shade val="63529"/>
                  <a:invGamma/>
                </a:schemeClr>
              </a:gs>
              <a:gs pos="100000">
                <a:schemeClr val="hlink">
                  <a:alpha val="0"/>
                </a:schemeClr>
              </a:gs>
            </a:gsLst>
            <a:lin ang="2700000" scaled="1"/>
          </a:gradFill>
          <a:ln w="9525">
            <a:noFill/>
            <a:round/>
            <a:headEnd/>
            <a:tailEnd/>
          </a:ln>
          <a:effectLst/>
        </p:spPr>
        <p:txBody>
          <a:bodyPr anchor="ctr">
            <a:spAutoFit/>
          </a:bodyPr>
          <a:lstStyle/>
          <a:p>
            <a:pPr>
              <a:defRPr/>
            </a:pPr>
            <a:endParaRPr lang="zh-CN" altLang="en-US">
              <a:latin typeface="Arial" charset="0"/>
            </a:endParaRPr>
          </a:p>
        </p:txBody>
      </p:sp>
      <p:grpSp>
        <p:nvGrpSpPr>
          <p:cNvPr id="8" name="Group 32"/>
          <p:cNvGrpSpPr>
            <a:grpSpLocks/>
          </p:cNvGrpSpPr>
          <p:nvPr/>
        </p:nvGrpSpPr>
        <p:grpSpPr bwMode="auto">
          <a:xfrm>
            <a:off x="3557746" y="2992130"/>
            <a:ext cx="1522413" cy="1522413"/>
            <a:chOff x="0" y="0"/>
            <a:chExt cx="959" cy="959"/>
          </a:xfrm>
        </p:grpSpPr>
        <p:sp>
          <p:nvSpPr>
            <p:cNvPr id="28702" name="Oval 33"/>
            <p:cNvSpPr>
              <a:spLocks noChangeArrowheads="1"/>
            </p:cNvSpPr>
            <p:nvPr/>
          </p:nvSpPr>
          <p:spPr bwMode="auto">
            <a:xfrm>
              <a:off x="0" y="0"/>
              <a:ext cx="959" cy="959"/>
            </a:xfrm>
            <a:prstGeom prst="ellipse">
              <a:avLst/>
            </a:prstGeom>
            <a:solidFill>
              <a:srgbClr val="333333"/>
            </a:solidFill>
            <a:ln w="9525">
              <a:noFill/>
              <a:round/>
              <a:headEnd/>
              <a:tailEnd/>
            </a:ln>
          </p:spPr>
          <p:txBody>
            <a:bodyPr anchor="ctr">
              <a:spAutoFit/>
            </a:bodyPr>
            <a:lstStyle/>
            <a:p>
              <a:endParaRPr lang="zh-CN" altLang="en-US"/>
            </a:p>
          </p:txBody>
        </p:sp>
        <p:sp>
          <p:nvSpPr>
            <p:cNvPr id="28703" name="Oval 34"/>
            <p:cNvSpPr>
              <a:spLocks noChangeArrowheads="1"/>
            </p:cNvSpPr>
            <p:nvPr/>
          </p:nvSpPr>
          <p:spPr bwMode="auto">
            <a:xfrm>
              <a:off x="14" y="12"/>
              <a:ext cx="927" cy="928"/>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endParaRPr lang="zh-CN" altLang="en-US"/>
            </a:p>
          </p:txBody>
        </p:sp>
        <p:sp>
          <p:nvSpPr>
            <p:cNvPr id="28704" name="Oval 35"/>
            <p:cNvSpPr>
              <a:spLocks noChangeArrowheads="1"/>
            </p:cNvSpPr>
            <p:nvPr/>
          </p:nvSpPr>
          <p:spPr bwMode="auto">
            <a:xfrm>
              <a:off x="25" y="18"/>
              <a:ext cx="906" cy="904"/>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endParaRPr lang="zh-CN" altLang="en-US"/>
            </a:p>
          </p:txBody>
        </p:sp>
        <p:sp>
          <p:nvSpPr>
            <p:cNvPr id="28705" name="Oval 36"/>
            <p:cNvSpPr>
              <a:spLocks noChangeArrowheads="1"/>
            </p:cNvSpPr>
            <p:nvPr/>
          </p:nvSpPr>
          <p:spPr bwMode="auto">
            <a:xfrm>
              <a:off x="35" y="27"/>
              <a:ext cx="861" cy="845"/>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endParaRPr lang="zh-CN" altLang="en-US"/>
            </a:p>
          </p:txBody>
        </p:sp>
        <p:sp>
          <p:nvSpPr>
            <p:cNvPr id="28706" name="Oval 37"/>
            <p:cNvSpPr>
              <a:spLocks noChangeArrowheads="1"/>
            </p:cNvSpPr>
            <p:nvPr/>
          </p:nvSpPr>
          <p:spPr bwMode="auto">
            <a:xfrm>
              <a:off x="86" y="50"/>
              <a:ext cx="765" cy="687"/>
            </a:xfrm>
            <a:prstGeom prst="ellipse">
              <a:avLst/>
            </a:prstGeom>
            <a:gradFill rotWithShape="1">
              <a:gsLst>
                <a:gs pos="0">
                  <a:srgbClr val="FFFFFF"/>
                </a:gs>
                <a:gs pos="100000">
                  <a:srgbClr val="D6E1E2">
                    <a:alpha val="37999"/>
                  </a:srgbClr>
                </a:gs>
              </a:gsLst>
              <a:lin ang="5400000" scaled="1"/>
            </a:gradFill>
            <a:ln w="9525">
              <a:noFill/>
              <a:round/>
              <a:headEnd/>
              <a:tailEnd/>
            </a:ln>
          </p:spPr>
          <p:txBody>
            <a:bodyPr vert="eaVert" wrap="none" anchor="ctr"/>
            <a:lstStyle/>
            <a:p>
              <a:endParaRPr lang="zh-CN" altLang="en-US"/>
            </a:p>
          </p:txBody>
        </p:sp>
      </p:grpSp>
      <p:sp>
        <p:nvSpPr>
          <p:cNvPr id="28692" name="Text Box 38"/>
          <p:cNvSpPr txBox="1">
            <a:spLocks noChangeArrowheads="1"/>
          </p:cNvSpPr>
          <p:nvPr/>
        </p:nvSpPr>
        <p:spPr bwMode="auto">
          <a:xfrm>
            <a:off x="3437090" y="3365337"/>
            <a:ext cx="1785950" cy="677108"/>
          </a:xfrm>
          <a:prstGeom prst="rect">
            <a:avLst/>
          </a:prstGeom>
          <a:noFill/>
          <a:ln w="9525">
            <a:noFill/>
            <a:miter lim="800000"/>
            <a:headEnd/>
            <a:tailEnd/>
          </a:ln>
        </p:spPr>
        <p:txBody>
          <a:bodyPr wrap="square">
            <a:spAutoFit/>
          </a:bodyPr>
          <a:lstStyle/>
          <a:p>
            <a:pPr algn="ctr" eaLnBrk="0" hangingPunct="0"/>
            <a:r>
              <a:rPr lang="zh-CN" altLang="en-US" sz="2000" b="1" dirty="0">
                <a:latin typeface="微软雅黑" pitchFamily="34" charset="-122"/>
                <a:ea typeface="微软雅黑" pitchFamily="34" charset="-122"/>
              </a:rPr>
              <a:t>风</a:t>
            </a:r>
            <a:r>
              <a:rPr lang="zh-CN" altLang="en-US" sz="2000" b="1" dirty="0" smtClean="0">
                <a:latin typeface="微软雅黑" pitchFamily="34" charset="-122"/>
                <a:ea typeface="微软雅黑" pitchFamily="34" charset="-122"/>
              </a:rPr>
              <a:t>电并网</a:t>
            </a:r>
            <a:endParaRPr lang="en-US" altLang="zh-CN" sz="2000" b="1" dirty="0" smtClean="0">
              <a:latin typeface="微软雅黑" pitchFamily="34" charset="-122"/>
              <a:ea typeface="微软雅黑" pitchFamily="34" charset="-122"/>
            </a:endParaRPr>
          </a:p>
          <a:p>
            <a:pPr algn="ctr" eaLnBrk="0" hangingPunct="0"/>
            <a:r>
              <a:rPr lang="en-US" altLang="zh-CN" b="1" dirty="0" smtClean="0">
                <a:latin typeface="微软雅黑" pitchFamily="34" charset="-122"/>
                <a:ea typeface="微软雅黑" pitchFamily="34" charset="-122"/>
              </a:rPr>
              <a:t>Wind power</a:t>
            </a:r>
            <a:endParaRPr lang="en-US" altLang="zh-CN" b="1" dirty="0">
              <a:latin typeface="微软雅黑" pitchFamily="34" charset="-122"/>
              <a:ea typeface="微软雅黑" pitchFamily="34" charset="-122"/>
            </a:endParaRPr>
          </a:p>
        </p:txBody>
      </p:sp>
      <p:sp>
        <p:nvSpPr>
          <p:cNvPr id="28693" name="Text Box 39"/>
          <p:cNvSpPr txBox="1">
            <a:spLocks noChangeArrowheads="1"/>
          </p:cNvSpPr>
          <p:nvPr/>
        </p:nvSpPr>
        <p:spPr bwMode="auto">
          <a:xfrm>
            <a:off x="714348" y="5073355"/>
            <a:ext cx="2864851" cy="892552"/>
          </a:xfrm>
          <a:prstGeom prst="rect">
            <a:avLst/>
          </a:prstGeom>
          <a:noFill/>
          <a:ln w="9525">
            <a:noFill/>
            <a:miter lim="800000"/>
            <a:headEnd/>
            <a:tailEnd/>
          </a:ln>
        </p:spPr>
        <p:txBody>
          <a:bodyPr wrap="square">
            <a:spAutoFit/>
          </a:bodyPr>
          <a:lstStyle/>
          <a:p>
            <a:pPr eaLnBrk="0" hangingPunct="0"/>
            <a:r>
              <a:rPr lang="zh-CN" altLang="en-US" sz="2000" b="1" dirty="0" smtClean="0">
                <a:solidFill>
                  <a:srgbClr val="C00000"/>
                </a:solidFill>
                <a:latin typeface="微软雅黑" pitchFamily="34" charset="-122"/>
                <a:ea typeface="微软雅黑" pitchFamily="34" charset="-122"/>
              </a:rPr>
              <a:t>电源与输电规划</a:t>
            </a:r>
            <a:endParaRPr lang="en-US" altLang="zh-CN" sz="2000" b="1" dirty="0" smtClean="0">
              <a:solidFill>
                <a:srgbClr val="C00000"/>
              </a:solidFill>
              <a:latin typeface="微软雅黑" pitchFamily="34" charset="-122"/>
              <a:ea typeface="微软雅黑" pitchFamily="34" charset="-122"/>
            </a:endParaRPr>
          </a:p>
          <a:p>
            <a:pPr eaLnBrk="0" hangingPunct="0"/>
            <a:r>
              <a:rPr lang="en-US" altLang="zh-CN" sz="1600" b="1" dirty="0" smtClean="0">
                <a:solidFill>
                  <a:srgbClr val="C00000"/>
                </a:solidFill>
                <a:latin typeface="微软雅黑" pitchFamily="34" charset="-122"/>
                <a:ea typeface="微软雅黑" pitchFamily="34" charset="-122"/>
              </a:rPr>
              <a:t>Generation and </a:t>
            </a:r>
          </a:p>
          <a:p>
            <a:pPr eaLnBrk="0" hangingPunct="0"/>
            <a:r>
              <a:rPr lang="en-US" altLang="zh-CN" sz="1600" b="1" dirty="0" smtClean="0">
                <a:solidFill>
                  <a:srgbClr val="C00000"/>
                </a:solidFill>
                <a:latin typeface="微软雅黑" pitchFamily="34" charset="-122"/>
                <a:ea typeface="微软雅黑" pitchFamily="34" charset="-122"/>
              </a:rPr>
              <a:t>transmission planning</a:t>
            </a:r>
            <a:endParaRPr lang="en-US" altLang="zh-CN" sz="1600" b="1" dirty="0">
              <a:solidFill>
                <a:srgbClr val="C00000"/>
              </a:solidFill>
              <a:latin typeface="微软雅黑" pitchFamily="34" charset="-122"/>
              <a:ea typeface="微软雅黑" pitchFamily="34" charset="-122"/>
            </a:endParaRPr>
          </a:p>
        </p:txBody>
      </p:sp>
      <p:sp>
        <p:nvSpPr>
          <p:cNvPr id="28694" name="Text Box 40"/>
          <p:cNvSpPr txBox="1">
            <a:spLocks noChangeArrowheads="1"/>
          </p:cNvSpPr>
          <p:nvPr/>
        </p:nvSpPr>
        <p:spPr bwMode="auto">
          <a:xfrm>
            <a:off x="6366048" y="3430281"/>
            <a:ext cx="2777952" cy="892552"/>
          </a:xfrm>
          <a:prstGeom prst="rect">
            <a:avLst/>
          </a:prstGeom>
          <a:noFill/>
          <a:ln w="9525">
            <a:noFill/>
            <a:miter lim="800000"/>
            <a:headEnd/>
            <a:tailEnd/>
          </a:ln>
        </p:spPr>
        <p:txBody>
          <a:bodyPr wrap="square">
            <a:spAutoFit/>
          </a:bodyPr>
          <a:lstStyle/>
          <a:p>
            <a:pPr eaLnBrk="0" hangingPunct="0"/>
            <a:r>
              <a:rPr lang="zh-CN" altLang="en-US" sz="2000" b="1" dirty="0" smtClean="0">
                <a:latin typeface="微软雅黑" pitchFamily="34" charset="-122"/>
                <a:ea typeface="微软雅黑" pitchFamily="34" charset="-122"/>
              </a:rPr>
              <a:t>潮流与短路</a:t>
            </a:r>
            <a:endParaRPr lang="en-US" altLang="zh-CN" sz="2000" b="1" dirty="0" smtClean="0">
              <a:latin typeface="微软雅黑" pitchFamily="34" charset="-122"/>
              <a:ea typeface="微软雅黑" pitchFamily="34" charset="-122"/>
            </a:endParaRPr>
          </a:p>
          <a:p>
            <a:pPr eaLnBrk="0" hangingPunct="0"/>
            <a:r>
              <a:rPr lang="en-US" altLang="zh-CN" sz="1600" b="1" dirty="0" smtClean="0">
                <a:latin typeface="微软雅黑" pitchFamily="34" charset="-122"/>
                <a:ea typeface="微软雅黑" pitchFamily="34" charset="-122"/>
              </a:rPr>
              <a:t>Load flow and short-circuit</a:t>
            </a:r>
            <a:endParaRPr lang="en-US" altLang="en-US" sz="1600" b="1" dirty="0" smtClean="0">
              <a:latin typeface="微软雅黑" pitchFamily="34" charset="-122"/>
              <a:ea typeface="微软雅黑" pitchFamily="34" charset="-122"/>
            </a:endParaRPr>
          </a:p>
        </p:txBody>
      </p:sp>
      <p:sp>
        <p:nvSpPr>
          <p:cNvPr id="28695" name="Text Box 41"/>
          <p:cNvSpPr txBox="1">
            <a:spLocks noChangeArrowheads="1"/>
          </p:cNvSpPr>
          <p:nvPr/>
        </p:nvSpPr>
        <p:spPr bwMode="auto">
          <a:xfrm>
            <a:off x="285720" y="3579651"/>
            <a:ext cx="2143140" cy="646331"/>
          </a:xfrm>
          <a:prstGeom prst="rect">
            <a:avLst/>
          </a:prstGeom>
          <a:noFill/>
          <a:ln w="9525">
            <a:noFill/>
            <a:miter lim="800000"/>
            <a:headEnd/>
            <a:tailEnd/>
          </a:ln>
        </p:spPr>
        <p:txBody>
          <a:bodyPr wrap="square">
            <a:spAutoFit/>
          </a:bodyPr>
          <a:lstStyle/>
          <a:p>
            <a:pPr lvl="0" eaLnBrk="0" hangingPunct="0"/>
            <a:r>
              <a:rPr lang="zh-CN" altLang="en-US" sz="2000" b="1" dirty="0" smtClean="0">
                <a:latin typeface="微软雅黑" pitchFamily="34" charset="-122"/>
                <a:ea typeface="微软雅黑" pitchFamily="34" charset="-122"/>
              </a:rPr>
              <a:t>系统稳定性</a:t>
            </a:r>
            <a:endParaRPr lang="en-US" altLang="zh-CN" sz="2000" b="1" dirty="0" smtClean="0">
              <a:latin typeface="微软雅黑" pitchFamily="34" charset="-122"/>
              <a:ea typeface="微软雅黑" pitchFamily="34" charset="-122"/>
            </a:endParaRPr>
          </a:p>
          <a:p>
            <a:pPr eaLnBrk="0" hangingPunct="0"/>
            <a:r>
              <a:rPr lang="en-US" altLang="zh-CN" sz="1600" b="1" dirty="0" smtClean="0">
                <a:latin typeface="微软雅黑" pitchFamily="34" charset="-122"/>
                <a:ea typeface="微软雅黑" pitchFamily="34" charset="-122"/>
              </a:rPr>
              <a:t>Transient  stability</a:t>
            </a:r>
            <a:endParaRPr lang="en-US" altLang="zh-CN" sz="1600" b="1" dirty="0">
              <a:latin typeface="微软雅黑" pitchFamily="34" charset="-122"/>
              <a:ea typeface="微软雅黑" pitchFamily="34" charset="-122"/>
            </a:endParaRPr>
          </a:p>
        </p:txBody>
      </p:sp>
      <p:sp>
        <p:nvSpPr>
          <p:cNvPr id="28696" name="Text Box 43"/>
          <p:cNvSpPr txBox="1">
            <a:spLocks noChangeArrowheads="1"/>
          </p:cNvSpPr>
          <p:nvPr/>
        </p:nvSpPr>
        <p:spPr bwMode="auto">
          <a:xfrm>
            <a:off x="5508792" y="5144793"/>
            <a:ext cx="1601913" cy="646331"/>
          </a:xfrm>
          <a:prstGeom prst="rect">
            <a:avLst/>
          </a:prstGeom>
          <a:noFill/>
          <a:ln w="9525">
            <a:noFill/>
            <a:miter lim="800000"/>
            <a:headEnd/>
            <a:tailEnd/>
          </a:ln>
        </p:spPr>
        <p:txBody>
          <a:bodyPr wrap="none">
            <a:spAutoFit/>
          </a:bodyPr>
          <a:lstStyle/>
          <a:p>
            <a:pPr eaLnBrk="0" hangingPunct="0"/>
            <a:r>
              <a:rPr lang="zh-CN" altLang="en-US" sz="2000" b="1" dirty="0">
                <a:latin typeface="微软雅黑" pitchFamily="34" charset="-122"/>
                <a:ea typeface="微软雅黑" pitchFamily="34" charset="-122"/>
              </a:rPr>
              <a:t>电能</a:t>
            </a:r>
            <a:r>
              <a:rPr lang="zh-CN" altLang="en-US" sz="2000" b="1" dirty="0" smtClean="0">
                <a:latin typeface="微软雅黑" pitchFamily="34" charset="-122"/>
                <a:ea typeface="微软雅黑" pitchFamily="34" charset="-122"/>
              </a:rPr>
              <a:t>质量</a:t>
            </a:r>
            <a:endParaRPr lang="en-US" altLang="zh-CN" sz="2000" b="1" dirty="0" smtClean="0">
              <a:latin typeface="微软雅黑" pitchFamily="34" charset="-122"/>
              <a:ea typeface="微软雅黑" pitchFamily="34" charset="-122"/>
            </a:endParaRPr>
          </a:p>
          <a:p>
            <a:pPr lvl="0" eaLnBrk="0" hangingPunct="0"/>
            <a:r>
              <a:rPr lang="en-US" altLang="zh-CN" sz="1600" b="1" dirty="0" smtClean="0">
                <a:latin typeface="微软雅黑" pitchFamily="34" charset="-122"/>
                <a:ea typeface="微软雅黑" pitchFamily="34" charset="-122"/>
              </a:rPr>
              <a:t>Power quality</a:t>
            </a:r>
            <a:endParaRPr lang="en-US" altLang="zh-CN" sz="1600" b="1" dirty="0">
              <a:latin typeface="微软雅黑" pitchFamily="34" charset="-122"/>
              <a:ea typeface="微软雅黑" pitchFamily="34" charset="-122"/>
            </a:endParaRPr>
          </a:p>
        </p:txBody>
      </p:sp>
      <p:sp>
        <p:nvSpPr>
          <p:cNvPr id="28697" name="Text Box 44"/>
          <p:cNvSpPr txBox="1">
            <a:spLocks noChangeArrowheads="1"/>
          </p:cNvSpPr>
          <p:nvPr/>
        </p:nvSpPr>
        <p:spPr bwMode="auto">
          <a:xfrm>
            <a:off x="1000100" y="1678214"/>
            <a:ext cx="2131701" cy="1138773"/>
          </a:xfrm>
          <a:prstGeom prst="rect">
            <a:avLst/>
          </a:prstGeom>
          <a:noFill/>
          <a:ln w="9525">
            <a:noFill/>
            <a:miter lim="800000"/>
            <a:headEnd/>
            <a:tailEnd/>
          </a:ln>
        </p:spPr>
        <p:txBody>
          <a:bodyPr wrap="square">
            <a:spAutoFit/>
          </a:bodyPr>
          <a:lstStyle/>
          <a:p>
            <a:pPr lvl="0" eaLnBrk="0" hangingPunct="0"/>
            <a:r>
              <a:rPr lang="zh-CN" altLang="en-US" sz="2000" b="1" dirty="0" smtClean="0">
                <a:solidFill>
                  <a:srgbClr val="C00000"/>
                </a:solidFill>
                <a:latin typeface="微软雅黑" pitchFamily="34" charset="-122"/>
                <a:ea typeface="微软雅黑" pitchFamily="34" charset="-122"/>
              </a:rPr>
              <a:t>系统调频调峰</a:t>
            </a:r>
            <a:endParaRPr lang="en-US" altLang="zh-CN" sz="2000" b="1" dirty="0" smtClean="0">
              <a:solidFill>
                <a:srgbClr val="C00000"/>
              </a:solidFill>
              <a:latin typeface="微软雅黑" pitchFamily="34" charset="-122"/>
              <a:ea typeface="微软雅黑" pitchFamily="34" charset="-122"/>
            </a:endParaRPr>
          </a:p>
          <a:p>
            <a:pPr lvl="0" eaLnBrk="0" hangingPunct="0"/>
            <a:r>
              <a:rPr lang="en-US" altLang="zh-CN" sz="1600" b="1" dirty="0" smtClean="0">
                <a:solidFill>
                  <a:srgbClr val="C00000"/>
                </a:solidFill>
                <a:latin typeface="微软雅黑" pitchFamily="34" charset="-122"/>
                <a:ea typeface="微软雅黑" pitchFamily="34" charset="-122"/>
              </a:rPr>
              <a:t>Power balance</a:t>
            </a:r>
          </a:p>
          <a:p>
            <a:pPr lvl="0" eaLnBrk="0" hangingPunct="0"/>
            <a:r>
              <a:rPr lang="en-US" altLang="zh-CN" sz="1600" b="1" dirty="0" smtClean="0">
                <a:solidFill>
                  <a:srgbClr val="C00000"/>
                </a:solidFill>
                <a:latin typeface="微软雅黑" pitchFamily="34" charset="-122"/>
                <a:ea typeface="微软雅黑" pitchFamily="34" charset="-122"/>
              </a:rPr>
              <a:t>&amp; frequency </a:t>
            </a:r>
          </a:p>
          <a:p>
            <a:pPr lvl="0" eaLnBrk="0" hangingPunct="0"/>
            <a:r>
              <a:rPr lang="en-US" altLang="zh-CN" sz="1600" b="1" dirty="0" smtClean="0">
                <a:solidFill>
                  <a:srgbClr val="C00000"/>
                </a:solidFill>
                <a:latin typeface="微软雅黑" pitchFamily="34" charset="-122"/>
                <a:ea typeface="微软雅黑" pitchFamily="34" charset="-122"/>
              </a:rPr>
              <a:t>control</a:t>
            </a:r>
            <a:endParaRPr lang="en-US" sz="1600" b="1" dirty="0">
              <a:solidFill>
                <a:srgbClr val="C00000"/>
              </a:solidFill>
              <a:latin typeface="微软雅黑" pitchFamily="34" charset="-122"/>
              <a:ea typeface="微软雅黑" pitchFamily="34" charset="-122"/>
            </a:endParaRPr>
          </a:p>
        </p:txBody>
      </p:sp>
      <p:sp>
        <p:nvSpPr>
          <p:cNvPr id="28700" name="Text Box 41"/>
          <p:cNvSpPr txBox="1">
            <a:spLocks noChangeArrowheads="1"/>
          </p:cNvSpPr>
          <p:nvPr/>
        </p:nvSpPr>
        <p:spPr bwMode="auto">
          <a:xfrm>
            <a:off x="5651668" y="1628800"/>
            <a:ext cx="3278050" cy="892552"/>
          </a:xfrm>
          <a:prstGeom prst="rect">
            <a:avLst/>
          </a:prstGeom>
          <a:noFill/>
          <a:ln w="9525">
            <a:noFill/>
            <a:miter lim="800000"/>
            <a:headEnd/>
            <a:tailEnd/>
          </a:ln>
        </p:spPr>
        <p:txBody>
          <a:bodyPr wrap="square">
            <a:spAutoFit/>
          </a:bodyPr>
          <a:lstStyle/>
          <a:p>
            <a:pPr eaLnBrk="0" hangingPunct="0"/>
            <a:r>
              <a:rPr lang="zh-CN" altLang="en-US" sz="2000" b="1" dirty="0" smtClean="0">
                <a:latin typeface="微软雅黑" pitchFamily="34" charset="-122"/>
                <a:ea typeface="微软雅黑" pitchFamily="34" charset="-122"/>
              </a:rPr>
              <a:t>无功电压</a:t>
            </a:r>
            <a:endParaRPr lang="en-US" altLang="zh-CN" sz="2000" b="1" dirty="0" smtClean="0">
              <a:latin typeface="微软雅黑" pitchFamily="34" charset="-122"/>
              <a:ea typeface="微软雅黑" pitchFamily="34" charset="-122"/>
            </a:endParaRPr>
          </a:p>
          <a:p>
            <a:pPr lvl="0"/>
            <a:r>
              <a:rPr lang="en-US" altLang="zh-CN" sz="1600" b="1" dirty="0" smtClean="0">
                <a:latin typeface="微软雅黑" pitchFamily="34" charset="-122"/>
                <a:ea typeface="微软雅黑" pitchFamily="34" charset="-122"/>
              </a:rPr>
              <a:t>Reactive power &amp; voltage control</a:t>
            </a:r>
            <a:endParaRPr lang="en-US" altLang="zh-CN" sz="1600" b="1" dirty="0">
              <a:latin typeface="微软雅黑" pitchFamily="34" charset="-122"/>
              <a:ea typeface="微软雅黑" pitchFamily="34" charset="-122"/>
            </a:endParaRPr>
          </a:p>
        </p:txBody>
      </p:sp>
      <p:sp>
        <p:nvSpPr>
          <p:cNvPr id="50" name="Rectangle 7"/>
          <p:cNvSpPr>
            <a:spLocks noChangeArrowheads="1"/>
          </p:cNvSpPr>
          <p:nvPr/>
        </p:nvSpPr>
        <p:spPr bwMode="auto">
          <a:xfrm>
            <a:off x="571500" y="214290"/>
            <a:ext cx="8286779" cy="812800"/>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1.2  </a:t>
            </a:r>
            <a:r>
              <a:rPr lang="zh-CN" altLang="en-US" sz="2800" b="1" kern="0" dirty="0" smtClean="0">
                <a:effectLst>
                  <a:outerShdw blurRad="38100" dist="38100" dir="2700000" algn="tl">
                    <a:srgbClr val="C0C0C0"/>
                  </a:outerShdw>
                </a:effectLst>
                <a:latin typeface="+mj-lt"/>
                <a:ea typeface="黑体" pitchFamily="2" charset="-122"/>
                <a:cs typeface="+mj-cs"/>
              </a:rPr>
              <a:t>大规模风电并网的技术挑战</a:t>
            </a:r>
            <a:endParaRPr lang="en-US" altLang="zh-CN" sz="2800" b="1" kern="0" dirty="0" smtClean="0">
              <a:effectLst>
                <a:outerShdw blurRad="38100" dist="38100" dir="2700000" algn="tl">
                  <a:srgbClr val="C0C0C0"/>
                </a:outerShdw>
              </a:effectLst>
              <a:latin typeface="+mj-lt"/>
              <a:ea typeface="黑体" pitchFamily="2" charset="-122"/>
              <a:cs typeface="+mj-cs"/>
            </a:endParaRPr>
          </a:p>
          <a:p>
            <a:pPr eaLnBrk="0" hangingPunct="0">
              <a:defRPr/>
            </a:pPr>
            <a:r>
              <a:rPr lang="en-US" altLang="zh-CN" sz="2000" b="1" dirty="0" smtClean="0">
                <a:effectLst>
                  <a:outerShdw blurRad="38100" dist="38100" dir="2700000" algn="tl">
                    <a:srgbClr val="C0C0C0"/>
                  </a:outerShdw>
                </a:effectLst>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Challenges of Large Scale Wind Power Grid Connection</a:t>
            </a:r>
          </a:p>
        </p:txBody>
      </p:sp>
      <p:sp>
        <p:nvSpPr>
          <p:cNvPr id="52"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5</a:t>
            </a:fld>
            <a:endParaRPr lang="en-US" altLang="zh-CN" sz="1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1"/>
          <p:cNvSpPr>
            <a:spLocks noChangeArrowheads="1"/>
          </p:cNvSpPr>
          <p:nvPr/>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
        <p:nvSpPr>
          <p:cNvPr id="29"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1.3  </a:t>
            </a:r>
            <a:r>
              <a:rPr lang="zh-CN" altLang="en-US" sz="2800" b="1" kern="0" dirty="0">
                <a:effectLst>
                  <a:outerShdw blurRad="38100" dist="38100" dir="2700000" algn="tl">
                    <a:srgbClr val="C0C0C0"/>
                  </a:outerShdw>
                </a:effectLst>
                <a:latin typeface="+mj-lt"/>
                <a:ea typeface="黑体" pitchFamily="2" charset="-122"/>
                <a:cs typeface="+mj-cs"/>
              </a:rPr>
              <a:t>风电并网后系统调峰面临的</a:t>
            </a:r>
            <a:r>
              <a:rPr lang="zh-CN" altLang="en-US" sz="2800" b="1" kern="0" dirty="0" smtClean="0">
                <a:effectLst>
                  <a:outerShdw blurRad="38100" dist="38100" dir="2700000" algn="tl">
                    <a:srgbClr val="C0C0C0"/>
                  </a:outerShdw>
                </a:effectLst>
                <a:latin typeface="+mj-lt"/>
                <a:ea typeface="黑体" pitchFamily="2" charset="-122"/>
                <a:cs typeface="+mj-cs"/>
              </a:rPr>
              <a:t>挑战</a:t>
            </a:r>
            <a:endParaRPr lang="en-US" altLang="zh-CN" sz="2800" b="1" kern="0" dirty="0" smtClean="0">
              <a:effectLst>
                <a:outerShdw blurRad="38100" dist="38100" dir="2700000" algn="tl">
                  <a:srgbClr val="C0C0C0"/>
                </a:outerShdw>
              </a:effectLst>
              <a:latin typeface="+mj-lt"/>
              <a:ea typeface="黑体" pitchFamily="2" charset="-122"/>
              <a:cs typeface="+mj-cs"/>
            </a:endParaRPr>
          </a:p>
          <a:p>
            <a:pPr>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power balance &amp; frequency control</a:t>
            </a: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cxnSp>
        <p:nvCxnSpPr>
          <p:cNvPr id="33" name="Connecteur droit 45"/>
          <p:cNvCxnSpPr/>
          <p:nvPr/>
        </p:nvCxnSpPr>
        <p:spPr bwMode="auto">
          <a:xfrm>
            <a:off x="2484438" y="3925888"/>
            <a:ext cx="4319587" cy="0"/>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grpSp>
        <p:nvGrpSpPr>
          <p:cNvPr id="2" name="Group 6"/>
          <p:cNvGrpSpPr>
            <a:grpSpLocks/>
          </p:cNvGrpSpPr>
          <p:nvPr/>
        </p:nvGrpSpPr>
        <p:grpSpPr bwMode="auto">
          <a:xfrm>
            <a:off x="1214438" y="1301750"/>
            <a:ext cx="6305550" cy="1353597"/>
            <a:chOff x="-92" y="0"/>
            <a:chExt cx="3063" cy="832"/>
          </a:xfrm>
        </p:grpSpPr>
        <p:pic>
          <p:nvPicPr>
            <p:cNvPr id="35863" name="Picture 5" descr="天平02"/>
            <p:cNvPicPr>
              <a:picLocks noChangeAspect="1" noChangeArrowheads="1"/>
            </p:cNvPicPr>
            <p:nvPr/>
          </p:nvPicPr>
          <p:blipFill>
            <a:blip r:embed="rId3" cstate="print"/>
            <a:srcRect/>
            <a:stretch>
              <a:fillRect/>
            </a:stretch>
          </p:blipFill>
          <p:spPr bwMode="auto">
            <a:xfrm>
              <a:off x="0" y="44"/>
              <a:ext cx="2971" cy="785"/>
            </a:xfrm>
            <a:prstGeom prst="rect">
              <a:avLst/>
            </a:prstGeom>
            <a:noFill/>
            <a:ln w="9525">
              <a:noFill/>
              <a:miter lim="800000"/>
              <a:headEnd/>
              <a:tailEnd/>
            </a:ln>
          </p:spPr>
        </p:pic>
        <p:sp>
          <p:nvSpPr>
            <p:cNvPr id="36" name="Text Box 6"/>
            <p:cNvSpPr txBox="1">
              <a:spLocks noChangeArrowheads="1"/>
            </p:cNvSpPr>
            <p:nvPr/>
          </p:nvSpPr>
          <p:spPr bwMode="auto">
            <a:xfrm>
              <a:off x="1351" y="0"/>
              <a:ext cx="499" cy="150"/>
            </a:xfrm>
            <a:prstGeom prst="rect">
              <a:avLst/>
            </a:prstGeom>
            <a:noFill/>
            <a:ln w="9525">
              <a:noFill/>
              <a:miter lim="800000"/>
              <a:headEnd/>
              <a:tailEnd/>
            </a:ln>
          </p:spPr>
          <p:txBody>
            <a:bodyPr lIns="91392" tIns="45696" rIns="91392" bIns="45696">
              <a:spAutoFit/>
            </a:bodyPr>
            <a:lstStyle/>
            <a:p>
              <a:pPr>
                <a:spcBef>
                  <a:spcPct val="50000"/>
                </a:spcBef>
                <a:defRPr/>
              </a:pPr>
              <a:r>
                <a:rPr lang="en-US" sz="1000" dirty="0">
                  <a:solidFill>
                    <a:srgbClr val="FF0000"/>
                  </a:solidFill>
                  <a:effectLst>
                    <a:outerShdw blurRad="38100" dist="38100" dir="2700000" algn="tl">
                      <a:srgbClr val="C0C0C0"/>
                    </a:outerShdw>
                  </a:effectLst>
                  <a:latin typeface="Arial" charset="0"/>
                  <a:ea typeface="宋体" charset="-122"/>
                </a:rPr>
                <a:t>50.0Hz</a:t>
              </a:r>
            </a:p>
          </p:txBody>
        </p:sp>
        <p:sp>
          <p:nvSpPr>
            <p:cNvPr id="37" name="Text Box 7"/>
            <p:cNvSpPr txBox="1">
              <a:spLocks noChangeArrowheads="1"/>
            </p:cNvSpPr>
            <p:nvPr/>
          </p:nvSpPr>
          <p:spPr bwMode="auto">
            <a:xfrm>
              <a:off x="1733" y="86"/>
              <a:ext cx="349" cy="141"/>
            </a:xfrm>
            <a:prstGeom prst="rect">
              <a:avLst/>
            </a:prstGeom>
            <a:noFill/>
            <a:ln w="9525">
              <a:noFill/>
              <a:miter lim="800000"/>
              <a:headEnd/>
              <a:tailEnd/>
            </a:ln>
          </p:spPr>
          <p:txBody>
            <a:bodyPr lIns="91392" tIns="45696" rIns="91392" bIns="45696">
              <a:spAutoFit/>
            </a:bodyPr>
            <a:lstStyle/>
            <a:p>
              <a:pPr>
                <a:spcBef>
                  <a:spcPct val="50000"/>
                </a:spcBef>
                <a:defRPr/>
              </a:pPr>
              <a:r>
                <a:rPr lang="en-US" sz="900" dirty="0">
                  <a:solidFill>
                    <a:srgbClr val="FF0000"/>
                  </a:solidFill>
                  <a:effectLst>
                    <a:outerShdw blurRad="38100" dist="38100" dir="2700000" algn="tl">
                      <a:srgbClr val="C0C0C0"/>
                    </a:outerShdw>
                  </a:effectLst>
                  <a:latin typeface="Arial" charset="0"/>
                  <a:ea typeface="宋体" charset="-122"/>
                </a:rPr>
                <a:t>49.8</a:t>
              </a:r>
            </a:p>
          </p:txBody>
        </p:sp>
        <p:sp>
          <p:nvSpPr>
            <p:cNvPr id="38" name="Text Box 8"/>
            <p:cNvSpPr txBox="1">
              <a:spLocks noChangeArrowheads="1"/>
            </p:cNvSpPr>
            <p:nvPr/>
          </p:nvSpPr>
          <p:spPr bwMode="auto">
            <a:xfrm>
              <a:off x="1034" y="86"/>
              <a:ext cx="326" cy="141"/>
            </a:xfrm>
            <a:prstGeom prst="rect">
              <a:avLst/>
            </a:prstGeom>
            <a:noFill/>
            <a:ln w="9525">
              <a:noFill/>
              <a:miter lim="800000"/>
              <a:headEnd/>
              <a:tailEnd/>
            </a:ln>
          </p:spPr>
          <p:txBody>
            <a:bodyPr lIns="91392" tIns="45696" rIns="91392" bIns="45696">
              <a:spAutoFit/>
            </a:bodyPr>
            <a:lstStyle/>
            <a:p>
              <a:pPr>
                <a:spcBef>
                  <a:spcPct val="50000"/>
                </a:spcBef>
                <a:defRPr/>
              </a:pPr>
              <a:r>
                <a:rPr lang="en-US" sz="900" dirty="0">
                  <a:solidFill>
                    <a:srgbClr val="FF0000"/>
                  </a:solidFill>
                  <a:effectLst>
                    <a:outerShdw blurRad="38100" dist="38100" dir="2700000" algn="tl">
                      <a:srgbClr val="C0C0C0"/>
                    </a:outerShdw>
                  </a:effectLst>
                  <a:latin typeface="Arial" charset="0"/>
                  <a:ea typeface="宋体" charset="-122"/>
                </a:rPr>
                <a:t>50.2</a:t>
              </a:r>
            </a:p>
          </p:txBody>
        </p:sp>
        <p:sp>
          <p:nvSpPr>
            <p:cNvPr id="35867" name="Text Box 9"/>
            <p:cNvSpPr txBox="1">
              <a:spLocks noChangeArrowheads="1"/>
            </p:cNvSpPr>
            <p:nvPr/>
          </p:nvSpPr>
          <p:spPr bwMode="auto">
            <a:xfrm>
              <a:off x="-92" y="605"/>
              <a:ext cx="1249" cy="227"/>
            </a:xfrm>
            <a:prstGeom prst="rect">
              <a:avLst/>
            </a:prstGeom>
            <a:noFill/>
            <a:ln w="9525">
              <a:noFill/>
              <a:miter lim="800000"/>
              <a:headEnd/>
              <a:tailEnd/>
            </a:ln>
          </p:spPr>
          <p:txBody>
            <a:bodyPr lIns="91392" tIns="45696" rIns="91392" bIns="45696">
              <a:spAutoFit/>
            </a:bodyPr>
            <a:lstStyle/>
            <a:p>
              <a:pPr>
                <a:spcBef>
                  <a:spcPct val="50000"/>
                </a:spcBef>
              </a:pPr>
              <a:r>
                <a:rPr lang="en-US" altLang="zh-CN" dirty="0">
                  <a:ea typeface="黑体" pitchFamily="2" charset="-122"/>
                </a:rPr>
                <a:t>  </a:t>
              </a:r>
              <a:r>
                <a:rPr lang="en-US" altLang="zh-CN" dirty="0">
                  <a:latin typeface="黑体" pitchFamily="2" charset="-122"/>
                  <a:ea typeface="黑体" pitchFamily="2" charset="-122"/>
                </a:rPr>
                <a:t> </a:t>
              </a:r>
              <a:r>
                <a:rPr lang="zh-CN" altLang="en-US" dirty="0" smtClean="0">
                  <a:latin typeface="黑体" pitchFamily="2" charset="-122"/>
                  <a:ea typeface="黑体" pitchFamily="2" charset="-122"/>
                </a:rPr>
                <a:t>电源</a:t>
              </a:r>
              <a:r>
                <a:rPr lang="en-US" altLang="zh-CN" b="1" dirty="0" smtClean="0">
                  <a:solidFill>
                    <a:srgbClr val="C00000"/>
                  </a:solidFill>
                </a:rPr>
                <a:t>Power source </a:t>
              </a:r>
              <a:endParaRPr lang="zh-CN" altLang="en-US" i="1" dirty="0">
                <a:solidFill>
                  <a:srgbClr val="C00000"/>
                </a:solidFill>
              </a:endParaRPr>
            </a:p>
          </p:txBody>
        </p:sp>
        <p:sp>
          <p:nvSpPr>
            <p:cNvPr id="35868" name="Text Box 10"/>
            <p:cNvSpPr txBox="1">
              <a:spLocks noChangeArrowheads="1"/>
            </p:cNvSpPr>
            <p:nvPr/>
          </p:nvSpPr>
          <p:spPr bwMode="auto">
            <a:xfrm>
              <a:off x="1986" y="605"/>
              <a:ext cx="906" cy="227"/>
            </a:xfrm>
            <a:prstGeom prst="rect">
              <a:avLst/>
            </a:prstGeom>
            <a:noFill/>
            <a:ln w="9525">
              <a:noFill/>
              <a:miter lim="800000"/>
              <a:headEnd/>
              <a:tailEnd/>
            </a:ln>
          </p:spPr>
          <p:txBody>
            <a:bodyPr lIns="91392" tIns="45696" rIns="91392" bIns="45696">
              <a:spAutoFit/>
            </a:bodyPr>
            <a:lstStyle/>
            <a:p>
              <a:pPr>
                <a:spcBef>
                  <a:spcPct val="50000"/>
                </a:spcBef>
              </a:pPr>
              <a:r>
                <a:rPr lang="en-US" altLang="zh-CN" dirty="0">
                  <a:latin typeface="黑体" pitchFamily="2" charset="-122"/>
                  <a:ea typeface="黑体" pitchFamily="2" charset="-122"/>
                </a:rPr>
                <a:t>     </a:t>
              </a:r>
              <a:r>
                <a:rPr lang="zh-CN" altLang="en-US" dirty="0" smtClean="0">
                  <a:latin typeface="黑体" pitchFamily="2" charset="-122"/>
                  <a:ea typeface="黑体" pitchFamily="2" charset="-122"/>
                </a:rPr>
                <a:t>负荷</a:t>
              </a:r>
              <a:r>
                <a:rPr lang="en-US" altLang="zh-CN" b="1" dirty="0" smtClean="0">
                  <a:solidFill>
                    <a:srgbClr val="C00000"/>
                  </a:solidFill>
                </a:rPr>
                <a:t>Load</a:t>
              </a:r>
              <a:endParaRPr lang="zh-CN" altLang="en-US" i="1" dirty="0">
                <a:solidFill>
                  <a:srgbClr val="C00000"/>
                </a:solidFill>
              </a:endParaRPr>
            </a:p>
          </p:txBody>
        </p:sp>
      </p:grpSp>
      <p:sp>
        <p:nvSpPr>
          <p:cNvPr id="41" name="TextBox 46"/>
          <p:cNvSpPr txBox="1">
            <a:spLocks noChangeArrowheads="1"/>
          </p:cNvSpPr>
          <p:nvPr/>
        </p:nvSpPr>
        <p:spPr bwMode="auto">
          <a:xfrm>
            <a:off x="2286000" y="2854107"/>
            <a:ext cx="4394200" cy="646331"/>
          </a:xfrm>
          <a:prstGeom prst="rect">
            <a:avLst/>
          </a:prstGeom>
          <a:ln>
            <a:headEnd/>
            <a:tailEnd/>
          </a:ln>
        </p:spPr>
        <p:style>
          <a:lnRef idx="1">
            <a:schemeClr val="dk1"/>
          </a:lnRef>
          <a:fillRef idx="2">
            <a:schemeClr val="dk1"/>
          </a:fillRef>
          <a:effectRef idx="1">
            <a:schemeClr val="dk1"/>
          </a:effectRef>
          <a:fontRef idx="minor">
            <a:schemeClr val="dk1"/>
          </a:fontRef>
        </p:style>
        <p:txBody>
          <a:bodyPr>
            <a:spAutoFit/>
          </a:bodyPr>
          <a:lstStyle/>
          <a:p>
            <a:pPr algn="ctr">
              <a:defRPr/>
            </a:pPr>
            <a:r>
              <a:rPr lang="zh-CN" altLang="en-US" dirty="0" smtClean="0">
                <a:solidFill>
                  <a:srgbClr val="0000FF"/>
                </a:solidFill>
                <a:latin typeface="黑体" pitchFamily="2" charset="-122"/>
                <a:ea typeface="黑体" pitchFamily="2" charset="-122"/>
              </a:rPr>
              <a:t>电力系统的有功需实时平衡</a:t>
            </a:r>
            <a:endParaRPr lang="en-US" altLang="zh-CN" dirty="0" smtClean="0">
              <a:solidFill>
                <a:srgbClr val="0000FF"/>
              </a:solidFill>
              <a:latin typeface="黑体" pitchFamily="2" charset="-122"/>
              <a:ea typeface="黑体" pitchFamily="2" charset="-122"/>
            </a:endParaRPr>
          </a:p>
          <a:p>
            <a:pPr algn="ctr">
              <a:defRPr/>
            </a:pPr>
            <a:r>
              <a:rPr lang="en-US" altLang="zh-CN" b="1" dirty="0" smtClean="0">
                <a:solidFill>
                  <a:srgbClr val="00B050"/>
                </a:solidFill>
                <a:ea typeface="华文细黑" pitchFamily="2" charset="-122"/>
              </a:rPr>
              <a:t>More difficulties to power balance </a:t>
            </a:r>
          </a:p>
        </p:txBody>
      </p:sp>
      <p:sp>
        <p:nvSpPr>
          <p:cNvPr id="42" name="Rectangle à coins arrondis 38"/>
          <p:cNvSpPr>
            <a:spLocks noChangeArrowheads="1"/>
          </p:cNvSpPr>
          <p:nvPr/>
        </p:nvSpPr>
        <p:spPr bwMode="auto">
          <a:xfrm>
            <a:off x="3563938" y="3638550"/>
            <a:ext cx="1800225" cy="576263"/>
          </a:xfrm>
          <a:prstGeom prst="roundRect">
            <a:avLst>
              <a:gd name="adj" fmla="val 16667"/>
            </a:avLst>
          </a:prstGeom>
          <a:solidFill>
            <a:srgbClr val="006F68"/>
          </a:solidFill>
          <a:ln w="38100" algn="ctr">
            <a:solidFill>
              <a:schemeClr val="bg1"/>
            </a:solidFill>
            <a:round/>
            <a:headEnd/>
            <a:tailEnd/>
          </a:ln>
          <a:effectLst>
            <a:outerShdw dist="20000" dir="5400000" rotWithShape="0">
              <a:srgbClr val="000000">
                <a:alpha val="37999"/>
              </a:srgbClr>
            </a:outerShdw>
          </a:effectLst>
        </p:spPr>
        <p:txBody>
          <a:bodyPr anchor="ctr" anchorCtr="1"/>
          <a:lstStyle/>
          <a:p>
            <a:pPr algn="ctr">
              <a:defRPr/>
            </a:pPr>
            <a:r>
              <a:rPr lang="zh-CN" altLang="fr-FR" sz="2000" dirty="0">
                <a:solidFill>
                  <a:schemeClr val="bg1"/>
                </a:solidFill>
                <a:latin typeface="华文细黑" pitchFamily="2" charset="-122"/>
                <a:ea typeface="华文细黑" pitchFamily="2" charset="-122"/>
              </a:rPr>
              <a:t>电  </a:t>
            </a:r>
            <a:r>
              <a:rPr lang="zh-CN" altLang="fr-FR" sz="2000" dirty="0" smtClean="0">
                <a:solidFill>
                  <a:schemeClr val="bg1"/>
                </a:solidFill>
                <a:latin typeface="华文细黑" pitchFamily="2" charset="-122"/>
                <a:ea typeface="华文细黑" pitchFamily="2" charset="-122"/>
              </a:rPr>
              <a:t>网</a:t>
            </a:r>
            <a:endParaRPr lang="en-US" altLang="zh-CN" sz="2000" dirty="0" smtClean="0">
              <a:solidFill>
                <a:schemeClr val="bg1"/>
              </a:solidFill>
              <a:latin typeface="华文细黑" pitchFamily="2" charset="-122"/>
              <a:ea typeface="华文细黑" pitchFamily="2" charset="-122"/>
            </a:endParaRPr>
          </a:p>
          <a:p>
            <a:pPr>
              <a:defRPr/>
            </a:pPr>
            <a:r>
              <a:rPr lang="en-US" altLang="zh-CN" sz="2000" b="1" dirty="0" smtClean="0">
                <a:solidFill>
                  <a:srgbClr val="FFFF00"/>
                </a:solidFill>
                <a:latin typeface="华文细黑" pitchFamily="2" charset="-122"/>
                <a:ea typeface="华文细黑" pitchFamily="2" charset="-122"/>
              </a:rPr>
              <a:t>Power Grid</a:t>
            </a:r>
            <a:endParaRPr lang="en-US" sz="2000" b="1" i="1" dirty="0">
              <a:solidFill>
                <a:srgbClr val="FFFF00"/>
              </a:solidFill>
              <a:latin typeface="华文细黑" pitchFamily="2" charset="-122"/>
              <a:ea typeface="华文细黑" pitchFamily="2" charset="-122"/>
            </a:endParaRPr>
          </a:p>
        </p:txBody>
      </p:sp>
      <p:sp>
        <p:nvSpPr>
          <p:cNvPr id="43" name="Rectangle à coins arrondis 39"/>
          <p:cNvSpPr>
            <a:spLocks noChangeArrowheads="1"/>
          </p:cNvSpPr>
          <p:nvPr/>
        </p:nvSpPr>
        <p:spPr bwMode="auto">
          <a:xfrm>
            <a:off x="6589713" y="3638550"/>
            <a:ext cx="1798637" cy="576263"/>
          </a:xfrm>
          <a:prstGeom prst="roundRect">
            <a:avLst>
              <a:gd name="adj" fmla="val 16667"/>
            </a:avLst>
          </a:prstGeom>
          <a:solidFill>
            <a:srgbClr val="990000"/>
          </a:solidFill>
          <a:ln w="38100" algn="ctr">
            <a:solidFill>
              <a:schemeClr val="bg1"/>
            </a:solidFill>
            <a:round/>
            <a:headEnd/>
            <a:tailEnd/>
          </a:ln>
          <a:effectLst>
            <a:outerShdw dist="20000" dir="5400000" rotWithShape="0">
              <a:srgbClr val="000000">
                <a:alpha val="37999"/>
              </a:srgbClr>
            </a:outerShdw>
          </a:effectLst>
        </p:spPr>
        <p:txBody>
          <a:bodyPr anchor="ctr" anchorCtr="1"/>
          <a:lstStyle/>
          <a:p>
            <a:pPr algn="ctr">
              <a:defRPr/>
            </a:pPr>
            <a:r>
              <a:rPr lang="zh-CN" altLang="fr-FR" dirty="0">
                <a:solidFill>
                  <a:schemeClr val="bg1"/>
                </a:solidFill>
                <a:latin typeface="黑体" pitchFamily="2" charset="-122"/>
                <a:ea typeface="黑体" pitchFamily="2" charset="-122"/>
              </a:rPr>
              <a:t>用</a:t>
            </a:r>
            <a:r>
              <a:rPr lang="zh-CN" altLang="fr-FR" dirty="0" smtClean="0">
                <a:solidFill>
                  <a:schemeClr val="bg1"/>
                </a:solidFill>
                <a:latin typeface="黑体" pitchFamily="2" charset="-122"/>
                <a:ea typeface="黑体" pitchFamily="2" charset="-122"/>
              </a:rPr>
              <a:t>电负荷</a:t>
            </a:r>
            <a:endParaRPr lang="en-US" altLang="zh-CN" dirty="0" smtClean="0">
              <a:solidFill>
                <a:schemeClr val="bg1"/>
              </a:solidFill>
              <a:latin typeface="黑体" pitchFamily="2" charset="-122"/>
              <a:ea typeface="黑体" pitchFamily="2" charset="-122"/>
            </a:endParaRPr>
          </a:p>
          <a:p>
            <a:pPr algn="ctr">
              <a:defRPr/>
            </a:pPr>
            <a:r>
              <a:rPr lang="en-US" altLang="fr-FR" dirty="0" smtClean="0">
                <a:solidFill>
                  <a:srgbClr val="FFFF00"/>
                </a:solidFill>
                <a:ea typeface="华文细黑" pitchFamily="2" charset="-122"/>
              </a:rPr>
              <a:t>Load</a:t>
            </a:r>
            <a:endParaRPr lang="en-US" altLang="zh-CN" dirty="0">
              <a:solidFill>
                <a:schemeClr val="bg1"/>
              </a:solidFill>
              <a:latin typeface="黑体" pitchFamily="2" charset="-122"/>
              <a:ea typeface="黑体" pitchFamily="2" charset="-122"/>
            </a:endParaRPr>
          </a:p>
        </p:txBody>
      </p:sp>
      <p:sp>
        <p:nvSpPr>
          <p:cNvPr id="44" name="Rectangle à coins arrondis 40"/>
          <p:cNvSpPr>
            <a:spLocks noChangeArrowheads="1"/>
          </p:cNvSpPr>
          <p:nvPr/>
        </p:nvSpPr>
        <p:spPr bwMode="auto">
          <a:xfrm>
            <a:off x="357188" y="3643314"/>
            <a:ext cx="2571750" cy="576263"/>
          </a:xfrm>
          <a:prstGeom prst="roundRect">
            <a:avLst>
              <a:gd name="adj" fmla="val 16667"/>
            </a:avLst>
          </a:prstGeom>
          <a:solidFill>
            <a:srgbClr val="990000"/>
          </a:solidFill>
          <a:ln w="38100" algn="ctr">
            <a:solidFill>
              <a:schemeClr val="bg1"/>
            </a:solidFill>
            <a:round/>
            <a:headEnd/>
            <a:tailEnd/>
          </a:ln>
          <a:effectLst>
            <a:outerShdw dist="20000" dir="5400000" rotWithShape="0">
              <a:srgbClr val="000000">
                <a:alpha val="37999"/>
              </a:srgbClr>
            </a:outerShdw>
          </a:effectLst>
        </p:spPr>
        <p:txBody>
          <a:bodyPr anchor="ctr" anchorCtr="1"/>
          <a:lstStyle/>
          <a:p>
            <a:pPr algn="ctr">
              <a:defRPr/>
            </a:pPr>
            <a:r>
              <a:rPr lang="zh-CN" altLang="fr-FR" dirty="0">
                <a:solidFill>
                  <a:schemeClr val="bg1"/>
                </a:solidFill>
                <a:latin typeface="黑体" pitchFamily="2" charset="-122"/>
                <a:ea typeface="黑体" pitchFamily="2" charset="-122"/>
              </a:rPr>
              <a:t>常规</a:t>
            </a:r>
            <a:r>
              <a:rPr lang="zh-CN" altLang="fr-FR" dirty="0" smtClean="0">
                <a:solidFill>
                  <a:schemeClr val="bg1"/>
                </a:solidFill>
                <a:latin typeface="黑体" pitchFamily="2" charset="-122"/>
                <a:ea typeface="黑体" pitchFamily="2" charset="-122"/>
              </a:rPr>
              <a:t>电源</a:t>
            </a:r>
            <a:r>
              <a:rPr lang="en-US" altLang="zh-CN" sz="2000" dirty="0" smtClean="0">
                <a:solidFill>
                  <a:srgbClr val="FFFF00"/>
                </a:solidFill>
                <a:ea typeface="华文细黑" pitchFamily="2" charset="-122"/>
              </a:rPr>
              <a:t>Conventional Power</a:t>
            </a:r>
            <a:endParaRPr lang="en-US" altLang="fr-FR" sz="2000" i="1" dirty="0">
              <a:solidFill>
                <a:srgbClr val="FFFF00"/>
              </a:solidFill>
              <a:latin typeface="+mn-lt"/>
              <a:ea typeface="华文细黑" pitchFamily="2" charset="-122"/>
            </a:endParaRPr>
          </a:p>
        </p:txBody>
      </p:sp>
      <p:sp>
        <p:nvSpPr>
          <p:cNvPr id="47" name="Rectangle 52"/>
          <p:cNvSpPr>
            <a:spLocks noChangeArrowheads="1"/>
          </p:cNvSpPr>
          <p:nvPr/>
        </p:nvSpPr>
        <p:spPr bwMode="auto">
          <a:xfrm>
            <a:off x="285720" y="4500570"/>
            <a:ext cx="2857489" cy="1077218"/>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defRPr/>
            </a:pPr>
            <a:r>
              <a:rPr lang="zh-CN" altLang="fr-FR" sz="1600" dirty="0">
                <a:solidFill>
                  <a:schemeClr val="tx1"/>
                </a:solidFill>
                <a:latin typeface="华文细黑" pitchFamily="2" charset="-122"/>
                <a:ea typeface="华文细黑" pitchFamily="2" charset="-122"/>
              </a:rPr>
              <a:t>火电</a:t>
            </a:r>
            <a:r>
              <a:rPr lang="zh-CN" altLang="fr-FR" sz="1600" dirty="0" smtClean="0">
                <a:solidFill>
                  <a:schemeClr val="tx1"/>
                </a:solidFill>
                <a:latin typeface="华文细黑" pitchFamily="2" charset="-122"/>
                <a:ea typeface="华文细黑" pitchFamily="2" charset="-122"/>
              </a:rPr>
              <a:t>机组内</a:t>
            </a:r>
            <a:r>
              <a:rPr lang="zh-CN" altLang="fr-FR" sz="1600" dirty="0">
                <a:solidFill>
                  <a:schemeClr val="tx1"/>
                </a:solidFill>
                <a:latin typeface="华文细黑" pitchFamily="2" charset="-122"/>
                <a:ea typeface="华文细黑" pitchFamily="2" charset="-122"/>
              </a:rPr>
              <a:t>按调度指令</a:t>
            </a:r>
            <a:r>
              <a:rPr lang="zh-CN" altLang="fr-FR" sz="1600" dirty="0" smtClean="0">
                <a:solidFill>
                  <a:schemeClr val="tx1"/>
                </a:solidFill>
                <a:latin typeface="华文细黑" pitchFamily="2" charset="-122"/>
                <a:ea typeface="华文细黑" pitchFamily="2" charset="-122"/>
              </a:rPr>
              <a:t>运行</a:t>
            </a:r>
            <a:r>
              <a:rPr lang="en-US" altLang="zh-CN" sz="1600" dirty="0" smtClean="0">
                <a:solidFill>
                  <a:schemeClr val="tx1"/>
                </a:solidFill>
                <a:ea typeface="华文细黑" pitchFamily="2" charset="-122"/>
              </a:rPr>
              <a:t>Thermal power follow with the load according to the dispatch command</a:t>
            </a:r>
            <a:endParaRPr lang="en-US" altLang="zh-CN" sz="1600" dirty="0">
              <a:solidFill>
                <a:schemeClr val="tx1"/>
              </a:solidFill>
              <a:latin typeface="华文细黑" pitchFamily="2" charset="-122"/>
              <a:ea typeface="华文细黑" pitchFamily="2" charset="-122"/>
            </a:endParaRPr>
          </a:p>
        </p:txBody>
      </p:sp>
      <p:grpSp>
        <p:nvGrpSpPr>
          <p:cNvPr id="4" name="组合 27"/>
          <p:cNvGrpSpPr>
            <a:grpSpLocks/>
          </p:cNvGrpSpPr>
          <p:nvPr/>
        </p:nvGrpSpPr>
        <p:grpSpPr bwMode="auto">
          <a:xfrm>
            <a:off x="2928926" y="4281501"/>
            <a:ext cx="3143257" cy="2362209"/>
            <a:chOff x="2928917" y="3951000"/>
            <a:chExt cx="3143288" cy="2362594"/>
          </a:xfrm>
        </p:grpSpPr>
        <p:cxnSp>
          <p:nvCxnSpPr>
            <p:cNvPr id="49" name="Connecteur droit 49"/>
            <p:cNvCxnSpPr/>
            <p:nvPr/>
          </p:nvCxnSpPr>
          <p:spPr bwMode="auto">
            <a:xfrm rot="5400000">
              <a:off x="4175888" y="4202660"/>
              <a:ext cx="504908" cy="1587"/>
            </a:xfrm>
            <a:prstGeom prst="line">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50" name="Rectangle à coins arrondis 41"/>
            <p:cNvSpPr>
              <a:spLocks noChangeArrowheads="1"/>
            </p:cNvSpPr>
            <p:nvPr/>
          </p:nvSpPr>
          <p:spPr bwMode="auto">
            <a:xfrm>
              <a:off x="3384550" y="4027205"/>
              <a:ext cx="2195535" cy="752598"/>
            </a:xfrm>
            <a:prstGeom prst="roundRect">
              <a:avLst>
                <a:gd name="adj" fmla="val 16667"/>
              </a:avLst>
            </a:prstGeom>
            <a:solidFill>
              <a:srgbClr val="990000"/>
            </a:solidFill>
            <a:ln w="38100" algn="ctr">
              <a:solidFill>
                <a:schemeClr val="bg1"/>
              </a:solidFill>
              <a:round/>
              <a:headEnd/>
              <a:tailEnd/>
            </a:ln>
            <a:effectLst>
              <a:outerShdw dist="20000" dir="5400000" rotWithShape="0">
                <a:srgbClr val="000000">
                  <a:alpha val="37999"/>
                </a:srgbClr>
              </a:outerShdw>
            </a:effectLst>
          </p:spPr>
          <p:txBody>
            <a:bodyPr anchor="ctr" anchorCtr="1"/>
            <a:lstStyle/>
            <a:p>
              <a:pPr algn="ctr">
                <a:defRPr/>
              </a:pPr>
              <a:r>
                <a:rPr lang="zh-CN" altLang="en-US" dirty="0" smtClean="0">
                  <a:solidFill>
                    <a:schemeClr val="bg1"/>
                  </a:solidFill>
                  <a:latin typeface="黑体" pitchFamily="2" charset="-122"/>
                  <a:ea typeface="黑体" pitchFamily="2" charset="-122"/>
                </a:rPr>
                <a:t>风力发电</a:t>
              </a:r>
              <a:endParaRPr lang="en-US" altLang="zh-CN" dirty="0" smtClean="0">
                <a:solidFill>
                  <a:schemeClr val="bg1"/>
                </a:solidFill>
                <a:latin typeface="黑体" pitchFamily="2" charset="-122"/>
                <a:ea typeface="黑体" pitchFamily="2" charset="-122"/>
              </a:endParaRPr>
            </a:p>
            <a:p>
              <a:pPr algn="ctr">
                <a:defRPr/>
              </a:pPr>
              <a:r>
                <a:rPr lang="en-US" altLang="zh-CN" sz="2000" dirty="0" smtClean="0">
                  <a:solidFill>
                    <a:srgbClr val="FFFF00"/>
                  </a:solidFill>
                  <a:ea typeface="华文细黑" pitchFamily="2" charset="-122"/>
                </a:rPr>
                <a:t>Wind power</a:t>
              </a:r>
              <a:endParaRPr lang="en-US" altLang="zh-CN" sz="2000" dirty="0">
                <a:solidFill>
                  <a:srgbClr val="FFFF00"/>
                </a:solidFill>
                <a:ea typeface="华文细黑" pitchFamily="2" charset="-122"/>
              </a:endParaRPr>
            </a:p>
          </p:txBody>
        </p:sp>
        <p:grpSp>
          <p:nvGrpSpPr>
            <p:cNvPr id="5" name="组合 25"/>
            <p:cNvGrpSpPr>
              <a:grpSpLocks/>
            </p:cNvGrpSpPr>
            <p:nvPr/>
          </p:nvGrpSpPr>
          <p:grpSpPr bwMode="auto">
            <a:xfrm>
              <a:off x="2928917" y="4807037"/>
              <a:ext cx="3143288" cy="1506557"/>
              <a:chOff x="2928917" y="4807037"/>
              <a:chExt cx="3143288" cy="1506557"/>
            </a:xfrm>
          </p:grpSpPr>
          <p:pic>
            <p:nvPicPr>
              <p:cNvPr id="35859" name="Picture 37"/>
              <p:cNvPicPr>
                <a:picLocks noChangeAspect="1" noChangeArrowheads="1"/>
              </p:cNvPicPr>
              <p:nvPr/>
            </p:nvPicPr>
            <p:blipFill>
              <a:blip r:embed="rId4" cstate="print"/>
              <a:srcRect/>
              <a:stretch>
                <a:fillRect/>
              </a:stretch>
            </p:blipFill>
            <p:spPr bwMode="auto">
              <a:xfrm>
                <a:off x="3857621" y="4807037"/>
                <a:ext cx="1285896" cy="792061"/>
              </a:xfrm>
              <a:prstGeom prst="rect">
                <a:avLst/>
              </a:prstGeom>
              <a:noFill/>
              <a:ln w="9525">
                <a:noFill/>
                <a:miter lim="800000"/>
                <a:headEnd/>
                <a:tailEnd/>
              </a:ln>
            </p:spPr>
          </p:pic>
          <p:sp>
            <p:nvSpPr>
              <p:cNvPr id="53" name="Rectangle 42"/>
              <p:cNvSpPr>
                <a:spLocks noChangeArrowheads="1"/>
              </p:cNvSpPr>
              <p:nvPr/>
            </p:nvSpPr>
            <p:spPr bwMode="auto">
              <a:xfrm>
                <a:off x="2928917" y="5482461"/>
                <a:ext cx="3143288" cy="831133"/>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defRPr/>
                </a:pPr>
                <a:r>
                  <a:rPr lang="zh-CN" altLang="en-US" sz="1600" dirty="0">
                    <a:solidFill>
                      <a:schemeClr val="tx1"/>
                    </a:solidFill>
                    <a:latin typeface="华文细黑" pitchFamily="2" charset="-122"/>
                    <a:ea typeface="华文细黑" pitchFamily="2" charset="-122"/>
                  </a:rPr>
                  <a:t>风电出力随机变化</a:t>
                </a:r>
                <a:r>
                  <a:rPr lang="zh-CN" altLang="en-US" sz="1600" dirty="0" smtClean="0">
                    <a:solidFill>
                      <a:schemeClr val="tx1"/>
                    </a:solidFill>
                    <a:latin typeface="华文细黑" pitchFamily="2" charset="-122"/>
                    <a:ea typeface="华文细黑" pitchFamily="2" charset="-122"/>
                  </a:rPr>
                  <a:t>，波动性较大</a:t>
                </a:r>
                <a:r>
                  <a:rPr lang="en-US" altLang="zh-CN" sz="1600" dirty="0" smtClean="0">
                    <a:solidFill>
                      <a:schemeClr val="tx1"/>
                    </a:solidFill>
                    <a:ea typeface="华文细黑" pitchFamily="2" charset="-122"/>
                  </a:rPr>
                  <a:t>Irregular wind power output with big variation</a:t>
                </a:r>
                <a:endParaRPr lang="en-US" altLang="zh-CN" sz="1600" dirty="0">
                  <a:solidFill>
                    <a:schemeClr val="tx1"/>
                  </a:solidFill>
                  <a:latin typeface="华文细黑" pitchFamily="2" charset="-122"/>
                  <a:ea typeface="华文细黑" pitchFamily="2" charset="-122"/>
                </a:endParaRPr>
              </a:p>
            </p:txBody>
          </p:sp>
        </p:grpSp>
      </p:grpSp>
      <p:grpSp>
        <p:nvGrpSpPr>
          <p:cNvPr id="6" name="组合 24"/>
          <p:cNvGrpSpPr>
            <a:grpSpLocks/>
          </p:cNvGrpSpPr>
          <p:nvPr/>
        </p:nvGrpSpPr>
        <p:grpSpPr bwMode="auto">
          <a:xfrm>
            <a:off x="6500858" y="4430711"/>
            <a:ext cx="2071670" cy="1370603"/>
            <a:chOff x="7072330" y="4005263"/>
            <a:chExt cx="2071670" cy="1370632"/>
          </a:xfrm>
        </p:grpSpPr>
        <p:pic>
          <p:nvPicPr>
            <p:cNvPr id="55" name="Picture 38"/>
            <p:cNvPicPr>
              <a:picLocks noChangeAspect="1" noChangeArrowheads="1"/>
            </p:cNvPicPr>
            <p:nvPr/>
          </p:nvPicPr>
          <p:blipFill>
            <a:blip r:embed="rId5" cstate="print"/>
            <a:srcRect/>
            <a:stretch>
              <a:fillRect/>
            </a:stretch>
          </p:blipFill>
          <p:spPr bwMode="auto">
            <a:xfrm>
              <a:off x="7092950" y="4005263"/>
              <a:ext cx="1974850" cy="647713"/>
            </a:xfrm>
            <a:prstGeom prst="rect">
              <a:avLst/>
            </a:prstGeom>
            <a:ln>
              <a:headEnd/>
              <a:tailEnd/>
            </a:ln>
          </p:spPr>
          <p:style>
            <a:lnRef idx="3">
              <a:schemeClr val="lt1"/>
            </a:lnRef>
            <a:fillRef idx="1">
              <a:schemeClr val="accent1"/>
            </a:fillRef>
            <a:effectRef idx="1">
              <a:schemeClr val="accent1"/>
            </a:effectRef>
            <a:fontRef idx="minor">
              <a:schemeClr val="lt1"/>
            </a:fontRef>
          </p:style>
        </p:pic>
        <p:sp>
          <p:nvSpPr>
            <p:cNvPr id="56" name="TextBox 43"/>
            <p:cNvSpPr txBox="1">
              <a:spLocks noChangeArrowheads="1"/>
            </p:cNvSpPr>
            <p:nvPr/>
          </p:nvSpPr>
          <p:spPr bwMode="auto">
            <a:xfrm>
              <a:off x="7072330" y="4791108"/>
              <a:ext cx="2071670" cy="584787"/>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defRPr/>
              </a:pPr>
              <a:r>
                <a:rPr lang="zh-CN" altLang="en-US" sz="1600" dirty="0">
                  <a:solidFill>
                    <a:schemeClr val="tx1"/>
                  </a:solidFill>
                  <a:latin typeface="华文细黑" pitchFamily="2" charset="-122"/>
                  <a:ea typeface="华文细黑" pitchFamily="2" charset="-122"/>
                </a:rPr>
                <a:t>日负荷规律性</a:t>
              </a:r>
              <a:r>
                <a:rPr lang="zh-CN" altLang="en-US" sz="1600" dirty="0" smtClean="0">
                  <a:solidFill>
                    <a:schemeClr val="tx1"/>
                  </a:solidFill>
                  <a:latin typeface="华文细黑" pitchFamily="2" charset="-122"/>
                  <a:ea typeface="华文细黑" pitchFamily="2" charset="-122"/>
                </a:rPr>
                <a:t>强</a:t>
              </a:r>
              <a:endParaRPr lang="en-US" altLang="zh-CN" sz="1600" dirty="0" smtClean="0">
                <a:solidFill>
                  <a:schemeClr val="tx1"/>
                </a:solidFill>
                <a:latin typeface="华文细黑" pitchFamily="2" charset="-122"/>
                <a:ea typeface="华文细黑" pitchFamily="2" charset="-122"/>
              </a:endParaRPr>
            </a:p>
            <a:p>
              <a:pPr>
                <a:defRPr/>
              </a:pPr>
              <a:r>
                <a:rPr lang="en-US" altLang="zh-CN" sz="1600" dirty="0" smtClean="0">
                  <a:solidFill>
                    <a:schemeClr val="tx1"/>
                  </a:solidFill>
                  <a:latin typeface="华文细黑" pitchFamily="2" charset="-122"/>
                  <a:ea typeface="华文细黑" pitchFamily="2" charset="-122"/>
                </a:rPr>
                <a:t>Regular daily load</a:t>
              </a:r>
              <a:endParaRPr lang="zh-CN" altLang="en-US" dirty="0">
                <a:solidFill>
                  <a:schemeClr val="tx1"/>
                </a:solidFill>
                <a:latin typeface="华文细黑" pitchFamily="2" charset="-122"/>
                <a:ea typeface="华文细黑" pitchFamily="2" charset="-122"/>
              </a:endParaRPr>
            </a:p>
          </p:txBody>
        </p:sp>
      </p:grpSp>
      <p:sp>
        <p:nvSpPr>
          <p:cNvPr id="32"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91C395F9-D56B-4155-9945-5924B8C16D35}" type="slidenum">
              <a:rPr lang="en-US" altLang="zh-CN" sz="1400" b="1"/>
              <a:pPr algn="r"/>
              <a:t>6</a:t>
            </a:fld>
            <a:endParaRPr lang="en-US" altLang="zh-CN" sz="1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11"/>
          <p:cNvSpPr>
            <a:spLocks noChangeArrowheads="1"/>
          </p:cNvSpPr>
          <p:nvPr/>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a:latin typeface="Times New Roman" pitchFamily="18" charset="0"/>
              <a:ea typeface="黑体" pitchFamily="2" charset="-122"/>
            </a:endParaRPr>
          </a:p>
        </p:txBody>
      </p:sp>
      <p:sp>
        <p:nvSpPr>
          <p:cNvPr id="33801" name="Rectangle 16"/>
          <p:cNvSpPr>
            <a:spLocks noChangeArrowheads="1"/>
          </p:cNvSpPr>
          <p:nvPr/>
        </p:nvSpPr>
        <p:spPr bwMode="auto">
          <a:xfrm>
            <a:off x="357158" y="1571612"/>
            <a:ext cx="5929354" cy="1440394"/>
          </a:xfrm>
          <a:prstGeom prst="rect">
            <a:avLst/>
          </a:prstGeom>
          <a:noFill/>
          <a:ln w="9525" algn="ctr">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等效负荷概念：将</a:t>
            </a:r>
            <a:r>
              <a:rPr lang="zh-CN" altLang="en-US" sz="2000" b="1" dirty="0">
                <a:latin typeface="+mn-lt"/>
                <a:ea typeface="微软雅黑" pitchFamily="34" charset="-122"/>
                <a:cs typeface="Times New Roman" pitchFamily="18" charset="0"/>
                <a:sym typeface="Arial" pitchFamily="34" charset="0"/>
              </a:rPr>
              <a:t>风电场出力作为负的负荷叠加到负荷</a:t>
            </a:r>
            <a:r>
              <a:rPr lang="zh-CN" altLang="en-US" sz="2000" b="1" dirty="0" smtClean="0">
                <a:latin typeface="+mn-lt"/>
                <a:ea typeface="微软雅黑" pitchFamily="34" charset="-122"/>
                <a:cs typeface="Times New Roman" pitchFamily="18" charset="0"/>
                <a:sym typeface="Arial" pitchFamily="34" charset="0"/>
              </a:rPr>
              <a:t>上，得到</a:t>
            </a:r>
            <a:r>
              <a:rPr lang="zh-CN" altLang="en-US" sz="2000" b="1" dirty="0">
                <a:latin typeface="+mn-lt"/>
                <a:ea typeface="微软雅黑" pitchFamily="34" charset="-122"/>
                <a:cs typeface="Times New Roman" pitchFamily="18" charset="0"/>
                <a:sym typeface="Arial" pitchFamily="34" charset="0"/>
              </a:rPr>
              <a:t>的等效负荷</a:t>
            </a:r>
            <a:r>
              <a:rPr lang="zh-CN" altLang="en-US" sz="2000" b="1" dirty="0" smtClean="0">
                <a:latin typeface="+mn-lt"/>
                <a:ea typeface="微软雅黑" pitchFamily="34" charset="-122"/>
                <a:cs typeface="Times New Roman" pitchFamily="18" charset="0"/>
                <a:sym typeface="Arial" pitchFamily="34" charset="0"/>
              </a:rPr>
              <a:t>曲线。</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defTabSz="720000" eaLnBrk="0" hangingPunct="0">
              <a:lnSpc>
                <a:spcPct val="110000"/>
              </a:lnSpc>
              <a:spcBef>
                <a:spcPct val="20000"/>
              </a:spcBef>
              <a:buClr>
                <a:srgbClr val="006666"/>
              </a:buClr>
              <a:buSzPct val="75000"/>
              <a:defRPr/>
            </a:pPr>
            <a:r>
              <a:rPr lang="en-US" altLang="zh-CN" sz="2000" b="1" dirty="0" smtClean="0">
                <a:latin typeface="+mn-lt"/>
                <a:ea typeface="微软雅黑" pitchFamily="34" charset="-122"/>
                <a:cs typeface="Times New Roman" pitchFamily="18" charset="0"/>
                <a:sym typeface="Arial" pitchFamily="34" charset="0"/>
              </a:rPr>
              <a:t>      </a:t>
            </a:r>
            <a:r>
              <a:rPr lang="en-US" altLang="zh-CN" sz="1600" b="1" dirty="0" smtClean="0">
                <a:ea typeface="微软雅黑" pitchFamily="34" charset="-122"/>
                <a:cs typeface="Times New Roman" pitchFamily="18" charset="0"/>
                <a:sym typeface="Arial" pitchFamily="34" charset="0"/>
              </a:rPr>
              <a:t>Net load = Load – Wind</a:t>
            </a:r>
            <a:br>
              <a:rPr lang="en-US" altLang="zh-CN" sz="1600" b="1" dirty="0" smtClean="0">
                <a:ea typeface="微软雅黑" pitchFamily="34" charset="-122"/>
                <a:cs typeface="Times New Roman" pitchFamily="18" charset="0"/>
                <a:sym typeface="Arial" pitchFamily="34" charset="0"/>
              </a:rPr>
            </a:br>
            <a:r>
              <a:rPr lang="en-US" altLang="zh-CN" sz="1600" b="1" dirty="0" smtClean="0">
                <a:ea typeface="微软雅黑" pitchFamily="34" charset="-122"/>
                <a:cs typeface="Times New Roman" pitchFamily="18" charset="0"/>
                <a:sym typeface="Arial" pitchFamily="34" charset="0"/>
              </a:rPr>
              <a:t> look the wind power output as a minus load</a:t>
            </a:r>
            <a:endParaRPr lang="zh-CN" altLang="en-US" sz="1600" b="1" dirty="0" smtClean="0">
              <a:ea typeface="微软雅黑" pitchFamily="34" charset="-122"/>
              <a:cs typeface="Times New Roman" pitchFamily="18" charset="0"/>
              <a:sym typeface="Arial" pitchFamily="34" charset="0"/>
            </a:endParaRPr>
          </a:p>
        </p:txBody>
      </p:sp>
      <p:grpSp>
        <p:nvGrpSpPr>
          <p:cNvPr id="2" name="组合 19"/>
          <p:cNvGrpSpPr/>
          <p:nvPr/>
        </p:nvGrpSpPr>
        <p:grpSpPr>
          <a:xfrm>
            <a:off x="285720" y="3143248"/>
            <a:ext cx="7715304" cy="2928958"/>
            <a:chOff x="347637" y="2101419"/>
            <a:chExt cx="9329656" cy="3899349"/>
          </a:xfrm>
        </p:grpSpPr>
        <p:graphicFrame>
          <p:nvGraphicFramePr>
            <p:cNvPr id="12" name="Object 1"/>
            <p:cNvGraphicFramePr>
              <a:graphicFrameLocks noChangeAspect="1"/>
            </p:cNvGraphicFramePr>
            <p:nvPr/>
          </p:nvGraphicFramePr>
          <p:xfrm>
            <a:off x="347637" y="2101419"/>
            <a:ext cx="8358245" cy="3899349"/>
          </p:xfrm>
          <a:graphic>
            <a:graphicData uri="http://schemas.openxmlformats.org/presentationml/2006/ole">
              <p:oleObj spid="_x0000_s56322" name="Visio" r:id="rId3" imgW="5638038" imgH="2637663" progId="">
                <p:embed/>
              </p:oleObj>
            </a:graphicData>
          </a:graphic>
        </p:graphicFrame>
        <p:cxnSp>
          <p:nvCxnSpPr>
            <p:cNvPr id="13" name="直接连接符 12"/>
            <p:cNvCxnSpPr>
              <a:cxnSpLocks noChangeShapeType="1"/>
            </p:cNvCxnSpPr>
            <p:nvPr/>
          </p:nvCxnSpPr>
          <p:spPr bwMode="auto">
            <a:xfrm flipV="1">
              <a:off x="1637307" y="3072114"/>
              <a:ext cx="8039986" cy="49072"/>
            </a:xfrm>
            <a:prstGeom prst="line">
              <a:avLst/>
            </a:prstGeom>
            <a:noFill/>
            <a:ln w="34925" algn="ctr">
              <a:solidFill>
                <a:schemeClr val="accent2"/>
              </a:solidFill>
              <a:round/>
              <a:headEnd/>
              <a:tailEnd/>
            </a:ln>
          </p:spPr>
        </p:cxnSp>
        <p:cxnSp>
          <p:nvCxnSpPr>
            <p:cNvPr id="14" name="直接连接符 13"/>
            <p:cNvCxnSpPr>
              <a:cxnSpLocks noChangeShapeType="1"/>
            </p:cNvCxnSpPr>
            <p:nvPr/>
          </p:nvCxnSpPr>
          <p:spPr bwMode="auto">
            <a:xfrm>
              <a:off x="1590745" y="4477487"/>
              <a:ext cx="8000164" cy="1584"/>
            </a:xfrm>
            <a:prstGeom prst="line">
              <a:avLst/>
            </a:prstGeom>
            <a:noFill/>
            <a:ln w="34925" algn="ctr">
              <a:solidFill>
                <a:schemeClr val="accent2"/>
              </a:solidFill>
              <a:round/>
              <a:headEnd/>
              <a:tailEnd/>
            </a:ln>
          </p:spPr>
        </p:cxnSp>
        <p:cxnSp>
          <p:nvCxnSpPr>
            <p:cNvPr id="15" name="直接箭头连接符 16"/>
            <p:cNvCxnSpPr>
              <a:cxnSpLocks noChangeShapeType="1"/>
            </p:cNvCxnSpPr>
            <p:nvPr/>
          </p:nvCxnSpPr>
          <p:spPr bwMode="auto">
            <a:xfrm rot="5400000">
              <a:off x="8790146" y="3766855"/>
              <a:ext cx="1428758" cy="7"/>
            </a:xfrm>
            <a:prstGeom prst="straightConnector1">
              <a:avLst/>
            </a:prstGeom>
            <a:noFill/>
            <a:ln w="34925" algn="ctr">
              <a:solidFill>
                <a:schemeClr val="accent2"/>
              </a:solidFill>
              <a:round/>
              <a:headEnd type="triangle" w="med" len="med"/>
              <a:tailEnd type="triangle" w="med" len="med"/>
            </a:ln>
          </p:spPr>
        </p:cxnSp>
      </p:grpSp>
      <p:sp>
        <p:nvSpPr>
          <p:cNvPr id="19" name="椭圆形标注 10"/>
          <p:cNvSpPr>
            <a:spLocks noChangeArrowheads="1"/>
          </p:cNvSpPr>
          <p:nvPr/>
        </p:nvSpPr>
        <p:spPr bwMode="auto">
          <a:xfrm>
            <a:off x="6286513" y="1500174"/>
            <a:ext cx="2857488" cy="1500198"/>
          </a:xfrm>
          <a:prstGeom prst="wedgeEllipseCallout">
            <a:avLst>
              <a:gd name="adj1" fmla="val 7205"/>
              <a:gd name="adj2" fmla="val 104700"/>
            </a:avLst>
          </a:prstGeom>
          <a:solidFill>
            <a:schemeClr val="accent2">
              <a:lumMod val="60000"/>
              <a:lumOff val="40000"/>
              <a:alpha val="42000"/>
            </a:schemeClr>
          </a:solidFill>
          <a:ln w="9525" algn="ctr">
            <a:solidFill>
              <a:schemeClr val="tx1"/>
            </a:solidFill>
            <a:round/>
            <a:headEnd/>
            <a:tailEnd/>
          </a:ln>
        </p:spPr>
        <p:txBody>
          <a:bodyPr/>
          <a:lstStyle/>
          <a:p>
            <a:pPr eaLnBrk="0" hangingPunct="0">
              <a:defRPr/>
            </a:pPr>
            <a:r>
              <a:rPr lang="zh-CN" altLang="en-US" sz="1600" dirty="0" smtClean="0">
                <a:solidFill>
                  <a:srgbClr val="000000"/>
                </a:solidFill>
                <a:latin typeface="黑体" pitchFamily="2" charset="-122"/>
                <a:ea typeface="黑体" pitchFamily="2" charset="-122"/>
                <a:cs typeface="Times New Roman" pitchFamily="18" charset="0"/>
              </a:rPr>
              <a:t>风电注入导致等效负荷更大的峰谷差</a:t>
            </a:r>
            <a:endParaRPr lang="en-US" altLang="zh-CN" sz="1600" dirty="0" smtClean="0">
              <a:solidFill>
                <a:srgbClr val="000000"/>
              </a:solidFill>
              <a:latin typeface="黑体" pitchFamily="2" charset="-122"/>
              <a:ea typeface="黑体" pitchFamily="2" charset="-122"/>
              <a:cs typeface="Times New Roman" pitchFamily="18" charset="0"/>
            </a:endParaRPr>
          </a:p>
          <a:p>
            <a:pPr eaLnBrk="0" hangingPunct="0">
              <a:defRPr/>
            </a:pPr>
            <a:r>
              <a:rPr lang="en-US" altLang="zh-CN" sz="1200" dirty="0" smtClean="0">
                <a:solidFill>
                  <a:srgbClr val="000000"/>
                </a:solidFill>
                <a:latin typeface="黑体" pitchFamily="2" charset="-122"/>
                <a:ea typeface="黑体" pitchFamily="2" charset="-122"/>
                <a:cs typeface="Times New Roman" pitchFamily="18" charset="0"/>
              </a:rPr>
              <a:t>Big differences between peak and off-peak net load</a:t>
            </a:r>
            <a:endParaRPr lang="zh-CN" altLang="en-US" sz="1050" b="1" i="1" dirty="0" smtClean="0">
              <a:solidFill>
                <a:srgbClr val="FFFF00"/>
              </a:solidFill>
              <a:ea typeface="黑体" pitchFamily="2" charset="-122"/>
              <a:cs typeface="Times New Roman" pitchFamily="18" charset="0"/>
            </a:endParaRPr>
          </a:p>
          <a:p>
            <a:pPr eaLnBrk="0" hangingPunct="0">
              <a:defRPr/>
            </a:pPr>
            <a:endParaRPr lang="zh-CN" altLang="en-US" sz="1200" b="1" i="1" dirty="0">
              <a:solidFill>
                <a:srgbClr val="FFFF00"/>
              </a:solidFill>
              <a:latin typeface="+mn-lt"/>
              <a:ea typeface="黑体" pitchFamily="2" charset="-122"/>
              <a:cs typeface="Times New Roman" pitchFamily="18" charset="0"/>
            </a:endParaRPr>
          </a:p>
        </p:txBody>
      </p:sp>
      <p:sp>
        <p:nvSpPr>
          <p:cNvPr id="20"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91C395F9-D56B-4155-9945-5924B8C16D35}" type="slidenum">
              <a:rPr lang="en-US" altLang="zh-CN" sz="1400" b="1"/>
              <a:pPr algn="r"/>
              <a:t>7</a:t>
            </a:fld>
            <a:endParaRPr lang="en-US" altLang="zh-CN" sz="1400" b="1" dirty="0"/>
          </a:p>
        </p:txBody>
      </p:sp>
      <p:sp>
        <p:nvSpPr>
          <p:cNvPr id="23"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1.3  </a:t>
            </a:r>
            <a:r>
              <a:rPr lang="zh-CN" altLang="en-US" sz="2800" b="1" kern="0" dirty="0">
                <a:effectLst>
                  <a:outerShdw blurRad="38100" dist="38100" dir="2700000" algn="tl">
                    <a:srgbClr val="C0C0C0"/>
                  </a:outerShdw>
                </a:effectLst>
                <a:latin typeface="+mj-lt"/>
                <a:ea typeface="黑体" pitchFamily="2" charset="-122"/>
                <a:cs typeface="+mj-cs"/>
              </a:rPr>
              <a:t>风电并网后系统调峰面临的</a:t>
            </a:r>
            <a:r>
              <a:rPr lang="zh-CN" altLang="en-US" sz="2800" b="1" kern="0" dirty="0" smtClean="0">
                <a:effectLst>
                  <a:outerShdw blurRad="38100" dist="38100" dir="2700000" algn="tl">
                    <a:srgbClr val="C0C0C0"/>
                  </a:outerShdw>
                </a:effectLst>
                <a:latin typeface="+mj-lt"/>
                <a:ea typeface="黑体" pitchFamily="2" charset="-122"/>
                <a:cs typeface="+mj-cs"/>
              </a:rPr>
              <a:t>挑战</a:t>
            </a:r>
            <a:endParaRPr lang="en-US" altLang="zh-CN" sz="2800" b="1" kern="0" dirty="0" smtClean="0">
              <a:effectLst>
                <a:outerShdw blurRad="38100" dist="38100" dir="2700000" algn="tl">
                  <a:srgbClr val="C0C0C0"/>
                </a:outerShdw>
              </a:effectLst>
              <a:latin typeface="+mj-lt"/>
              <a:ea typeface="黑体" pitchFamily="2" charset="-122"/>
              <a:cs typeface="+mj-cs"/>
            </a:endParaRPr>
          </a:p>
          <a:p>
            <a:pPr>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power balance &amp; frequency control</a:t>
            </a: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ChangeArrowheads="1"/>
          </p:cNvSpPr>
          <p:nvPr/>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pic>
        <p:nvPicPr>
          <p:cNvPr id="70657" name="图片 53"/>
          <p:cNvPicPr>
            <a:picLocks noChangeAspect="1" noChangeArrowheads="1"/>
          </p:cNvPicPr>
          <p:nvPr/>
        </p:nvPicPr>
        <p:blipFill>
          <a:blip r:embed="rId2" cstate="print"/>
          <a:srcRect/>
          <a:stretch>
            <a:fillRect/>
          </a:stretch>
        </p:blipFill>
        <p:spPr bwMode="auto">
          <a:xfrm>
            <a:off x="185737" y="1428736"/>
            <a:ext cx="4314825" cy="2390775"/>
          </a:xfrm>
          <a:prstGeom prst="rect">
            <a:avLst/>
          </a:prstGeom>
          <a:noFill/>
          <a:ln w="9525">
            <a:noFill/>
            <a:miter lim="800000"/>
            <a:headEnd/>
            <a:tailEnd/>
          </a:ln>
        </p:spPr>
      </p:pic>
      <p:pic>
        <p:nvPicPr>
          <p:cNvPr id="70658" name="图片 50"/>
          <p:cNvPicPr>
            <a:picLocks noChangeAspect="1" noChangeArrowheads="1"/>
          </p:cNvPicPr>
          <p:nvPr/>
        </p:nvPicPr>
        <p:blipFill>
          <a:blip r:embed="rId3" cstate="print"/>
          <a:srcRect/>
          <a:stretch>
            <a:fillRect/>
          </a:stretch>
        </p:blipFill>
        <p:spPr bwMode="auto">
          <a:xfrm>
            <a:off x="4614893" y="1428736"/>
            <a:ext cx="4314825" cy="2362200"/>
          </a:xfrm>
          <a:prstGeom prst="rect">
            <a:avLst/>
          </a:prstGeom>
          <a:noFill/>
          <a:ln w="9525">
            <a:noFill/>
            <a:miter lim="800000"/>
            <a:headEnd/>
            <a:tailEnd/>
          </a:ln>
        </p:spPr>
      </p:pic>
      <p:sp>
        <p:nvSpPr>
          <p:cNvPr id="70659" name="Rectangle 3"/>
          <p:cNvSpPr>
            <a:spLocks noChangeArrowheads="1"/>
          </p:cNvSpPr>
          <p:nvPr/>
        </p:nvSpPr>
        <p:spPr bwMode="auto">
          <a:xfrm>
            <a:off x="2928926" y="3143248"/>
            <a:ext cx="1285884"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27000" algn="ctr"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冬季</a:t>
            </a:r>
            <a:endParaRPr kumimoji="0" lang="zh-CN" altLang="en-US" sz="1600" b="0" i="0" u="none" strike="noStrike" cap="none" normalizeH="0" baseline="0" dirty="0" smtClean="0">
              <a:ln>
                <a:noFill/>
              </a:ln>
              <a:solidFill>
                <a:schemeClr val="tx1"/>
              </a:solidFill>
              <a:effectLst/>
              <a:latin typeface="微软雅黑" pitchFamily="34" charset="-122"/>
              <a:ea typeface="微软雅黑" pitchFamily="34" charset="-122"/>
            </a:endParaRPr>
          </a:p>
        </p:txBody>
      </p:sp>
      <p:sp>
        <p:nvSpPr>
          <p:cNvPr id="11" name="Rectangle 3"/>
          <p:cNvSpPr>
            <a:spLocks noChangeArrowheads="1"/>
          </p:cNvSpPr>
          <p:nvPr/>
        </p:nvSpPr>
        <p:spPr bwMode="auto">
          <a:xfrm>
            <a:off x="7500958" y="3143248"/>
            <a:ext cx="1285884"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27000" algn="ctr" defTabSz="914400" rtl="0" eaLnBrk="1" fontAlgn="base" latinLnBrk="0" hangingPunct="1">
              <a:lnSpc>
                <a:spcPct val="100000"/>
              </a:lnSpc>
              <a:spcBef>
                <a:spcPct val="0"/>
              </a:spcBef>
              <a:spcAft>
                <a:spcPct val="0"/>
              </a:spcAft>
              <a:buClrTx/>
              <a:buSzTx/>
              <a:buFontTx/>
              <a:buNone/>
              <a:tabLst/>
            </a:pPr>
            <a:r>
              <a:rPr lang="zh-CN" altLang="en-US" sz="1600" dirty="0" smtClean="0">
                <a:latin typeface="微软雅黑" pitchFamily="34" charset="-122"/>
                <a:ea typeface="微软雅黑" pitchFamily="34" charset="-122"/>
                <a:cs typeface="Times New Roman" pitchFamily="18" charset="0"/>
              </a:rPr>
              <a:t>夏</a:t>
            </a:r>
            <a:r>
              <a:rPr kumimoji="0" lang="zh-CN" altLang="en-US" sz="1600" b="0"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季</a:t>
            </a:r>
            <a:endParaRPr kumimoji="0" lang="zh-CN" altLang="en-US" sz="1600" b="0" i="0" u="none" strike="noStrike" cap="none" normalizeH="0" baseline="0" dirty="0" smtClean="0">
              <a:ln>
                <a:noFill/>
              </a:ln>
              <a:solidFill>
                <a:schemeClr val="tx1"/>
              </a:solidFill>
              <a:effectLst/>
              <a:latin typeface="微软雅黑" pitchFamily="34" charset="-122"/>
              <a:ea typeface="微软雅黑" pitchFamily="34" charset="-122"/>
            </a:endParaRPr>
          </a:p>
        </p:txBody>
      </p:sp>
      <p:sp>
        <p:nvSpPr>
          <p:cNvPr id="12" name="矩形 11"/>
          <p:cNvSpPr/>
          <p:nvPr/>
        </p:nvSpPr>
        <p:spPr>
          <a:xfrm>
            <a:off x="357158" y="4000504"/>
            <a:ext cx="8643998" cy="2542234"/>
          </a:xfrm>
          <a:prstGeom prst="rect">
            <a:avLst/>
          </a:prstGeom>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冬季－－有供热的需求，热电联产机组占据了出力的很大一部分。传统火电机组承担了大部分调峰任务。弃风百分比为</a:t>
            </a:r>
            <a:r>
              <a:rPr lang="en-US" altLang="en-US" sz="2000" b="1" dirty="0" smtClean="0">
                <a:latin typeface="+mn-lt"/>
                <a:ea typeface="微软雅黑" pitchFamily="34" charset="-122"/>
                <a:cs typeface="Times New Roman" pitchFamily="18" charset="0"/>
                <a:sym typeface="Arial" pitchFamily="34" charset="0"/>
              </a:rPr>
              <a:t>1.6%</a:t>
            </a:r>
            <a:r>
              <a:rPr lang="zh-CN" altLang="en-US" sz="2000" b="1" dirty="0" smtClean="0">
                <a:latin typeface="+mn-lt"/>
                <a:ea typeface="微软雅黑" pitchFamily="34" charset="-122"/>
                <a:cs typeface="Times New Roman" pitchFamily="18" charset="0"/>
                <a:sym typeface="Arial" pitchFamily="34" charset="0"/>
              </a:rPr>
              <a:t>；</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400" b="1" dirty="0" smtClean="0">
                <a:latin typeface="+mn-lt"/>
                <a:ea typeface="微软雅黑" pitchFamily="34" charset="-122"/>
                <a:cs typeface="Times New Roman" pitchFamily="18" charset="0"/>
                <a:sym typeface="Arial" pitchFamily="34" charset="0"/>
              </a:rPr>
              <a:t>       Winter season--with less flexibility because operating CHP unit used for heat supply, wind curtailment 1.6%.</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夏季－－没有供热的需求，传统机组有很大的空间进行调峰，没有发生弃风现象。</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400" b="1" dirty="0" smtClean="0">
                <a:latin typeface="+mn-lt"/>
                <a:ea typeface="微软雅黑" pitchFamily="34" charset="-122"/>
                <a:cs typeface="Times New Roman" pitchFamily="18" charset="0"/>
                <a:sym typeface="Arial" pitchFamily="34" charset="0"/>
              </a:rPr>
              <a:t>       Summer season—with many flexibility because operating CHP share very small, no wind power curtailment. </a:t>
            </a:r>
            <a:endParaRPr lang="zh-CN" altLang="en-US" sz="1400" b="1" dirty="0" smtClean="0">
              <a:latin typeface="+mn-lt"/>
              <a:ea typeface="微软雅黑" pitchFamily="34" charset="-122"/>
              <a:cs typeface="Times New Roman" pitchFamily="18" charset="0"/>
              <a:sym typeface="Arial" pitchFamily="34" charset="0"/>
            </a:endParaRPr>
          </a:p>
        </p:txBody>
      </p:sp>
      <p:sp>
        <p:nvSpPr>
          <p:cNvPr id="15"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1.3  </a:t>
            </a:r>
            <a:r>
              <a:rPr lang="zh-CN" altLang="en-US" sz="2800" b="1" kern="0" dirty="0">
                <a:effectLst>
                  <a:outerShdw blurRad="38100" dist="38100" dir="2700000" algn="tl">
                    <a:srgbClr val="C0C0C0"/>
                  </a:outerShdw>
                </a:effectLst>
                <a:latin typeface="+mj-lt"/>
                <a:ea typeface="黑体" pitchFamily="2" charset="-122"/>
                <a:cs typeface="+mj-cs"/>
              </a:rPr>
              <a:t>风电并网后系统调峰面临的</a:t>
            </a:r>
            <a:r>
              <a:rPr lang="zh-CN" altLang="en-US" sz="2800" b="1" kern="0" dirty="0" smtClean="0">
                <a:effectLst>
                  <a:outerShdw blurRad="38100" dist="38100" dir="2700000" algn="tl">
                    <a:srgbClr val="C0C0C0"/>
                  </a:outerShdw>
                </a:effectLst>
                <a:latin typeface="+mj-lt"/>
                <a:ea typeface="黑体" pitchFamily="2" charset="-122"/>
                <a:cs typeface="+mj-cs"/>
              </a:rPr>
              <a:t>挑战</a:t>
            </a:r>
            <a:endParaRPr lang="en-US" altLang="zh-CN" sz="2800" b="1" kern="0" dirty="0" smtClean="0">
              <a:effectLst>
                <a:outerShdw blurRad="38100" dist="38100" dir="2700000" algn="tl">
                  <a:srgbClr val="C0C0C0"/>
                </a:outerShdw>
              </a:effectLst>
              <a:latin typeface="+mj-lt"/>
              <a:ea typeface="黑体" pitchFamily="2" charset="-122"/>
              <a:cs typeface="+mj-cs"/>
            </a:endParaRPr>
          </a:p>
          <a:p>
            <a:pPr>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power balance &amp; frequency control</a:t>
            </a: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16"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8</a:t>
            </a:fld>
            <a:endParaRPr lang="en-US" altLang="zh-CN" sz="1400" b="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
          <p:cNvSpPr txBox="1">
            <a:spLocks noChangeArrowheads="1"/>
          </p:cNvSpPr>
          <p:nvPr/>
        </p:nvSpPr>
        <p:spPr>
          <a:xfrm>
            <a:off x="285720" y="1448686"/>
            <a:ext cx="3422183" cy="857255"/>
          </a:xfrm>
          <a:prstGeom prst="rect">
            <a:avLst/>
          </a:prstGeom>
          <a:noFill/>
          <a:ln/>
        </p:spPr>
        <p:txBody>
          <a:bodyPr/>
          <a:lstStyle/>
          <a:p>
            <a:pPr marL="360000" marR="0" lvl="1" indent="-360000" algn="just" defTabSz="720000" eaLnBrk="0" latinLnBrk="0" hangingPunct="0">
              <a:lnSpc>
                <a:spcPct val="110000"/>
              </a:lnSpc>
              <a:spcBef>
                <a:spcPct val="20000"/>
              </a:spcBef>
              <a:buClr>
                <a:srgbClr val="006666"/>
              </a:buClr>
              <a:buSzPct val="75000"/>
              <a:buFont typeface="Wingdings" pitchFamily="2" charset="2"/>
              <a:buChar char="v"/>
              <a:tabLst>
                <a:tab pos="261938" algn="l"/>
              </a:tabLst>
              <a:defRPr/>
            </a:pPr>
            <a:r>
              <a:rPr lang="zh-CN" altLang="en-US" sz="2000" b="1" dirty="0" smtClean="0">
                <a:latin typeface="+mn-lt"/>
                <a:ea typeface="微软雅黑" pitchFamily="34" charset="-122"/>
                <a:cs typeface="Times New Roman" pitchFamily="18" charset="0"/>
                <a:sym typeface="Arial" pitchFamily="34" charset="0"/>
              </a:rPr>
              <a:t>风电并网电压稳定问题</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defTabSz="720000" eaLnBrk="0" hangingPunct="0">
              <a:lnSpc>
                <a:spcPct val="110000"/>
              </a:lnSpc>
              <a:spcBef>
                <a:spcPct val="20000"/>
              </a:spcBef>
              <a:buClr>
                <a:srgbClr val="006666"/>
              </a:buClr>
              <a:buSzPct val="75000"/>
              <a:tabLst>
                <a:tab pos="261938" algn="l"/>
              </a:tabLst>
              <a:defRPr/>
            </a:pPr>
            <a:r>
              <a:rPr lang="en-US" altLang="zh-CN" dirty="0" smtClean="0">
                <a:latin typeface="微软雅黑" pitchFamily="34" charset="-122"/>
                <a:ea typeface="微软雅黑" pitchFamily="34" charset="-122"/>
                <a:cs typeface="楷体_GB2312" pitchFamily="49" charset="-122"/>
                <a:sym typeface="Arial" pitchFamily="34" charset="0"/>
              </a:rPr>
              <a:t>     </a:t>
            </a:r>
            <a:r>
              <a:rPr lang="en-US" altLang="zh-CN" sz="1600" b="1" dirty="0" smtClean="0">
                <a:ea typeface="微软雅黑" pitchFamily="34" charset="-122"/>
                <a:cs typeface="Times New Roman" pitchFamily="18" charset="0"/>
                <a:sym typeface="Arial" pitchFamily="34" charset="0"/>
              </a:rPr>
              <a:t>Voltage stability of wind power grid integration</a:t>
            </a:r>
            <a:endParaRPr lang="en-US" altLang="zh-CN" sz="1600" b="1" dirty="0">
              <a:ea typeface="微软雅黑" pitchFamily="34" charset="-122"/>
              <a:cs typeface="Times New Roman" pitchFamily="18" charset="0"/>
              <a:sym typeface="Arial" pitchFamily="34" charset="0"/>
            </a:endParaRPr>
          </a:p>
        </p:txBody>
      </p:sp>
      <p:sp>
        <p:nvSpPr>
          <p:cNvPr id="46" name="Rectangle 13"/>
          <p:cNvSpPr>
            <a:spLocks noChangeArrowheads="1"/>
          </p:cNvSpPr>
          <p:nvPr/>
        </p:nvSpPr>
        <p:spPr bwMode="auto">
          <a:xfrm>
            <a:off x="0" y="3410852"/>
            <a:ext cx="9144000" cy="0"/>
          </a:xfrm>
          <a:prstGeom prst="rect">
            <a:avLst/>
          </a:prstGeom>
          <a:noFill/>
          <a:ln w="9525" algn="ctr">
            <a:noFill/>
            <a:miter lim="800000"/>
            <a:headEnd/>
            <a:tailEnd/>
          </a:ln>
          <a:effectLst/>
        </p:spPr>
        <p:txBody>
          <a:bodyPr wrap="none" anchor="ctr">
            <a:spAutoFit/>
          </a:bodyPr>
          <a:lstStyle/>
          <a:p>
            <a:endParaRPr lang="zh-CN" altLang="en-US"/>
          </a:p>
        </p:txBody>
      </p:sp>
      <p:pic>
        <p:nvPicPr>
          <p:cNvPr id="49" name="Picture 14"/>
          <p:cNvPicPr>
            <a:picLocks noChangeAspect="1" noChangeArrowheads="1"/>
          </p:cNvPicPr>
          <p:nvPr/>
        </p:nvPicPr>
        <p:blipFill>
          <a:blip r:embed="rId3" cstate="print"/>
          <a:srcRect/>
          <a:stretch>
            <a:fillRect/>
          </a:stretch>
        </p:blipFill>
        <p:spPr bwMode="auto">
          <a:xfrm>
            <a:off x="214282" y="2570683"/>
            <a:ext cx="4857785" cy="1429821"/>
          </a:xfrm>
          <a:prstGeom prst="rect">
            <a:avLst/>
          </a:prstGeom>
          <a:noFill/>
          <a:ln w="9525">
            <a:noFill/>
            <a:miter lim="800000"/>
            <a:headEnd/>
            <a:tailEnd/>
          </a:ln>
        </p:spPr>
      </p:pic>
      <p:sp>
        <p:nvSpPr>
          <p:cNvPr id="51" name="椭圆形标注 50"/>
          <p:cNvSpPr/>
          <p:nvPr/>
        </p:nvSpPr>
        <p:spPr bwMode="auto">
          <a:xfrm>
            <a:off x="3357554" y="1285860"/>
            <a:ext cx="5572164" cy="1285884"/>
          </a:xfrm>
          <a:prstGeom prst="wedgeEllipseCallout">
            <a:avLst>
              <a:gd name="adj1" fmla="val -38294"/>
              <a:gd name="adj2" fmla="val 7375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zh-CN" altLang="en-US" sz="1400" b="1" dirty="0" smtClean="0">
                <a:solidFill>
                  <a:srgbClr val="C00000"/>
                </a:solidFill>
                <a:latin typeface="微软雅黑" pitchFamily="34" charset="-122"/>
                <a:ea typeface="微软雅黑" pitchFamily="34" charset="-122"/>
              </a:rPr>
              <a:t>依靠风电场控制改变其注入电网无功功率，从而控制电网（风场）电压。</a:t>
            </a:r>
            <a:endParaRPr lang="en-US" altLang="zh-CN" sz="1400" b="1" dirty="0" smtClean="0">
              <a:solidFill>
                <a:srgbClr val="C00000"/>
              </a:solidFill>
              <a:latin typeface="微软雅黑" pitchFamily="34" charset="-122"/>
              <a:ea typeface="微软雅黑" pitchFamily="34" charset="-122"/>
            </a:endParaRPr>
          </a:p>
          <a:p>
            <a:r>
              <a:rPr lang="en-US" altLang="zh-CN" sz="1400" b="1" dirty="0" smtClean="0">
                <a:solidFill>
                  <a:srgbClr val="C00000"/>
                </a:solidFill>
                <a:latin typeface="微软雅黑" pitchFamily="34" charset="-122"/>
                <a:ea typeface="微软雅黑" pitchFamily="34" charset="-122"/>
              </a:rPr>
              <a:t>Control voltage by regulating the reactive power fed into grid </a:t>
            </a:r>
          </a:p>
          <a:p>
            <a:endParaRPr kumimoji="0" lang="zh-CN" altLang="en-US" sz="1400" b="1" i="0" u="none" strike="noStrike" cap="none" normalizeH="0" baseline="0" dirty="0" smtClean="0">
              <a:ln>
                <a:noFill/>
              </a:ln>
              <a:solidFill>
                <a:srgbClr val="FF0000"/>
              </a:solidFill>
              <a:effectLst/>
              <a:latin typeface="微软雅黑" pitchFamily="34" charset="-122"/>
              <a:ea typeface="微软雅黑" pitchFamily="34" charset="-122"/>
            </a:endParaRPr>
          </a:p>
        </p:txBody>
      </p:sp>
      <p:graphicFrame>
        <p:nvGraphicFramePr>
          <p:cNvPr id="56" name="Object 7"/>
          <p:cNvGraphicFramePr>
            <a:graphicFrameLocks noChangeAspect="1"/>
          </p:cNvGraphicFramePr>
          <p:nvPr/>
        </p:nvGraphicFramePr>
        <p:xfrm>
          <a:off x="5305454" y="3079753"/>
          <a:ext cx="3409950" cy="777875"/>
        </p:xfrm>
        <a:graphic>
          <a:graphicData uri="http://schemas.openxmlformats.org/presentationml/2006/ole">
            <p:oleObj spid="_x0000_s57346" name="公式" r:id="rId4" imgW="1371600" imgH="431800" progId="Equation.3">
              <p:embed/>
            </p:oleObj>
          </a:graphicData>
        </a:graphic>
      </p:graphicFrame>
      <p:sp>
        <p:nvSpPr>
          <p:cNvPr id="59" name="Oval 9"/>
          <p:cNvSpPr>
            <a:spLocks noChangeArrowheads="1"/>
          </p:cNvSpPr>
          <p:nvPr/>
        </p:nvSpPr>
        <p:spPr bwMode="auto">
          <a:xfrm>
            <a:off x="7643841" y="3000376"/>
            <a:ext cx="785811" cy="571500"/>
          </a:xfrm>
          <a:prstGeom prst="ellipse">
            <a:avLst/>
          </a:prstGeom>
          <a:noFill/>
          <a:ln w="25400" algn="ctr">
            <a:solidFill>
              <a:srgbClr val="FF0000"/>
            </a:solidFill>
            <a:round/>
            <a:headEnd/>
            <a:tailEnd/>
          </a:ln>
          <a:effectLst/>
        </p:spPr>
        <p:txBody>
          <a:bodyPr wrap="none" anchor="ctr"/>
          <a:lstStyle/>
          <a:p>
            <a:endParaRPr lang="zh-CN" altLang="en-US"/>
          </a:p>
        </p:txBody>
      </p:sp>
      <p:graphicFrame>
        <p:nvGraphicFramePr>
          <p:cNvPr id="111618" name="Object 2"/>
          <p:cNvGraphicFramePr>
            <a:graphicFrameLocks noChangeAspect="1"/>
          </p:cNvGraphicFramePr>
          <p:nvPr/>
        </p:nvGraphicFramePr>
        <p:xfrm>
          <a:off x="142844" y="4144985"/>
          <a:ext cx="3381375" cy="2498725"/>
        </p:xfrm>
        <a:graphic>
          <a:graphicData uri="http://schemas.openxmlformats.org/presentationml/2006/ole">
            <p:oleObj spid="_x0000_s57347" name="Visio" r:id="rId5" imgW="6339840" imgH="4546854" progId="">
              <p:embed/>
            </p:oleObj>
          </a:graphicData>
        </a:graphic>
      </p:graphicFrame>
      <p:pic>
        <p:nvPicPr>
          <p:cNvPr id="74" name="Picture 3" descr="正常运行-电压"/>
          <p:cNvPicPr>
            <a:picLocks noChangeAspect="1" noChangeArrowheads="1"/>
          </p:cNvPicPr>
          <p:nvPr/>
        </p:nvPicPr>
        <p:blipFill>
          <a:blip r:embed="rId6" cstate="print"/>
          <a:srcRect/>
          <a:stretch>
            <a:fillRect/>
          </a:stretch>
        </p:blipFill>
        <p:spPr bwMode="auto">
          <a:xfrm>
            <a:off x="3786181" y="4020454"/>
            <a:ext cx="5216785" cy="1928826"/>
          </a:xfrm>
          <a:prstGeom prst="rect">
            <a:avLst/>
          </a:prstGeom>
          <a:noFill/>
          <a:ln w="9525">
            <a:noFill/>
            <a:miter lim="800000"/>
            <a:headEnd/>
            <a:tailEnd/>
          </a:ln>
        </p:spPr>
      </p:pic>
      <p:sp>
        <p:nvSpPr>
          <p:cNvPr id="15"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1.4  </a:t>
            </a:r>
            <a:r>
              <a:rPr lang="zh-CN" altLang="en-US" sz="2800" b="1" kern="0" dirty="0" smtClean="0">
                <a:effectLst>
                  <a:outerShdw blurRad="38100" dist="38100" dir="2700000" algn="tl">
                    <a:srgbClr val="C0C0C0"/>
                  </a:outerShdw>
                </a:effectLst>
                <a:ea typeface="黑体" pitchFamily="2" charset="-122"/>
              </a:rPr>
              <a:t>风电并网对系统无功电压的影响</a:t>
            </a:r>
            <a:endParaRPr lang="en-US" altLang="zh-CN" sz="2800" b="1" kern="0" dirty="0" smtClean="0">
              <a:effectLst>
                <a:outerShdw blurRad="38100" dist="38100" dir="2700000" algn="tl">
                  <a:srgbClr val="C0C0C0"/>
                </a:outerShdw>
              </a:effectLst>
              <a:latin typeface="+mj-lt"/>
              <a:ea typeface="黑体" pitchFamily="2" charset="-122"/>
              <a:cs typeface="+mj-cs"/>
            </a:endParaRPr>
          </a:p>
          <a:p>
            <a:pPr lvl="0">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reactive power and voltage control</a:t>
            </a:r>
          </a:p>
          <a:p>
            <a:pPr>
              <a:defRPr/>
            </a:pPr>
            <a:endParaRPr lang="en-US" altLang="zh-CN" sz="2000" b="1" dirty="0" smtClean="0">
              <a:latin typeface="微软雅黑" pitchFamily="34" charset="-122"/>
              <a:ea typeface="微软雅黑" pitchFamily="34" charset="-122"/>
            </a:endParaRP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16"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9</a:t>
            </a:fld>
            <a:endParaRPr lang="en-US" altLang="zh-CN" sz="1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3738563"/>
            <a:ext cx="260350" cy="274637"/>
          </a:xfrm>
          <a:prstGeom prst="rect">
            <a:avLst/>
          </a:prstGeom>
          <a:noFill/>
          <a:ln w="9525" algn="ctr">
            <a:noFill/>
            <a:miter lim="800000"/>
            <a:headEnd/>
            <a:tailEnd/>
          </a:ln>
        </p:spPr>
        <p:txBody>
          <a:bodyPr wrap="none" anchor="ctr">
            <a:spAutoFit/>
          </a:bodyPr>
          <a:lstStyle/>
          <a:p>
            <a:r>
              <a:rPr lang="en-US" altLang="zh-CN" sz="1200">
                <a:latin typeface="Times New Roman" pitchFamily="18" charset="0"/>
                <a:cs typeface="Times New Roman" pitchFamily="18" charset="0"/>
              </a:rPr>
              <a:t>  </a:t>
            </a:r>
            <a:endParaRPr lang="en-US" altLang="zh-CN"/>
          </a:p>
        </p:txBody>
      </p:sp>
      <p:pic>
        <p:nvPicPr>
          <p:cNvPr id="30723" name="Picture 3" descr="150MW异步机风电场"/>
          <p:cNvPicPr>
            <a:picLocks noChangeAspect="1" noChangeArrowheads="1"/>
          </p:cNvPicPr>
          <p:nvPr/>
        </p:nvPicPr>
        <p:blipFill>
          <a:blip r:embed="rId2" cstate="print"/>
          <a:srcRect/>
          <a:stretch>
            <a:fillRect/>
          </a:stretch>
        </p:blipFill>
        <p:spPr bwMode="auto">
          <a:xfrm>
            <a:off x="-180528" y="1428750"/>
            <a:ext cx="5202238" cy="4919663"/>
          </a:xfrm>
          <a:prstGeom prst="rect">
            <a:avLst/>
          </a:prstGeom>
          <a:noFill/>
          <a:ln w="9525">
            <a:noFill/>
            <a:miter lim="800000"/>
            <a:headEnd/>
            <a:tailEnd/>
          </a:ln>
        </p:spPr>
      </p:pic>
      <p:sp>
        <p:nvSpPr>
          <p:cNvPr id="30724" name="Rectangle 4"/>
          <p:cNvSpPr>
            <a:spLocks noChangeArrowheads="1"/>
          </p:cNvSpPr>
          <p:nvPr/>
        </p:nvSpPr>
        <p:spPr bwMode="auto">
          <a:xfrm>
            <a:off x="4788024" y="3909988"/>
            <a:ext cx="3960440" cy="1607244"/>
          </a:xfrm>
          <a:prstGeom prst="rect">
            <a:avLst/>
          </a:prstGeom>
          <a:noFill/>
          <a:ln w="9525" algn="ctr">
            <a:noFill/>
            <a:miter lim="800000"/>
            <a:headEnd/>
            <a:tailEnd/>
          </a:ln>
        </p:spPr>
        <p:txBody>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en-US" altLang="zh-CN" sz="2000" b="1" dirty="0">
                <a:latin typeface="+mn-lt"/>
                <a:ea typeface="微软雅黑" pitchFamily="34" charset="-122"/>
                <a:cs typeface="Times New Roman" pitchFamily="18" charset="0"/>
                <a:sym typeface="Arial" pitchFamily="34" charset="0"/>
              </a:rPr>
              <a:t>150MW</a:t>
            </a:r>
            <a:r>
              <a:rPr lang="zh-CN" altLang="en-US" sz="2000" b="1" dirty="0">
                <a:latin typeface="+mn-lt"/>
                <a:ea typeface="微软雅黑" pitchFamily="34" charset="-122"/>
                <a:cs typeface="Times New Roman" pitchFamily="18" charset="0"/>
                <a:sym typeface="Arial" pitchFamily="34" charset="0"/>
              </a:rPr>
              <a:t>风</a:t>
            </a:r>
            <a:r>
              <a:rPr lang="zh-CN" altLang="en-US" sz="2000" b="1" dirty="0" smtClean="0">
                <a:latin typeface="+mn-lt"/>
                <a:ea typeface="微软雅黑" pitchFamily="34" charset="-122"/>
                <a:cs typeface="Times New Roman" pitchFamily="18" charset="0"/>
                <a:sym typeface="Arial" pitchFamily="34" charset="0"/>
              </a:rPr>
              <a:t>电场，三 </a:t>
            </a:r>
            <a:r>
              <a:rPr lang="zh-CN" altLang="en-US" sz="2000" b="1" dirty="0">
                <a:latin typeface="+mn-lt"/>
                <a:ea typeface="微软雅黑" pitchFamily="34" charset="-122"/>
                <a:cs typeface="Times New Roman" pitchFamily="18" charset="0"/>
                <a:sym typeface="Arial" pitchFamily="34" charset="0"/>
              </a:rPr>
              <a:t>相短路</a:t>
            </a:r>
            <a:r>
              <a:rPr lang="zh-CN" altLang="en-US" sz="2000" b="1" dirty="0" smtClean="0">
                <a:latin typeface="+mn-lt"/>
                <a:ea typeface="微软雅黑" pitchFamily="34" charset="-122"/>
                <a:cs typeface="Times New Roman" pitchFamily="18" charset="0"/>
                <a:sym typeface="Arial" pitchFamily="34" charset="0"/>
              </a:rPr>
              <a:t>故障，持续 </a:t>
            </a:r>
            <a:r>
              <a:rPr lang="en-US" altLang="zh-CN" sz="2000" b="1" dirty="0" smtClean="0">
                <a:latin typeface="+mn-lt"/>
                <a:ea typeface="微软雅黑" pitchFamily="34" charset="-122"/>
                <a:cs typeface="Times New Roman" pitchFamily="18" charset="0"/>
                <a:sym typeface="Arial" pitchFamily="34" charset="0"/>
              </a:rPr>
              <a:t>0.1s</a:t>
            </a:r>
            <a:r>
              <a:rPr lang="zh-CN" altLang="en-US" sz="2000" b="1" dirty="0" smtClean="0">
                <a:latin typeface="+mn-lt"/>
                <a:ea typeface="微软雅黑" pitchFamily="34" charset="-122"/>
                <a:cs typeface="Times New Roman" pitchFamily="18" charset="0"/>
                <a:sym typeface="Arial" pitchFamily="34" charset="0"/>
              </a:rPr>
              <a:t>。</a:t>
            </a:r>
            <a:endParaRPr lang="en-US" altLang="zh-CN" sz="2000" b="1" dirty="0" smtClean="0">
              <a:latin typeface="+mn-lt"/>
              <a:ea typeface="微软雅黑" pitchFamily="34" charset="-122"/>
              <a:cs typeface="Times New Roman" pitchFamily="18" charset="0"/>
              <a:sym typeface="Arial" pitchFamily="34" charset="0"/>
            </a:endParaRPr>
          </a:p>
          <a:p>
            <a:pPr marL="342900" indent="-342900">
              <a:lnSpc>
                <a:spcPct val="110000"/>
              </a:lnSpc>
              <a:spcBef>
                <a:spcPct val="20000"/>
              </a:spcBef>
              <a:buClr>
                <a:schemeClr val="hlink"/>
              </a:buClr>
              <a:buSzPct val="75000"/>
            </a:pPr>
            <a:r>
              <a:rPr lang="en-US" altLang="zh-CN" sz="1600" b="1" dirty="0" smtClean="0">
                <a:ea typeface="微软雅黑" pitchFamily="34" charset="-122"/>
                <a:cs typeface="Times New Roman" pitchFamily="18" charset="0"/>
                <a:sym typeface="Arial" pitchFamily="34" charset="0"/>
              </a:rPr>
              <a:t>       Wind farm capacity: 150 MW</a:t>
            </a:r>
            <a:r>
              <a:rPr lang="zh-CN" altLang="en-US" sz="1600" b="1" dirty="0" smtClean="0">
                <a:ea typeface="微软雅黑" pitchFamily="34" charset="-122"/>
                <a:cs typeface="Times New Roman" pitchFamily="18" charset="0"/>
                <a:sym typeface="Arial" pitchFamily="34" charset="0"/>
              </a:rPr>
              <a:t>，</a:t>
            </a:r>
            <a:r>
              <a:rPr lang="en-US" altLang="zh-CN" sz="1600" b="1" dirty="0" smtClean="0">
                <a:ea typeface="微软雅黑" pitchFamily="34" charset="-122"/>
                <a:cs typeface="Times New Roman" pitchFamily="18" charset="0"/>
                <a:sym typeface="Arial" pitchFamily="34" charset="0"/>
              </a:rPr>
              <a:t>Three-phase short-circuit fault</a:t>
            </a:r>
            <a:r>
              <a:rPr lang="zh-CN" altLang="en-US" sz="1600" b="1" dirty="0" smtClean="0">
                <a:ea typeface="微软雅黑" pitchFamily="34" charset="-122"/>
                <a:cs typeface="Times New Roman" pitchFamily="18" charset="0"/>
                <a:sym typeface="Arial" pitchFamily="34" charset="0"/>
              </a:rPr>
              <a:t>，</a:t>
            </a:r>
            <a:r>
              <a:rPr lang="en-US" altLang="zh-CN" sz="1600" b="1" dirty="0" smtClean="0">
                <a:ea typeface="微软雅黑" pitchFamily="34" charset="-122"/>
                <a:cs typeface="Times New Roman" pitchFamily="18" charset="0"/>
                <a:sym typeface="Arial" pitchFamily="34" charset="0"/>
              </a:rPr>
              <a:t>Duration: 0.1s</a:t>
            </a:r>
          </a:p>
          <a:p>
            <a:pPr marL="342900" indent="-342900" algn="just">
              <a:lnSpc>
                <a:spcPct val="110000"/>
              </a:lnSpc>
              <a:spcBef>
                <a:spcPct val="20000"/>
              </a:spcBef>
              <a:buClr>
                <a:schemeClr val="hlink"/>
              </a:buClr>
              <a:buSzPct val="75000"/>
              <a:buFont typeface="Wingdings" pitchFamily="2" charset="2"/>
              <a:buChar char="v"/>
            </a:pPr>
            <a:endParaRPr lang="en-US" altLang="zh-CN" sz="2000" dirty="0">
              <a:latin typeface="微软雅黑" pitchFamily="34" charset="-122"/>
              <a:ea typeface="微软雅黑" pitchFamily="34" charset="-122"/>
              <a:cs typeface="Times New Roman" pitchFamily="18" charset="0"/>
            </a:endParaRPr>
          </a:p>
        </p:txBody>
      </p:sp>
      <p:sp>
        <p:nvSpPr>
          <p:cNvPr id="30725" name="Rectangle 4"/>
          <p:cNvSpPr>
            <a:spLocks noChangeArrowheads="1"/>
          </p:cNvSpPr>
          <p:nvPr/>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endParaRPr lang="zh-CN" altLang="zh-CN"/>
          </a:p>
        </p:txBody>
      </p:sp>
      <p:sp>
        <p:nvSpPr>
          <p:cNvPr id="30726" name="椭圆形标注 11"/>
          <p:cNvSpPr>
            <a:spLocks noChangeArrowheads="1"/>
          </p:cNvSpPr>
          <p:nvPr/>
        </p:nvSpPr>
        <p:spPr bwMode="auto">
          <a:xfrm>
            <a:off x="5286380" y="1928802"/>
            <a:ext cx="3857620" cy="1214446"/>
          </a:xfrm>
          <a:prstGeom prst="wedgeEllipseCallout">
            <a:avLst>
              <a:gd name="adj1" fmla="val -67205"/>
              <a:gd name="adj2" fmla="val 114270"/>
            </a:avLst>
          </a:prstGeom>
          <a:solidFill>
            <a:schemeClr val="accent1"/>
          </a:solidFill>
          <a:ln w="9525" algn="ctr">
            <a:solidFill>
              <a:schemeClr val="tx1"/>
            </a:solidFill>
            <a:round/>
            <a:headEnd/>
            <a:tailEnd/>
          </a:ln>
        </p:spPr>
        <p:txBody>
          <a:bodyPr/>
          <a:lstStyle/>
          <a:p>
            <a:r>
              <a:rPr lang="zh-CN" altLang="en-US" sz="1400" b="1" dirty="0">
                <a:solidFill>
                  <a:srgbClr val="C00000"/>
                </a:solidFill>
                <a:latin typeface="微软雅黑" pitchFamily="34" charset="-122"/>
                <a:ea typeface="微软雅黑" pitchFamily="34" charset="-122"/>
              </a:rPr>
              <a:t>系统发生故障后的动态电压</a:t>
            </a:r>
            <a:r>
              <a:rPr lang="zh-CN" altLang="en-US" sz="1400" b="1" dirty="0" smtClean="0">
                <a:solidFill>
                  <a:srgbClr val="C00000"/>
                </a:solidFill>
                <a:latin typeface="微软雅黑" pitchFamily="34" charset="-122"/>
                <a:ea typeface="微软雅黑" pitchFamily="34" charset="-122"/>
              </a:rPr>
              <a:t>崩溃</a:t>
            </a:r>
            <a:endParaRPr lang="en-US" altLang="zh-CN" sz="1400" b="1" dirty="0" smtClean="0">
              <a:solidFill>
                <a:srgbClr val="C00000"/>
              </a:solidFill>
              <a:latin typeface="微软雅黑" pitchFamily="34" charset="-122"/>
              <a:ea typeface="微软雅黑" pitchFamily="34" charset="-122"/>
            </a:endParaRPr>
          </a:p>
          <a:p>
            <a:r>
              <a:rPr lang="en-US" altLang="zh-CN" sz="1400" b="1" dirty="0" smtClean="0">
                <a:solidFill>
                  <a:srgbClr val="C00000"/>
                </a:solidFill>
                <a:latin typeface="微软雅黑" pitchFamily="34" charset="-122"/>
                <a:ea typeface="微软雅黑" pitchFamily="34" charset="-122"/>
              </a:rPr>
              <a:t>Dynamic voltage collapse after system fault</a:t>
            </a:r>
            <a:endParaRPr lang="zh-CN" altLang="en-US" sz="1400" b="1" dirty="0" smtClean="0">
              <a:solidFill>
                <a:srgbClr val="C00000"/>
              </a:solidFill>
              <a:latin typeface="微软雅黑" pitchFamily="34" charset="-122"/>
              <a:ea typeface="微软雅黑" pitchFamily="34" charset="-122"/>
            </a:endParaRPr>
          </a:p>
          <a:p>
            <a:endParaRPr lang="zh-CN" altLang="en-US" b="1" dirty="0">
              <a:latin typeface="微软雅黑" pitchFamily="34" charset="-122"/>
              <a:ea typeface="微软雅黑" pitchFamily="34" charset="-122"/>
            </a:endParaRPr>
          </a:p>
        </p:txBody>
      </p:sp>
      <p:sp>
        <p:nvSpPr>
          <p:cNvPr id="13"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1.5  </a:t>
            </a:r>
            <a:r>
              <a:rPr lang="zh-CN" altLang="en-US" sz="2800" b="1" kern="0" dirty="0" smtClean="0">
                <a:effectLst>
                  <a:outerShdw blurRad="38100" dist="38100" dir="2700000" algn="tl">
                    <a:srgbClr val="C0C0C0"/>
                  </a:outerShdw>
                </a:effectLst>
                <a:ea typeface="黑体" pitchFamily="2" charset="-122"/>
              </a:rPr>
              <a:t>风电并网对系统稳定性的影响</a:t>
            </a:r>
            <a:endParaRPr lang="en-US" altLang="zh-CN" sz="2800" b="1" kern="0" dirty="0" smtClean="0">
              <a:effectLst>
                <a:outerShdw blurRad="38100" dist="38100" dir="2700000" algn="tl">
                  <a:srgbClr val="C0C0C0"/>
                </a:outerShdw>
              </a:effectLst>
              <a:latin typeface="+mj-lt"/>
              <a:ea typeface="黑体" pitchFamily="2" charset="-122"/>
              <a:cs typeface="+mj-cs"/>
            </a:endParaRPr>
          </a:p>
          <a:p>
            <a:pPr lvl="0">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transient stability</a:t>
            </a:r>
          </a:p>
          <a:p>
            <a:pPr>
              <a:defRPr/>
            </a:pPr>
            <a:endParaRPr lang="en-US" altLang="zh-CN" sz="2000" b="1" dirty="0" smtClean="0">
              <a:latin typeface="微软雅黑" pitchFamily="34" charset="-122"/>
              <a:ea typeface="微软雅黑" pitchFamily="34" charset="-122"/>
            </a:endParaRP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14"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10</a:t>
            </a:fld>
            <a:endParaRPr lang="en-US" altLang="zh-CN" sz="1400" b="1"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5" name="圆角矩形 79"/>
          <p:cNvSpPr>
            <a:spLocks noChangeArrowheads="1"/>
          </p:cNvSpPr>
          <p:nvPr/>
        </p:nvSpPr>
        <p:spPr bwMode="auto">
          <a:xfrm>
            <a:off x="3851920" y="1341487"/>
            <a:ext cx="5003800" cy="647353"/>
          </a:xfrm>
          <a:prstGeom prst="roundRect">
            <a:avLst>
              <a:gd name="adj" fmla="val 16667"/>
            </a:avLst>
          </a:prstGeom>
          <a:gradFill rotWithShape="0">
            <a:gsLst>
              <a:gs pos="0">
                <a:srgbClr val="FFFFFF"/>
              </a:gs>
              <a:gs pos="100000">
                <a:srgbClr val="C0C0C0">
                  <a:alpha val="29999"/>
                </a:srgbClr>
              </a:gs>
            </a:gsLst>
            <a:lin ang="2700000" scaled="1"/>
          </a:gradFill>
          <a:ln w="9525">
            <a:round/>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tIns="0" anchor="ctr">
            <a:flatTx/>
          </a:bodyPr>
          <a:lstStyle/>
          <a:p>
            <a:pPr indent="269875" algn="ctr" eaLnBrk="0" hangingPunct="0">
              <a:lnSpc>
                <a:spcPct val="110000"/>
              </a:lnSpc>
              <a:spcBef>
                <a:spcPts val="0"/>
              </a:spcBef>
              <a:spcAft>
                <a:spcPts val="0"/>
              </a:spcAft>
            </a:pPr>
            <a:r>
              <a:rPr lang="en-US" altLang="zh-CN" b="1" dirty="0">
                <a:ea typeface="微软雅黑" pitchFamily="34" charset="-122"/>
              </a:rPr>
              <a:t>2008</a:t>
            </a:r>
            <a:r>
              <a:rPr lang="zh-CN" altLang="en-US" b="1" dirty="0">
                <a:ea typeface="微软雅黑" pitchFamily="34" charset="-122"/>
              </a:rPr>
              <a:t>年以来风电主要</a:t>
            </a:r>
            <a:r>
              <a:rPr lang="zh-CN" altLang="en-US" b="1" dirty="0" smtClean="0">
                <a:ea typeface="微软雅黑" pitchFamily="34" charset="-122"/>
              </a:rPr>
              <a:t>事故</a:t>
            </a:r>
            <a:endParaRPr lang="en-US" altLang="zh-CN" b="1" dirty="0" smtClean="0">
              <a:ea typeface="微软雅黑" pitchFamily="34" charset="-122"/>
            </a:endParaRPr>
          </a:p>
          <a:p>
            <a:pPr indent="269875" algn="ctr" eaLnBrk="0" hangingPunct="0">
              <a:lnSpc>
                <a:spcPct val="110000"/>
              </a:lnSpc>
              <a:spcBef>
                <a:spcPts val="0"/>
              </a:spcBef>
              <a:spcAft>
                <a:spcPts val="0"/>
              </a:spcAft>
            </a:pPr>
            <a:r>
              <a:rPr lang="en-US" altLang="zh-CN" b="1" dirty="0" smtClean="0">
                <a:ea typeface="微软雅黑" pitchFamily="34" charset="-122"/>
              </a:rPr>
              <a:t>Wind power outage accidents since 2008</a:t>
            </a:r>
            <a:endParaRPr lang="zh-CN" altLang="en-US" b="1" dirty="0">
              <a:ea typeface="微软雅黑" pitchFamily="34" charset="-122"/>
            </a:endParaRPr>
          </a:p>
        </p:txBody>
      </p:sp>
      <p:sp>
        <p:nvSpPr>
          <p:cNvPr id="8194" name="Rectangle 6"/>
          <p:cNvSpPr>
            <a:spLocks noChangeArrowheads="1"/>
          </p:cNvSpPr>
          <p:nvPr/>
        </p:nvSpPr>
        <p:spPr bwMode="auto">
          <a:xfrm flipV="1">
            <a:off x="0" y="1196975"/>
            <a:ext cx="9144000" cy="69850"/>
          </a:xfrm>
          <a:prstGeom prst="rect">
            <a:avLst/>
          </a:prstGeom>
          <a:solidFill>
            <a:srgbClr val="00A0A0"/>
          </a:solidFill>
          <a:ln w="9525" algn="ctr">
            <a:noFill/>
            <a:miter lim="800000"/>
            <a:headEnd/>
            <a:tailEnd/>
          </a:ln>
        </p:spPr>
        <p:txBody>
          <a:bodyPr anchor="ctr">
            <a:spAutoFit/>
          </a:bodyPr>
          <a:lstStyle/>
          <a:p>
            <a:pPr algn="ctr">
              <a:lnSpc>
                <a:spcPct val="140000"/>
              </a:lnSpc>
              <a:buFont typeface="Wingdings" pitchFamily="2" charset="2"/>
              <a:buNone/>
            </a:pPr>
            <a:endParaRPr lang="zh-CN" altLang="en-US"/>
          </a:p>
        </p:txBody>
      </p:sp>
      <p:sp>
        <p:nvSpPr>
          <p:cNvPr id="12" name="灯片编号占位符 60"/>
          <p:cNvSpPr>
            <a:spLocks noGrp="1"/>
          </p:cNvSpPr>
          <p:nvPr>
            <p:ph type="sldNum" sz="quarter" idx="12"/>
          </p:nvPr>
        </p:nvSpPr>
        <p:spPr>
          <a:xfrm>
            <a:off x="6588125" y="6308725"/>
            <a:ext cx="2133600" cy="365125"/>
          </a:xfrm>
        </p:spPr>
        <p:txBody>
          <a:bodyPr/>
          <a:lstStyle/>
          <a:p>
            <a:pPr>
              <a:defRPr/>
            </a:pPr>
            <a:fld id="{8D1497E3-8816-4EBD-812A-C01424F7D960}" type="slidenum">
              <a:rPr lang="zh-CN" altLang="en-US" smtClean="0"/>
              <a:pPr>
                <a:defRPr/>
              </a:pPr>
              <a:t>11</a:t>
            </a:fld>
            <a:endParaRPr lang="zh-CN" altLang="en-US" dirty="0"/>
          </a:p>
        </p:txBody>
      </p:sp>
      <p:sp>
        <p:nvSpPr>
          <p:cNvPr id="10" name="圆角矩形 9"/>
          <p:cNvSpPr/>
          <p:nvPr/>
        </p:nvSpPr>
        <p:spPr>
          <a:xfrm>
            <a:off x="251520" y="1340768"/>
            <a:ext cx="3096344" cy="5040585"/>
          </a:xfrm>
          <a:prstGeom prst="roundRect">
            <a:avLst>
              <a:gd name="adj" fmla="val 5856"/>
            </a:avLst>
          </a:prstGeom>
          <a:ln/>
        </p:spPr>
        <p:style>
          <a:lnRef idx="2">
            <a:schemeClr val="accent1"/>
          </a:lnRef>
          <a:fillRef idx="1">
            <a:schemeClr val="lt1"/>
          </a:fillRef>
          <a:effectRef idx="0">
            <a:schemeClr val="accent1"/>
          </a:effectRef>
          <a:fontRef idx="minor">
            <a:schemeClr val="dk1"/>
          </a:fontRef>
        </p:style>
        <p:txBody>
          <a:bodyPr anchor="ct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solidFill>
                  <a:schemeClr val="tx1"/>
                </a:solidFill>
                <a:ea typeface="微软雅黑" pitchFamily="34" charset="-122"/>
                <a:cs typeface="Times New Roman" pitchFamily="18" charset="0"/>
                <a:sym typeface="Arial" pitchFamily="34" charset="0"/>
              </a:rPr>
              <a:t>大量</a:t>
            </a:r>
            <a:r>
              <a:rPr lang="zh-CN" altLang="en-US" sz="2000" b="1" dirty="0">
                <a:solidFill>
                  <a:schemeClr val="tx1"/>
                </a:solidFill>
                <a:ea typeface="微软雅黑" pitchFamily="34" charset="-122"/>
                <a:cs typeface="Times New Roman" pitchFamily="18" charset="0"/>
                <a:sym typeface="Arial" pitchFamily="34" charset="0"/>
              </a:rPr>
              <a:t>风电</a:t>
            </a:r>
            <a:r>
              <a:rPr lang="zh-CN" altLang="en-US" sz="2000" b="1" dirty="0" smtClean="0">
                <a:solidFill>
                  <a:schemeClr val="tx1"/>
                </a:solidFill>
                <a:ea typeface="微软雅黑" pitchFamily="34" charset="-122"/>
                <a:cs typeface="Times New Roman" pitchFamily="18" charset="0"/>
                <a:sym typeface="Arial" pitchFamily="34" charset="0"/>
              </a:rPr>
              <a:t>机组和光伏逆变器未经</a:t>
            </a:r>
            <a:r>
              <a:rPr lang="zh-CN" altLang="en-US" sz="2000" b="1" dirty="0">
                <a:solidFill>
                  <a:schemeClr val="tx1"/>
                </a:solidFill>
                <a:ea typeface="微软雅黑" pitchFamily="34" charset="-122"/>
                <a:cs typeface="Times New Roman" pitchFamily="18" charset="0"/>
                <a:sym typeface="Arial" pitchFamily="34" charset="0"/>
              </a:rPr>
              <a:t>检测并入电网，由于不具备低电压穿越能力、电网适应性差，发生了多起大面积脱网事故</a:t>
            </a:r>
            <a:r>
              <a:rPr lang="zh-CN" altLang="en-US" sz="2000" b="1" dirty="0" smtClean="0">
                <a:solidFill>
                  <a:schemeClr val="tx1"/>
                </a:solidFill>
                <a:ea typeface="微软雅黑" pitchFamily="34" charset="-122"/>
                <a:cs typeface="Times New Roman" pitchFamily="18" charset="0"/>
                <a:sym typeface="Arial" pitchFamily="34" charset="0"/>
              </a:rPr>
              <a:t>。</a:t>
            </a:r>
            <a:endParaRPr lang="en-US" altLang="zh-CN" sz="2000" b="1" dirty="0" smtClean="0">
              <a:solidFill>
                <a:schemeClr val="tx1"/>
              </a:solidFill>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2000" b="1" dirty="0" smtClean="0">
                <a:solidFill>
                  <a:schemeClr val="tx1"/>
                </a:solidFill>
                <a:latin typeface="微软雅黑" pitchFamily="34" charset="-122"/>
                <a:ea typeface="微软雅黑" pitchFamily="34" charset="-122"/>
                <a:cs typeface="Times New Roman" pitchFamily="18" charset="0"/>
                <a:sym typeface="Arial" pitchFamily="34" charset="0"/>
              </a:rPr>
              <a:t>   </a:t>
            </a:r>
            <a:r>
              <a:rPr lang="en-US" altLang="zh-CN" sz="1600" b="1" dirty="0" smtClean="0">
                <a:solidFill>
                  <a:schemeClr val="tx1"/>
                </a:solidFill>
                <a:latin typeface="微软雅黑" pitchFamily="34" charset="-122"/>
                <a:ea typeface="微软雅黑" pitchFamily="34" charset="-122"/>
              </a:rPr>
              <a:t>  </a:t>
            </a:r>
            <a:r>
              <a:rPr lang="en-US" altLang="zh-CN" sz="1600" b="1" dirty="0" smtClean="0">
                <a:solidFill>
                  <a:schemeClr val="tx1"/>
                </a:solidFill>
                <a:latin typeface="+mj-lt"/>
                <a:ea typeface="微软雅黑" pitchFamily="34" charset="-122"/>
              </a:rPr>
              <a:t>Frequently large-scale wind power outage accidents</a:t>
            </a:r>
            <a:endParaRPr lang="en-US" altLang="zh-CN" sz="1600" b="1" dirty="0">
              <a:solidFill>
                <a:schemeClr val="tx1"/>
              </a:solidFill>
              <a:latin typeface="+mj-lt"/>
              <a:ea typeface="微软雅黑" pitchFamily="34" charset="-122"/>
            </a:endParaRPr>
          </a:p>
        </p:txBody>
      </p:sp>
      <p:grpSp>
        <p:nvGrpSpPr>
          <p:cNvPr id="2" name="组合 83"/>
          <p:cNvGrpSpPr>
            <a:grpSpLocks/>
          </p:cNvGrpSpPr>
          <p:nvPr/>
        </p:nvGrpSpPr>
        <p:grpSpPr bwMode="auto">
          <a:xfrm>
            <a:off x="3492500" y="5229225"/>
            <a:ext cx="1601788" cy="1050925"/>
            <a:chOff x="3901633" y="1937362"/>
            <a:chExt cx="1602318" cy="1048354"/>
          </a:xfrm>
        </p:grpSpPr>
        <p:sp>
          <p:nvSpPr>
            <p:cNvPr id="8272" name="Text Box 5"/>
            <p:cNvSpPr txBox="1">
              <a:spLocks noChangeArrowheads="1"/>
            </p:cNvSpPr>
            <p:nvPr/>
          </p:nvSpPr>
          <p:spPr bwMode="auto">
            <a:xfrm>
              <a:off x="3901633" y="2156327"/>
              <a:ext cx="1602318" cy="829389"/>
            </a:xfrm>
            <a:prstGeom prst="rect">
              <a:avLst/>
            </a:prstGeom>
            <a:noFill/>
            <a:ln w="12700" cap="sq">
              <a:solidFill>
                <a:srgbClr val="2C799C"/>
              </a:solidFill>
              <a:miter lim="800000"/>
              <a:headEnd type="none" w="sm" len="sm"/>
              <a:tailEnd type="none" w="sm" len="sm"/>
            </a:ln>
          </p:spPr>
          <p:txBody>
            <a:bodyPr>
              <a:spAutoFit/>
            </a:bodyPr>
            <a:lstStyle/>
            <a:p>
              <a:r>
                <a:rPr lang="en-US" altLang="zh-CN" sz="1200">
                  <a:latin typeface="微软雅黑" pitchFamily="34" charset="-122"/>
                  <a:ea typeface="微软雅黑" pitchFamily="34" charset="-122"/>
                </a:rPr>
                <a:t>2011</a:t>
              </a:r>
              <a:r>
                <a:rPr lang="zh-CN" altLang="en-US" sz="1200">
                  <a:latin typeface="微软雅黑" pitchFamily="34" charset="-122"/>
                  <a:ea typeface="微软雅黑" pitchFamily="34" charset="-122"/>
                </a:rPr>
                <a:t>年发生</a:t>
              </a:r>
              <a:r>
                <a:rPr lang="en-US" altLang="zh-CN" sz="1200">
                  <a:latin typeface="微软雅黑" pitchFamily="34" charset="-122"/>
                  <a:ea typeface="微软雅黑" pitchFamily="34" charset="-122"/>
                </a:rPr>
                <a:t>3</a:t>
              </a:r>
              <a:r>
                <a:rPr lang="zh-CN" altLang="en-US" sz="1200">
                  <a:latin typeface="微软雅黑" pitchFamily="34" charset="-122"/>
                  <a:ea typeface="微软雅黑" pitchFamily="34" charset="-122"/>
                </a:rPr>
                <a:t>次大规模风电脱网事故；最严重一次造成风电机组脱网</a:t>
              </a:r>
              <a:r>
                <a:rPr lang="en-US" altLang="zh-CN" sz="1200">
                  <a:latin typeface="微软雅黑" pitchFamily="34" charset="-122"/>
                  <a:ea typeface="微软雅黑" pitchFamily="34" charset="-122"/>
                </a:rPr>
                <a:t>1278</a:t>
              </a:r>
              <a:r>
                <a:rPr lang="zh-CN" altLang="en-US" sz="1200">
                  <a:latin typeface="微软雅黑" pitchFamily="34" charset="-122"/>
                  <a:ea typeface="微软雅黑" pitchFamily="34" charset="-122"/>
                </a:rPr>
                <a:t>台。</a:t>
              </a:r>
            </a:p>
          </p:txBody>
        </p:sp>
        <p:sp>
          <p:nvSpPr>
            <p:cNvPr id="8273" name="Rectangle 6"/>
            <p:cNvSpPr>
              <a:spLocks noChangeArrowheads="1"/>
            </p:cNvSpPr>
            <p:nvPr/>
          </p:nvSpPr>
          <p:spPr bwMode="auto">
            <a:xfrm>
              <a:off x="3901633" y="1937362"/>
              <a:ext cx="1602318" cy="251549"/>
            </a:xfrm>
            <a:prstGeom prst="rect">
              <a:avLst/>
            </a:prstGeom>
            <a:solidFill>
              <a:srgbClr val="CCECFF"/>
            </a:solidFill>
            <a:ln w="12700">
              <a:solidFill>
                <a:srgbClr val="2C799C"/>
              </a:solidFill>
              <a:miter lim="800000"/>
              <a:headEnd type="none" w="sm" len="sm"/>
              <a:tailEnd type="none" w="sm" len="sm"/>
            </a:ln>
          </p:spPr>
          <p:txBody>
            <a:bodyPr anchor="ctr">
              <a:spAutoFit/>
            </a:bodyPr>
            <a:lstStyle/>
            <a:p>
              <a:pPr algn="ctr"/>
              <a:r>
                <a:rPr lang="zh-CN" altLang="en-US" sz="1400" b="1">
                  <a:latin typeface="微软雅黑" pitchFamily="34" charset="-122"/>
                  <a:ea typeface="微软雅黑" pitchFamily="34" charset="-122"/>
                </a:rPr>
                <a:t>酒泉风电基地</a:t>
              </a:r>
            </a:p>
          </p:txBody>
        </p:sp>
      </p:grpSp>
      <p:grpSp>
        <p:nvGrpSpPr>
          <p:cNvPr id="3" name="组合 77"/>
          <p:cNvGrpSpPr>
            <a:grpSpLocks/>
          </p:cNvGrpSpPr>
          <p:nvPr/>
        </p:nvGrpSpPr>
        <p:grpSpPr bwMode="auto">
          <a:xfrm>
            <a:off x="7443788" y="1916113"/>
            <a:ext cx="1555750" cy="903287"/>
            <a:chOff x="8215313" y="1928813"/>
            <a:chExt cx="1555750" cy="901918"/>
          </a:xfrm>
        </p:grpSpPr>
        <p:sp>
          <p:nvSpPr>
            <p:cNvPr id="8270" name="Text Box 7"/>
            <p:cNvSpPr txBox="1">
              <a:spLocks noChangeArrowheads="1"/>
            </p:cNvSpPr>
            <p:nvPr/>
          </p:nvSpPr>
          <p:spPr bwMode="auto">
            <a:xfrm>
              <a:off x="8215313" y="2184400"/>
              <a:ext cx="1555750" cy="646331"/>
            </a:xfrm>
            <a:prstGeom prst="rect">
              <a:avLst/>
            </a:prstGeom>
            <a:noFill/>
            <a:ln w="12700" cap="sq">
              <a:solidFill>
                <a:srgbClr val="2C799C"/>
              </a:solidFill>
              <a:miter lim="800000"/>
              <a:headEnd type="none" w="sm" len="sm"/>
              <a:tailEnd type="none" w="sm" len="sm"/>
            </a:ln>
          </p:spPr>
          <p:txBody>
            <a:bodyPr>
              <a:spAutoFit/>
            </a:bodyPr>
            <a:lstStyle/>
            <a:p>
              <a:r>
                <a:rPr lang="en-US" altLang="zh-CN" sz="1200" dirty="0" smtClean="0">
                  <a:latin typeface="微软雅黑" pitchFamily="34" charset="-122"/>
                  <a:ea typeface="微软雅黑" pitchFamily="34" charset="-122"/>
                </a:rPr>
                <a:t>2010</a:t>
              </a:r>
              <a:r>
                <a:rPr lang="zh-CN" altLang="en-US" sz="1200" dirty="0" smtClean="0">
                  <a:latin typeface="微软雅黑" pitchFamily="34" charset="-122"/>
                  <a:ea typeface="微软雅黑" pitchFamily="34" charset="-122"/>
                </a:rPr>
                <a:t>年</a:t>
              </a:r>
              <a:r>
                <a:rPr lang="zh-CN" altLang="en-US" sz="1200" dirty="0">
                  <a:latin typeface="微软雅黑" pitchFamily="34" charset="-122"/>
                  <a:ea typeface="微软雅黑" pitchFamily="34" charset="-122"/>
                </a:rPr>
                <a:t>，</a:t>
              </a:r>
              <a:r>
                <a:rPr lang="zh-CN" sz="1200" dirty="0">
                  <a:latin typeface="微软雅黑" pitchFamily="34" charset="-122"/>
                  <a:ea typeface="微软雅黑" pitchFamily="34" charset="-122"/>
                </a:rPr>
                <a:t>风电机组无法耐受自身产生的谐波</a:t>
              </a:r>
              <a:r>
                <a:rPr lang="zh-CN" altLang="en-US" sz="1200" dirty="0">
                  <a:latin typeface="微软雅黑" pitchFamily="34" charset="-122"/>
                  <a:ea typeface="微软雅黑" pitchFamily="34" charset="-122"/>
                </a:rPr>
                <a:t>，大范围跳闸。</a:t>
              </a:r>
            </a:p>
          </p:txBody>
        </p:sp>
        <p:sp>
          <p:nvSpPr>
            <p:cNvPr id="8271" name="Rectangle 8"/>
            <p:cNvSpPr>
              <a:spLocks noChangeArrowheads="1"/>
            </p:cNvSpPr>
            <p:nvPr/>
          </p:nvSpPr>
          <p:spPr bwMode="auto">
            <a:xfrm>
              <a:off x="8215313" y="1928813"/>
              <a:ext cx="1555750" cy="254000"/>
            </a:xfrm>
            <a:prstGeom prst="rect">
              <a:avLst/>
            </a:prstGeom>
            <a:solidFill>
              <a:srgbClr val="CCECFF"/>
            </a:solidFill>
            <a:ln w="12700">
              <a:solidFill>
                <a:srgbClr val="2C799C"/>
              </a:solidFill>
              <a:miter lim="800000"/>
              <a:headEnd type="none" w="sm" len="sm"/>
              <a:tailEnd type="none" w="sm" len="sm"/>
            </a:ln>
          </p:spPr>
          <p:txBody>
            <a:bodyPr anchor="ctr">
              <a:spAutoFit/>
            </a:bodyPr>
            <a:lstStyle/>
            <a:p>
              <a:pPr algn="ctr"/>
              <a:r>
                <a:rPr lang="zh-CN" altLang="en-US" sz="1400" b="1">
                  <a:latin typeface="微软雅黑" pitchFamily="34" charset="-122"/>
                  <a:ea typeface="微软雅黑" pitchFamily="34" charset="-122"/>
                </a:rPr>
                <a:t>内蒙古地区</a:t>
              </a:r>
            </a:p>
          </p:txBody>
        </p:sp>
      </p:grpSp>
      <p:grpSp>
        <p:nvGrpSpPr>
          <p:cNvPr id="4" name="组合 76"/>
          <p:cNvGrpSpPr>
            <a:grpSpLocks/>
          </p:cNvGrpSpPr>
          <p:nvPr/>
        </p:nvGrpSpPr>
        <p:grpSpPr bwMode="auto">
          <a:xfrm>
            <a:off x="7380288" y="3276600"/>
            <a:ext cx="1577975" cy="1089025"/>
            <a:chOff x="8466138" y="2870200"/>
            <a:chExt cx="1577975" cy="1088172"/>
          </a:xfrm>
        </p:grpSpPr>
        <p:sp>
          <p:nvSpPr>
            <p:cNvPr id="8268" name="Text Box 7"/>
            <p:cNvSpPr txBox="1">
              <a:spLocks noChangeArrowheads="1"/>
            </p:cNvSpPr>
            <p:nvPr/>
          </p:nvSpPr>
          <p:spPr bwMode="auto">
            <a:xfrm>
              <a:off x="8466138" y="3127375"/>
              <a:ext cx="1577975" cy="830997"/>
            </a:xfrm>
            <a:prstGeom prst="rect">
              <a:avLst/>
            </a:prstGeom>
            <a:noFill/>
            <a:ln w="12700" cap="sq">
              <a:solidFill>
                <a:srgbClr val="2C799C"/>
              </a:solidFill>
              <a:miter lim="800000"/>
              <a:headEnd type="none" w="sm" len="sm"/>
              <a:tailEnd type="none" w="sm" len="sm"/>
            </a:ln>
          </p:spPr>
          <p:txBody>
            <a:bodyPr>
              <a:spAutoFit/>
            </a:bodyPr>
            <a:lstStyle/>
            <a:p>
              <a:r>
                <a:rPr lang="en-US" altLang="zh-CN" sz="1200" dirty="0" smtClean="0">
                  <a:latin typeface="微软雅黑" pitchFamily="34" charset="-122"/>
                  <a:ea typeface="微软雅黑" pitchFamily="34" charset="-122"/>
                </a:rPr>
                <a:t>2010</a:t>
              </a:r>
              <a:r>
                <a:rPr lang="zh-CN" altLang="en-US" sz="1200" dirty="0" smtClean="0">
                  <a:latin typeface="微软雅黑" pitchFamily="34" charset="-122"/>
                  <a:ea typeface="微软雅黑" pitchFamily="34" charset="-122"/>
                </a:rPr>
                <a:t>年</a:t>
              </a:r>
              <a:r>
                <a:rPr lang="zh-CN" altLang="en-US" sz="1200" dirty="0">
                  <a:latin typeface="微软雅黑" pitchFamily="34" charset="-122"/>
                  <a:ea typeface="微软雅黑" pitchFamily="34" charset="-122"/>
                </a:rPr>
                <a:t>，</a:t>
              </a:r>
              <a:r>
                <a:rPr lang="en-US" altLang="zh-CN" sz="1200" dirty="0">
                  <a:latin typeface="微软雅黑" pitchFamily="34" charset="-122"/>
                  <a:ea typeface="微软雅黑" pitchFamily="34" charset="-122"/>
                </a:rPr>
                <a:t>500kV</a:t>
              </a:r>
              <a:r>
                <a:rPr lang="zh-CN" altLang="en-US" sz="1200" dirty="0">
                  <a:latin typeface="微软雅黑" pitchFamily="34" charset="-122"/>
                  <a:ea typeface="微软雅黑" pitchFamily="34" charset="-122"/>
                </a:rPr>
                <a:t>合松线故障导致大量风电机组切除，风电出力骤降</a:t>
              </a:r>
              <a:r>
                <a:rPr lang="en-US" altLang="zh-CN" sz="1200" dirty="0">
                  <a:latin typeface="微软雅黑" pitchFamily="34" charset="-122"/>
                  <a:ea typeface="微软雅黑" pitchFamily="34" charset="-122"/>
                </a:rPr>
                <a:t>70</a:t>
              </a:r>
              <a:r>
                <a:rPr lang="zh-CN" altLang="en-US" sz="1200" dirty="0">
                  <a:latin typeface="微软雅黑" pitchFamily="34" charset="-122"/>
                  <a:ea typeface="微软雅黑" pitchFamily="34" charset="-122"/>
                </a:rPr>
                <a:t>万千瓦。</a:t>
              </a:r>
            </a:p>
          </p:txBody>
        </p:sp>
        <p:sp>
          <p:nvSpPr>
            <p:cNvPr id="8269" name="Rectangle 8"/>
            <p:cNvSpPr>
              <a:spLocks noChangeArrowheads="1"/>
            </p:cNvSpPr>
            <p:nvPr/>
          </p:nvSpPr>
          <p:spPr bwMode="auto">
            <a:xfrm>
              <a:off x="8466138" y="2870200"/>
              <a:ext cx="1577975" cy="254000"/>
            </a:xfrm>
            <a:prstGeom prst="rect">
              <a:avLst/>
            </a:prstGeom>
            <a:solidFill>
              <a:srgbClr val="CCECFF"/>
            </a:solidFill>
            <a:ln w="12700">
              <a:solidFill>
                <a:srgbClr val="2C799C"/>
              </a:solidFill>
              <a:miter lim="800000"/>
              <a:headEnd type="none" w="sm" len="sm"/>
              <a:tailEnd type="none" w="sm" len="sm"/>
            </a:ln>
          </p:spPr>
          <p:txBody>
            <a:bodyPr anchor="ctr">
              <a:spAutoFit/>
            </a:bodyPr>
            <a:lstStyle/>
            <a:p>
              <a:pPr algn="ctr"/>
              <a:r>
                <a:rPr lang="zh-CN" altLang="en-US" sz="1400" b="1">
                  <a:latin typeface="微软雅黑" pitchFamily="34" charset="-122"/>
                  <a:ea typeface="微软雅黑" pitchFamily="34" charset="-122"/>
                </a:rPr>
                <a:t>吉林地区</a:t>
              </a:r>
            </a:p>
          </p:txBody>
        </p:sp>
      </p:grpSp>
      <p:grpSp>
        <p:nvGrpSpPr>
          <p:cNvPr id="5" name="组合 80"/>
          <p:cNvGrpSpPr>
            <a:grpSpLocks/>
          </p:cNvGrpSpPr>
          <p:nvPr/>
        </p:nvGrpSpPr>
        <p:grpSpPr bwMode="auto">
          <a:xfrm>
            <a:off x="7386638" y="4581525"/>
            <a:ext cx="1577975" cy="1087438"/>
            <a:chOff x="7674545" y="4601888"/>
            <a:chExt cx="1577975" cy="1088172"/>
          </a:xfrm>
        </p:grpSpPr>
        <p:sp>
          <p:nvSpPr>
            <p:cNvPr id="8266" name="Text Box 7"/>
            <p:cNvSpPr txBox="1">
              <a:spLocks noChangeArrowheads="1"/>
            </p:cNvSpPr>
            <p:nvPr/>
          </p:nvSpPr>
          <p:spPr bwMode="auto">
            <a:xfrm>
              <a:off x="7674545" y="4859063"/>
              <a:ext cx="1577975" cy="830997"/>
            </a:xfrm>
            <a:prstGeom prst="rect">
              <a:avLst/>
            </a:prstGeom>
            <a:solidFill>
              <a:schemeClr val="bg1"/>
            </a:solidFill>
            <a:ln w="12700" cap="sq">
              <a:solidFill>
                <a:srgbClr val="2C799C"/>
              </a:solidFill>
              <a:miter lim="800000"/>
              <a:headEnd type="none" w="sm" len="sm"/>
              <a:tailEnd type="none" w="sm" len="sm"/>
            </a:ln>
          </p:spPr>
          <p:txBody>
            <a:bodyPr>
              <a:spAutoFit/>
            </a:bodyPr>
            <a:lstStyle/>
            <a:p>
              <a:r>
                <a:rPr lang="zh-CN" altLang="en-US" sz="1200">
                  <a:latin typeface="微软雅黑" pitchFamily="34" charset="-122"/>
                  <a:ea typeface="微软雅黑" pitchFamily="34" charset="-122"/>
                </a:rPr>
                <a:t>风电机组的电网适应性不足，电网正常运行时风电机组经常跳机。</a:t>
              </a:r>
            </a:p>
          </p:txBody>
        </p:sp>
        <p:sp>
          <p:nvSpPr>
            <p:cNvPr id="8267" name="Rectangle 8"/>
            <p:cNvSpPr>
              <a:spLocks noChangeArrowheads="1"/>
            </p:cNvSpPr>
            <p:nvPr/>
          </p:nvSpPr>
          <p:spPr bwMode="auto">
            <a:xfrm>
              <a:off x="7674545" y="4601888"/>
              <a:ext cx="1577975" cy="254000"/>
            </a:xfrm>
            <a:prstGeom prst="rect">
              <a:avLst/>
            </a:prstGeom>
            <a:solidFill>
              <a:srgbClr val="CCECFF"/>
            </a:solidFill>
            <a:ln w="12700">
              <a:solidFill>
                <a:srgbClr val="2C799C"/>
              </a:solidFill>
              <a:miter lim="800000"/>
              <a:headEnd type="none" w="sm" len="sm"/>
              <a:tailEnd type="none" w="sm" len="sm"/>
            </a:ln>
          </p:spPr>
          <p:txBody>
            <a:bodyPr anchor="ctr">
              <a:spAutoFit/>
            </a:bodyPr>
            <a:lstStyle/>
            <a:p>
              <a:pPr algn="ctr"/>
              <a:r>
                <a:rPr lang="zh-CN" altLang="en-US" sz="1400" b="1">
                  <a:latin typeface="微软雅黑" pitchFamily="34" charset="-122"/>
                  <a:ea typeface="微软雅黑" pitchFamily="34" charset="-122"/>
                </a:rPr>
                <a:t>山东地区</a:t>
              </a:r>
            </a:p>
          </p:txBody>
        </p:sp>
      </p:grpSp>
      <p:grpSp>
        <p:nvGrpSpPr>
          <p:cNvPr id="6" name="组合 82"/>
          <p:cNvGrpSpPr>
            <a:grpSpLocks/>
          </p:cNvGrpSpPr>
          <p:nvPr/>
        </p:nvGrpSpPr>
        <p:grpSpPr bwMode="auto">
          <a:xfrm>
            <a:off x="5292725" y="5516563"/>
            <a:ext cx="1871663" cy="865187"/>
            <a:chOff x="3131840" y="3068681"/>
            <a:chExt cx="1540892" cy="863923"/>
          </a:xfrm>
        </p:grpSpPr>
        <p:sp>
          <p:nvSpPr>
            <p:cNvPr id="8264" name="Text Box 5"/>
            <p:cNvSpPr txBox="1">
              <a:spLocks noChangeArrowheads="1"/>
            </p:cNvSpPr>
            <p:nvPr/>
          </p:nvSpPr>
          <p:spPr bwMode="auto">
            <a:xfrm>
              <a:off x="3131840" y="3288948"/>
              <a:ext cx="1540892" cy="643656"/>
            </a:xfrm>
            <a:prstGeom prst="rect">
              <a:avLst/>
            </a:prstGeom>
            <a:noFill/>
            <a:ln w="12700" cap="sq">
              <a:solidFill>
                <a:srgbClr val="2C799C"/>
              </a:solidFill>
              <a:miter lim="800000"/>
              <a:headEnd type="none" w="sm" len="sm"/>
              <a:tailEnd type="none" w="sm" len="sm"/>
            </a:ln>
          </p:spPr>
          <p:txBody>
            <a:bodyPr>
              <a:spAutoFit/>
            </a:bodyPr>
            <a:lstStyle/>
            <a:p>
              <a:r>
                <a:rPr lang="en-US" altLang="zh-CN" sz="1200" dirty="0" smtClean="0">
                  <a:latin typeface="微软雅黑" pitchFamily="34" charset="-122"/>
                  <a:ea typeface="微软雅黑" pitchFamily="34" charset="-122"/>
                </a:rPr>
                <a:t>2009</a:t>
              </a:r>
              <a:r>
                <a:rPr lang="zh-CN" altLang="en-US" sz="1200" dirty="0" smtClean="0">
                  <a:latin typeface="微软雅黑" pitchFamily="34" charset="-122"/>
                  <a:ea typeface="微软雅黑" pitchFamily="34" charset="-122"/>
                </a:rPr>
                <a:t>年</a:t>
              </a:r>
              <a:r>
                <a:rPr lang="zh-CN" altLang="en-US" sz="1200" dirty="0">
                  <a:latin typeface="微软雅黑" pitchFamily="34" charset="-122"/>
                  <a:ea typeface="微软雅黑" pitchFamily="34" charset="-122"/>
                </a:rPr>
                <a:t>，电铁引起电网三相电压不平衡度增加，导致风电机组脱网。</a:t>
              </a:r>
            </a:p>
          </p:txBody>
        </p:sp>
        <p:sp>
          <p:nvSpPr>
            <p:cNvPr id="8265" name="Rectangle 6"/>
            <p:cNvSpPr>
              <a:spLocks noChangeArrowheads="1"/>
            </p:cNvSpPr>
            <p:nvPr/>
          </p:nvSpPr>
          <p:spPr bwMode="auto">
            <a:xfrm>
              <a:off x="3131840" y="3068681"/>
              <a:ext cx="1540892" cy="252852"/>
            </a:xfrm>
            <a:prstGeom prst="rect">
              <a:avLst/>
            </a:prstGeom>
            <a:solidFill>
              <a:srgbClr val="CCECFF"/>
            </a:solidFill>
            <a:ln w="12700">
              <a:solidFill>
                <a:srgbClr val="2C799C"/>
              </a:solidFill>
              <a:miter lim="800000"/>
              <a:headEnd type="none" w="sm" len="sm"/>
              <a:tailEnd type="none" w="sm" len="sm"/>
            </a:ln>
          </p:spPr>
          <p:txBody>
            <a:bodyPr anchor="ctr">
              <a:spAutoFit/>
            </a:bodyPr>
            <a:lstStyle/>
            <a:p>
              <a:pPr algn="ctr"/>
              <a:r>
                <a:rPr lang="zh-CN" altLang="en-US" sz="1400" b="1">
                  <a:latin typeface="微软雅黑" pitchFamily="34" charset="-122"/>
                  <a:ea typeface="微软雅黑" pitchFamily="34" charset="-122"/>
                </a:rPr>
                <a:t>河南地区</a:t>
              </a:r>
            </a:p>
          </p:txBody>
        </p:sp>
      </p:grpSp>
      <p:grpSp>
        <p:nvGrpSpPr>
          <p:cNvPr id="7" name="组合 78"/>
          <p:cNvGrpSpPr>
            <a:grpSpLocks/>
          </p:cNvGrpSpPr>
          <p:nvPr/>
        </p:nvGrpSpPr>
        <p:grpSpPr bwMode="auto">
          <a:xfrm>
            <a:off x="4140200" y="2060575"/>
            <a:ext cx="1944688" cy="903288"/>
            <a:chOff x="5857875" y="1877107"/>
            <a:chExt cx="1944216" cy="903672"/>
          </a:xfrm>
        </p:grpSpPr>
        <p:sp>
          <p:nvSpPr>
            <p:cNvPr id="8262" name="Text Box 5"/>
            <p:cNvSpPr txBox="1">
              <a:spLocks noChangeArrowheads="1"/>
            </p:cNvSpPr>
            <p:nvPr/>
          </p:nvSpPr>
          <p:spPr bwMode="auto">
            <a:xfrm>
              <a:off x="5857875" y="2134448"/>
              <a:ext cx="1944216" cy="646331"/>
            </a:xfrm>
            <a:prstGeom prst="rect">
              <a:avLst/>
            </a:prstGeom>
            <a:noFill/>
            <a:ln w="12700" cap="sq">
              <a:solidFill>
                <a:srgbClr val="2C799C"/>
              </a:solidFill>
              <a:miter lim="800000"/>
              <a:headEnd type="none" w="sm" len="sm"/>
              <a:tailEnd type="none" w="sm" len="sm"/>
            </a:ln>
          </p:spPr>
          <p:txBody>
            <a:bodyPr>
              <a:spAutoFit/>
            </a:bodyPr>
            <a:lstStyle/>
            <a:p>
              <a:r>
                <a:rPr lang="en-US" altLang="zh-CN" sz="1200" dirty="0">
                  <a:latin typeface="微软雅黑" pitchFamily="34" charset="-122"/>
                  <a:ea typeface="微软雅黑" pitchFamily="34" charset="-122"/>
                </a:rPr>
                <a:t>2011</a:t>
              </a:r>
              <a:r>
                <a:rPr lang="zh-CN" altLang="en-US" sz="1200" dirty="0">
                  <a:latin typeface="微软雅黑" pitchFamily="34" charset="-122"/>
                  <a:ea typeface="微软雅黑" pitchFamily="34" charset="-122"/>
                </a:rPr>
                <a:t>年</a:t>
              </a:r>
              <a:r>
                <a:rPr lang="en-US" altLang="zh-CN" sz="1200" dirty="0">
                  <a:latin typeface="微软雅黑" pitchFamily="34" charset="-122"/>
                  <a:ea typeface="微软雅黑" pitchFamily="34" charset="-122"/>
                </a:rPr>
                <a:t>4</a:t>
              </a:r>
              <a:r>
                <a:rPr lang="zh-CN" altLang="en-US" sz="1200" dirty="0">
                  <a:latin typeface="微软雅黑" pitchFamily="34" charset="-122"/>
                  <a:ea typeface="微软雅黑" pitchFamily="34" charset="-122"/>
                </a:rPr>
                <a:t>月，佳鑫风电场内故障，造成张家口地区风电机组脱网</a:t>
              </a:r>
              <a:r>
                <a:rPr lang="en-US" altLang="zh-CN" sz="1200" dirty="0">
                  <a:latin typeface="微软雅黑" pitchFamily="34" charset="-122"/>
                  <a:ea typeface="微软雅黑" pitchFamily="34" charset="-122"/>
                </a:rPr>
                <a:t>644</a:t>
              </a:r>
              <a:r>
                <a:rPr lang="zh-CN" altLang="en-US" sz="1200" dirty="0">
                  <a:latin typeface="微软雅黑" pitchFamily="34" charset="-122"/>
                  <a:ea typeface="微软雅黑" pitchFamily="34" charset="-122"/>
                </a:rPr>
                <a:t>台。</a:t>
              </a:r>
              <a:endParaRPr lang="en-US" altLang="zh-CN" sz="1200" dirty="0">
                <a:latin typeface="微软雅黑" pitchFamily="34" charset="-122"/>
                <a:ea typeface="微软雅黑" pitchFamily="34" charset="-122"/>
              </a:endParaRPr>
            </a:p>
          </p:txBody>
        </p:sp>
        <p:sp>
          <p:nvSpPr>
            <p:cNvPr id="8263" name="Rectangle 6"/>
            <p:cNvSpPr>
              <a:spLocks noChangeArrowheads="1"/>
            </p:cNvSpPr>
            <p:nvPr/>
          </p:nvSpPr>
          <p:spPr bwMode="auto">
            <a:xfrm>
              <a:off x="5857875" y="1877107"/>
              <a:ext cx="1944216" cy="255600"/>
            </a:xfrm>
            <a:prstGeom prst="rect">
              <a:avLst/>
            </a:prstGeom>
            <a:solidFill>
              <a:srgbClr val="CCECFF"/>
            </a:solidFill>
            <a:ln w="12700">
              <a:solidFill>
                <a:srgbClr val="2C799C"/>
              </a:solidFill>
              <a:miter lim="800000"/>
              <a:headEnd type="none" w="sm" len="sm"/>
              <a:tailEnd type="none" w="sm" len="sm"/>
            </a:ln>
          </p:spPr>
          <p:txBody>
            <a:bodyPr anchor="ctr">
              <a:spAutoFit/>
            </a:bodyPr>
            <a:lstStyle/>
            <a:p>
              <a:pPr algn="ctr"/>
              <a:r>
                <a:rPr lang="zh-CN" altLang="en-US" sz="1400" b="1">
                  <a:latin typeface="微软雅黑" pitchFamily="34" charset="-122"/>
                  <a:ea typeface="微软雅黑" pitchFamily="34" charset="-122"/>
                </a:rPr>
                <a:t>张家口地区</a:t>
              </a:r>
            </a:p>
          </p:txBody>
        </p:sp>
      </p:grpSp>
      <p:grpSp>
        <p:nvGrpSpPr>
          <p:cNvPr id="8" name="组合 133"/>
          <p:cNvGrpSpPr>
            <a:grpSpLocks/>
          </p:cNvGrpSpPr>
          <p:nvPr/>
        </p:nvGrpSpPr>
        <p:grpSpPr bwMode="auto">
          <a:xfrm>
            <a:off x="3635375" y="2420938"/>
            <a:ext cx="3816350" cy="3101975"/>
            <a:chOff x="2051050" y="1824475"/>
            <a:chExt cx="4763482" cy="3758217"/>
          </a:xfrm>
        </p:grpSpPr>
        <p:sp>
          <p:nvSpPr>
            <p:cNvPr id="8206" name="Freeform 3"/>
            <p:cNvSpPr>
              <a:spLocks/>
            </p:cNvSpPr>
            <p:nvPr/>
          </p:nvSpPr>
          <p:spPr bwMode="auto">
            <a:xfrm>
              <a:off x="5084763" y="5376317"/>
              <a:ext cx="255587" cy="206375"/>
            </a:xfrm>
            <a:custGeom>
              <a:avLst/>
              <a:gdLst>
                <a:gd name="T0" fmla="*/ 2147483647 w 20000"/>
                <a:gd name="T1" fmla="*/ 2147483647 h 20000"/>
                <a:gd name="T2" fmla="*/ 2147483647 w 20000"/>
                <a:gd name="T3" fmla="*/ 2147483647 h 20000"/>
                <a:gd name="T4" fmla="*/ 2147483647 w 20000"/>
                <a:gd name="T5" fmla="*/ 0 h 20000"/>
                <a:gd name="T6" fmla="*/ 2147483647 w 20000"/>
                <a:gd name="T7" fmla="*/ 0 h 20000"/>
                <a:gd name="T8" fmla="*/ 2147483647 w 20000"/>
                <a:gd name="T9" fmla="*/ 0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0 w 20000"/>
                <a:gd name="T71" fmla="*/ 2147483647 h 20000"/>
                <a:gd name="T72" fmla="*/ 0 w 20000"/>
                <a:gd name="T73" fmla="*/ 2147483647 h 20000"/>
                <a:gd name="T74" fmla="*/ 0 w 20000"/>
                <a:gd name="T75" fmla="*/ 2147483647 h 20000"/>
                <a:gd name="T76" fmla="*/ 2147483647 w 20000"/>
                <a:gd name="T77" fmla="*/ 2147483647 h 20000"/>
                <a:gd name="T78" fmla="*/ 0 w 20000"/>
                <a:gd name="T79" fmla="*/ 2147483647 h 20000"/>
                <a:gd name="T80" fmla="*/ 0 w 20000"/>
                <a:gd name="T81" fmla="*/ 2147483647 h 20000"/>
                <a:gd name="T82" fmla="*/ 0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00"/>
                <a:gd name="T160" fmla="*/ 0 h 20000"/>
                <a:gd name="T161" fmla="*/ 20000 w 20000"/>
                <a:gd name="T162" fmla="*/ 20000 h 20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00" h="20000">
                  <a:moveTo>
                    <a:pt x="12582" y="1162"/>
                  </a:moveTo>
                  <a:lnTo>
                    <a:pt x="13681" y="1162"/>
                  </a:lnTo>
                  <a:lnTo>
                    <a:pt x="15769" y="0"/>
                  </a:lnTo>
                  <a:lnTo>
                    <a:pt x="16813" y="0"/>
                  </a:lnTo>
                  <a:lnTo>
                    <a:pt x="17802" y="1162"/>
                  </a:lnTo>
                  <a:lnTo>
                    <a:pt x="18901" y="1162"/>
                  </a:lnTo>
                  <a:lnTo>
                    <a:pt x="18901" y="2385"/>
                  </a:lnTo>
                  <a:lnTo>
                    <a:pt x="19945" y="2385"/>
                  </a:lnTo>
                  <a:lnTo>
                    <a:pt x="18901" y="3486"/>
                  </a:lnTo>
                  <a:lnTo>
                    <a:pt x="18901" y="4771"/>
                  </a:lnTo>
                  <a:lnTo>
                    <a:pt x="17802" y="5933"/>
                  </a:lnTo>
                  <a:lnTo>
                    <a:pt x="17802" y="7034"/>
                  </a:lnTo>
                  <a:lnTo>
                    <a:pt x="16813" y="8257"/>
                  </a:lnTo>
                  <a:lnTo>
                    <a:pt x="16813" y="9419"/>
                  </a:lnTo>
                  <a:lnTo>
                    <a:pt x="16813" y="10581"/>
                  </a:lnTo>
                  <a:lnTo>
                    <a:pt x="15769" y="12966"/>
                  </a:lnTo>
                  <a:lnTo>
                    <a:pt x="14725" y="14128"/>
                  </a:lnTo>
                  <a:lnTo>
                    <a:pt x="13681" y="15229"/>
                  </a:lnTo>
                  <a:lnTo>
                    <a:pt x="12582" y="16453"/>
                  </a:lnTo>
                  <a:lnTo>
                    <a:pt x="11593" y="17554"/>
                  </a:lnTo>
                  <a:lnTo>
                    <a:pt x="10495" y="18777"/>
                  </a:lnTo>
                  <a:lnTo>
                    <a:pt x="9505" y="19939"/>
                  </a:lnTo>
                  <a:lnTo>
                    <a:pt x="8407" y="19939"/>
                  </a:lnTo>
                  <a:lnTo>
                    <a:pt x="7418" y="19939"/>
                  </a:lnTo>
                  <a:lnTo>
                    <a:pt x="7418" y="18777"/>
                  </a:lnTo>
                  <a:lnTo>
                    <a:pt x="6319" y="18777"/>
                  </a:lnTo>
                  <a:lnTo>
                    <a:pt x="5275" y="17554"/>
                  </a:lnTo>
                  <a:lnTo>
                    <a:pt x="4231" y="17554"/>
                  </a:lnTo>
                  <a:lnTo>
                    <a:pt x="3077" y="17554"/>
                  </a:lnTo>
                  <a:lnTo>
                    <a:pt x="2143" y="17554"/>
                  </a:lnTo>
                  <a:lnTo>
                    <a:pt x="1044" y="16453"/>
                  </a:lnTo>
                  <a:lnTo>
                    <a:pt x="0" y="15229"/>
                  </a:lnTo>
                  <a:lnTo>
                    <a:pt x="0" y="14128"/>
                  </a:lnTo>
                  <a:lnTo>
                    <a:pt x="0" y="12966"/>
                  </a:lnTo>
                  <a:lnTo>
                    <a:pt x="1044" y="11743"/>
                  </a:lnTo>
                  <a:lnTo>
                    <a:pt x="0" y="10581"/>
                  </a:lnTo>
                  <a:lnTo>
                    <a:pt x="0" y="8257"/>
                  </a:lnTo>
                  <a:lnTo>
                    <a:pt x="0" y="7034"/>
                  </a:lnTo>
                  <a:lnTo>
                    <a:pt x="1044" y="5933"/>
                  </a:lnTo>
                  <a:lnTo>
                    <a:pt x="2143" y="5933"/>
                  </a:lnTo>
                  <a:lnTo>
                    <a:pt x="3077" y="4771"/>
                  </a:lnTo>
                  <a:lnTo>
                    <a:pt x="3077" y="3486"/>
                  </a:lnTo>
                  <a:lnTo>
                    <a:pt x="4231" y="2385"/>
                  </a:lnTo>
                  <a:lnTo>
                    <a:pt x="5275" y="2385"/>
                  </a:lnTo>
                  <a:lnTo>
                    <a:pt x="6319" y="2385"/>
                  </a:lnTo>
                  <a:lnTo>
                    <a:pt x="8407" y="2385"/>
                  </a:lnTo>
                  <a:lnTo>
                    <a:pt x="10495" y="1162"/>
                  </a:lnTo>
                  <a:lnTo>
                    <a:pt x="11593" y="1162"/>
                  </a:lnTo>
                  <a:lnTo>
                    <a:pt x="12582" y="1162"/>
                  </a:lnTo>
                  <a:close/>
                </a:path>
              </a:pathLst>
            </a:custGeom>
            <a:solidFill>
              <a:srgbClr val="FFC000"/>
            </a:solidFill>
            <a:ln w="25400">
              <a:solidFill>
                <a:srgbClr val="000000"/>
              </a:solidFill>
              <a:round/>
              <a:headEnd/>
              <a:tailEnd/>
            </a:ln>
          </p:spPr>
          <p:txBody>
            <a:bodyPr/>
            <a:lstStyle/>
            <a:p>
              <a:endParaRPr lang="zh-CN" altLang="en-US"/>
            </a:p>
          </p:txBody>
        </p:sp>
        <p:sp>
          <p:nvSpPr>
            <p:cNvPr id="8207" name="Freeform 14"/>
            <p:cNvSpPr>
              <a:spLocks/>
            </p:cNvSpPr>
            <p:nvPr/>
          </p:nvSpPr>
          <p:spPr bwMode="auto">
            <a:xfrm>
              <a:off x="4545013" y="4703217"/>
              <a:ext cx="839787" cy="495300"/>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0 h 20000"/>
                <a:gd name="T60" fmla="*/ 2147483647 w 20000"/>
                <a:gd name="T61" fmla="*/ 2147483647 h 20000"/>
                <a:gd name="T62" fmla="*/ 2147483647 w 20000"/>
                <a:gd name="T63" fmla="*/ 2147483647 h 20000"/>
                <a:gd name="T64" fmla="*/ 2147483647 w 20000"/>
                <a:gd name="T65" fmla="*/ 2147483647 h 200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000"/>
                <a:gd name="T100" fmla="*/ 0 h 20000"/>
                <a:gd name="T101" fmla="*/ 20000 w 20000"/>
                <a:gd name="T102" fmla="*/ 20000 h 200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000" h="20000">
                  <a:moveTo>
                    <a:pt x="4553" y="13954"/>
                  </a:moveTo>
                  <a:lnTo>
                    <a:pt x="4553" y="13954"/>
                  </a:lnTo>
                  <a:lnTo>
                    <a:pt x="4854" y="13954"/>
                  </a:lnTo>
                  <a:lnTo>
                    <a:pt x="4854" y="14438"/>
                  </a:lnTo>
                  <a:lnTo>
                    <a:pt x="5154" y="14897"/>
                  </a:lnTo>
                  <a:lnTo>
                    <a:pt x="5439" y="14897"/>
                  </a:lnTo>
                  <a:lnTo>
                    <a:pt x="5739" y="14897"/>
                  </a:lnTo>
                  <a:lnTo>
                    <a:pt x="6055" y="14897"/>
                  </a:lnTo>
                  <a:lnTo>
                    <a:pt x="6356" y="15357"/>
                  </a:lnTo>
                  <a:lnTo>
                    <a:pt x="6672" y="15357"/>
                  </a:lnTo>
                  <a:lnTo>
                    <a:pt x="6941" y="15357"/>
                  </a:lnTo>
                  <a:lnTo>
                    <a:pt x="6941" y="15816"/>
                  </a:lnTo>
                  <a:lnTo>
                    <a:pt x="7257" y="15816"/>
                  </a:lnTo>
                  <a:lnTo>
                    <a:pt x="6941" y="16276"/>
                  </a:lnTo>
                  <a:lnTo>
                    <a:pt x="6941" y="16735"/>
                  </a:lnTo>
                  <a:lnTo>
                    <a:pt x="6941" y="17195"/>
                  </a:lnTo>
                  <a:lnTo>
                    <a:pt x="6941" y="17678"/>
                  </a:lnTo>
                  <a:lnTo>
                    <a:pt x="6941" y="18114"/>
                  </a:lnTo>
                  <a:lnTo>
                    <a:pt x="7257" y="18114"/>
                  </a:lnTo>
                  <a:lnTo>
                    <a:pt x="7557" y="18597"/>
                  </a:lnTo>
                  <a:lnTo>
                    <a:pt x="7874" y="18597"/>
                  </a:lnTo>
                  <a:lnTo>
                    <a:pt x="7874" y="19033"/>
                  </a:lnTo>
                  <a:lnTo>
                    <a:pt x="8174" y="19033"/>
                  </a:lnTo>
                  <a:lnTo>
                    <a:pt x="8174" y="19516"/>
                  </a:lnTo>
                  <a:lnTo>
                    <a:pt x="8474" y="19516"/>
                  </a:lnTo>
                  <a:lnTo>
                    <a:pt x="8791" y="19976"/>
                  </a:lnTo>
                  <a:lnTo>
                    <a:pt x="9075" y="19976"/>
                  </a:lnTo>
                  <a:lnTo>
                    <a:pt x="9391" y="19976"/>
                  </a:lnTo>
                  <a:lnTo>
                    <a:pt x="9692" y="19976"/>
                  </a:lnTo>
                  <a:lnTo>
                    <a:pt x="10008" y="19976"/>
                  </a:lnTo>
                  <a:lnTo>
                    <a:pt x="10292" y="19976"/>
                  </a:lnTo>
                  <a:lnTo>
                    <a:pt x="10593" y="19976"/>
                  </a:lnTo>
                  <a:lnTo>
                    <a:pt x="10893" y="19976"/>
                  </a:lnTo>
                  <a:lnTo>
                    <a:pt x="11194" y="19976"/>
                  </a:lnTo>
                  <a:lnTo>
                    <a:pt x="11510" y="19516"/>
                  </a:lnTo>
                  <a:lnTo>
                    <a:pt x="11794" y="19033"/>
                  </a:lnTo>
                  <a:lnTo>
                    <a:pt x="12111" y="19033"/>
                  </a:lnTo>
                  <a:lnTo>
                    <a:pt x="12411" y="19033"/>
                  </a:lnTo>
                  <a:lnTo>
                    <a:pt x="12411" y="19516"/>
                  </a:lnTo>
                  <a:lnTo>
                    <a:pt x="12711" y="19516"/>
                  </a:lnTo>
                  <a:lnTo>
                    <a:pt x="13012" y="19516"/>
                  </a:lnTo>
                  <a:lnTo>
                    <a:pt x="13312" y="19516"/>
                  </a:lnTo>
                  <a:lnTo>
                    <a:pt x="13628" y="19976"/>
                  </a:lnTo>
                  <a:lnTo>
                    <a:pt x="13929" y="19976"/>
                  </a:lnTo>
                  <a:lnTo>
                    <a:pt x="14245" y="19976"/>
                  </a:lnTo>
                  <a:lnTo>
                    <a:pt x="14545" y="19976"/>
                  </a:lnTo>
                  <a:lnTo>
                    <a:pt x="14830" y="19976"/>
                  </a:lnTo>
                  <a:lnTo>
                    <a:pt x="15447" y="19516"/>
                  </a:lnTo>
                  <a:lnTo>
                    <a:pt x="17565" y="15816"/>
                  </a:lnTo>
                  <a:lnTo>
                    <a:pt x="19984" y="12044"/>
                  </a:lnTo>
                  <a:lnTo>
                    <a:pt x="19684" y="7860"/>
                  </a:lnTo>
                  <a:lnTo>
                    <a:pt x="19684" y="3724"/>
                  </a:lnTo>
                  <a:lnTo>
                    <a:pt x="19083" y="1838"/>
                  </a:lnTo>
                  <a:lnTo>
                    <a:pt x="18451" y="0"/>
                  </a:lnTo>
                  <a:lnTo>
                    <a:pt x="15130" y="0"/>
                  </a:lnTo>
                  <a:lnTo>
                    <a:pt x="12111" y="0"/>
                  </a:lnTo>
                  <a:lnTo>
                    <a:pt x="8791" y="2297"/>
                  </a:lnTo>
                  <a:lnTo>
                    <a:pt x="5739" y="4184"/>
                  </a:lnTo>
                  <a:lnTo>
                    <a:pt x="2704" y="6046"/>
                  </a:lnTo>
                  <a:lnTo>
                    <a:pt x="0" y="7860"/>
                  </a:lnTo>
                  <a:lnTo>
                    <a:pt x="2119" y="11125"/>
                  </a:lnTo>
                  <a:lnTo>
                    <a:pt x="4553" y="13954"/>
                  </a:lnTo>
                  <a:close/>
                </a:path>
              </a:pathLst>
            </a:custGeom>
            <a:solidFill>
              <a:srgbClr val="FFC000"/>
            </a:solidFill>
            <a:ln w="11430">
              <a:solidFill>
                <a:srgbClr val="000000"/>
              </a:solidFill>
              <a:round/>
              <a:headEnd/>
              <a:tailEnd/>
            </a:ln>
          </p:spPr>
          <p:txBody>
            <a:bodyPr/>
            <a:lstStyle/>
            <a:p>
              <a:endParaRPr lang="zh-CN" altLang="en-US"/>
            </a:p>
          </p:txBody>
        </p:sp>
        <p:sp>
          <p:nvSpPr>
            <p:cNvPr id="8208" name="Freeform 15"/>
            <p:cNvSpPr>
              <a:spLocks/>
            </p:cNvSpPr>
            <p:nvPr/>
          </p:nvSpPr>
          <p:spPr bwMode="auto">
            <a:xfrm>
              <a:off x="3933825" y="4430167"/>
              <a:ext cx="890588" cy="823912"/>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0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2147483647 w 20000"/>
                <a:gd name="T111" fmla="*/ 2147483647 h 20000"/>
                <a:gd name="T112" fmla="*/ 2147483647 w 20000"/>
                <a:gd name="T113" fmla="*/ 2147483647 h 20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00"/>
                <a:gd name="T172" fmla="*/ 0 h 20000"/>
                <a:gd name="T173" fmla="*/ 20000 w 20000"/>
                <a:gd name="T174" fmla="*/ 20000 h 200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00" h="20000">
                  <a:moveTo>
                    <a:pt x="15410" y="11084"/>
                  </a:moveTo>
                  <a:lnTo>
                    <a:pt x="15410" y="11358"/>
                  </a:lnTo>
                  <a:lnTo>
                    <a:pt x="15708" y="11633"/>
                  </a:lnTo>
                  <a:lnTo>
                    <a:pt x="15708" y="11922"/>
                  </a:lnTo>
                  <a:lnTo>
                    <a:pt x="15708" y="12197"/>
                  </a:lnTo>
                  <a:lnTo>
                    <a:pt x="15991" y="12197"/>
                  </a:lnTo>
                  <a:lnTo>
                    <a:pt x="16274" y="12197"/>
                  </a:lnTo>
                  <a:lnTo>
                    <a:pt x="16542" y="12197"/>
                  </a:lnTo>
                  <a:lnTo>
                    <a:pt x="16826" y="12471"/>
                  </a:lnTo>
                  <a:lnTo>
                    <a:pt x="17139" y="12471"/>
                  </a:lnTo>
                  <a:lnTo>
                    <a:pt x="17139" y="12746"/>
                  </a:lnTo>
                  <a:lnTo>
                    <a:pt x="17422" y="12746"/>
                  </a:lnTo>
                  <a:lnTo>
                    <a:pt x="17705" y="12746"/>
                  </a:lnTo>
                  <a:lnTo>
                    <a:pt x="17988" y="13035"/>
                  </a:lnTo>
                  <a:lnTo>
                    <a:pt x="18271" y="13035"/>
                  </a:lnTo>
                  <a:lnTo>
                    <a:pt x="18569" y="13035"/>
                  </a:lnTo>
                  <a:lnTo>
                    <a:pt x="18838" y="13035"/>
                  </a:lnTo>
                  <a:lnTo>
                    <a:pt x="19136" y="13035"/>
                  </a:lnTo>
                  <a:lnTo>
                    <a:pt x="19136" y="13309"/>
                  </a:lnTo>
                  <a:lnTo>
                    <a:pt x="19136" y="13569"/>
                  </a:lnTo>
                  <a:lnTo>
                    <a:pt x="19136" y="13858"/>
                  </a:lnTo>
                  <a:lnTo>
                    <a:pt x="18838" y="14118"/>
                  </a:lnTo>
                  <a:lnTo>
                    <a:pt x="18569" y="14408"/>
                  </a:lnTo>
                  <a:lnTo>
                    <a:pt x="18271" y="14725"/>
                  </a:lnTo>
                  <a:lnTo>
                    <a:pt x="17988" y="15000"/>
                  </a:lnTo>
                  <a:lnTo>
                    <a:pt x="17705" y="15000"/>
                  </a:lnTo>
                  <a:lnTo>
                    <a:pt x="17705" y="14725"/>
                  </a:lnTo>
                  <a:lnTo>
                    <a:pt x="17422" y="14725"/>
                  </a:lnTo>
                  <a:lnTo>
                    <a:pt x="17139" y="14725"/>
                  </a:lnTo>
                  <a:lnTo>
                    <a:pt x="16826" y="15000"/>
                  </a:lnTo>
                  <a:lnTo>
                    <a:pt x="16542" y="15275"/>
                  </a:lnTo>
                  <a:lnTo>
                    <a:pt x="16542" y="15549"/>
                  </a:lnTo>
                  <a:lnTo>
                    <a:pt x="16274" y="15549"/>
                  </a:lnTo>
                  <a:lnTo>
                    <a:pt x="15991" y="15838"/>
                  </a:lnTo>
                  <a:lnTo>
                    <a:pt x="15708" y="16113"/>
                  </a:lnTo>
                  <a:lnTo>
                    <a:pt x="15410" y="16113"/>
                  </a:lnTo>
                  <a:lnTo>
                    <a:pt x="15127" y="15838"/>
                  </a:lnTo>
                  <a:lnTo>
                    <a:pt x="14829" y="16113"/>
                  </a:lnTo>
                  <a:lnTo>
                    <a:pt x="14829" y="16387"/>
                  </a:lnTo>
                  <a:lnTo>
                    <a:pt x="14575" y="16387"/>
                  </a:lnTo>
                  <a:lnTo>
                    <a:pt x="14277" y="16387"/>
                  </a:lnTo>
                  <a:lnTo>
                    <a:pt x="13994" y="16387"/>
                  </a:lnTo>
                  <a:lnTo>
                    <a:pt x="13711" y="16387"/>
                  </a:lnTo>
                  <a:lnTo>
                    <a:pt x="13711" y="16113"/>
                  </a:lnTo>
                  <a:lnTo>
                    <a:pt x="13413" y="16387"/>
                  </a:lnTo>
                  <a:lnTo>
                    <a:pt x="13413" y="16662"/>
                  </a:lnTo>
                  <a:lnTo>
                    <a:pt x="13130" y="16662"/>
                  </a:lnTo>
                  <a:lnTo>
                    <a:pt x="12861" y="16387"/>
                  </a:lnTo>
                  <a:lnTo>
                    <a:pt x="12861" y="16662"/>
                  </a:lnTo>
                  <a:lnTo>
                    <a:pt x="12578" y="16662"/>
                  </a:lnTo>
                  <a:lnTo>
                    <a:pt x="12280" y="16662"/>
                  </a:lnTo>
                  <a:lnTo>
                    <a:pt x="11982" y="16662"/>
                  </a:lnTo>
                  <a:lnTo>
                    <a:pt x="11982" y="16387"/>
                  </a:lnTo>
                  <a:lnTo>
                    <a:pt x="11699" y="16387"/>
                  </a:lnTo>
                  <a:lnTo>
                    <a:pt x="11416" y="16387"/>
                  </a:lnTo>
                  <a:lnTo>
                    <a:pt x="11133" y="16387"/>
                  </a:lnTo>
                  <a:lnTo>
                    <a:pt x="10835" y="16662"/>
                  </a:lnTo>
                  <a:lnTo>
                    <a:pt x="10566" y="16922"/>
                  </a:lnTo>
                  <a:lnTo>
                    <a:pt x="10000" y="16922"/>
                  </a:lnTo>
                  <a:lnTo>
                    <a:pt x="9717" y="16662"/>
                  </a:lnTo>
                  <a:lnTo>
                    <a:pt x="9419" y="16922"/>
                  </a:lnTo>
                  <a:lnTo>
                    <a:pt x="9136" y="17211"/>
                  </a:lnTo>
                  <a:lnTo>
                    <a:pt x="9136" y="17486"/>
                  </a:lnTo>
                  <a:lnTo>
                    <a:pt x="9136" y="17775"/>
                  </a:lnTo>
                  <a:lnTo>
                    <a:pt x="9419" y="18035"/>
                  </a:lnTo>
                  <a:lnTo>
                    <a:pt x="9419" y="18324"/>
                  </a:lnTo>
                  <a:lnTo>
                    <a:pt x="9419" y="18584"/>
                  </a:lnTo>
                  <a:lnTo>
                    <a:pt x="9419" y="18873"/>
                  </a:lnTo>
                  <a:lnTo>
                    <a:pt x="9419" y="19162"/>
                  </a:lnTo>
                  <a:lnTo>
                    <a:pt x="9419" y="19422"/>
                  </a:lnTo>
                  <a:lnTo>
                    <a:pt x="9419" y="19711"/>
                  </a:lnTo>
                  <a:lnTo>
                    <a:pt x="9419" y="19986"/>
                  </a:lnTo>
                  <a:lnTo>
                    <a:pt x="9136" y="19986"/>
                  </a:lnTo>
                  <a:lnTo>
                    <a:pt x="8852" y="19986"/>
                  </a:lnTo>
                  <a:lnTo>
                    <a:pt x="8569" y="19986"/>
                  </a:lnTo>
                  <a:lnTo>
                    <a:pt x="8286" y="19711"/>
                  </a:lnTo>
                  <a:lnTo>
                    <a:pt x="8003" y="19422"/>
                  </a:lnTo>
                  <a:lnTo>
                    <a:pt x="8003" y="19162"/>
                  </a:lnTo>
                  <a:lnTo>
                    <a:pt x="8286" y="18873"/>
                  </a:lnTo>
                  <a:lnTo>
                    <a:pt x="8003" y="18873"/>
                  </a:lnTo>
                  <a:lnTo>
                    <a:pt x="7720" y="18584"/>
                  </a:lnTo>
                  <a:lnTo>
                    <a:pt x="7422" y="18584"/>
                  </a:lnTo>
                  <a:lnTo>
                    <a:pt x="7124" y="18873"/>
                  </a:lnTo>
                  <a:lnTo>
                    <a:pt x="6841" y="19162"/>
                  </a:lnTo>
                  <a:lnTo>
                    <a:pt x="6572" y="19162"/>
                  </a:lnTo>
                  <a:lnTo>
                    <a:pt x="6274" y="19162"/>
                  </a:lnTo>
                  <a:lnTo>
                    <a:pt x="5708" y="19162"/>
                  </a:lnTo>
                  <a:lnTo>
                    <a:pt x="5410" y="18873"/>
                  </a:lnTo>
                  <a:lnTo>
                    <a:pt x="5410" y="18584"/>
                  </a:lnTo>
                  <a:lnTo>
                    <a:pt x="5142" y="18324"/>
                  </a:lnTo>
                  <a:lnTo>
                    <a:pt x="5142" y="18035"/>
                  </a:lnTo>
                  <a:lnTo>
                    <a:pt x="4858" y="18035"/>
                  </a:lnTo>
                  <a:lnTo>
                    <a:pt x="4858" y="17775"/>
                  </a:lnTo>
                  <a:lnTo>
                    <a:pt x="4575" y="17775"/>
                  </a:lnTo>
                  <a:lnTo>
                    <a:pt x="4277" y="17775"/>
                  </a:lnTo>
                  <a:lnTo>
                    <a:pt x="3994" y="17775"/>
                  </a:lnTo>
                  <a:lnTo>
                    <a:pt x="3994" y="17486"/>
                  </a:lnTo>
                  <a:lnTo>
                    <a:pt x="3726" y="17486"/>
                  </a:lnTo>
                  <a:lnTo>
                    <a:pt x="3726" y="17211"/>
                  </a:lnTo>
                  <a:lnTo>
                    <a:pt x="3726" y="16922"/>
                  </a:lnTo>
                  <a:lnTo>
                    <a:pt x="3994" y="16662"/>
                  </a:lnTo>
                  <a:lnTo>
                    <a:pt x="3994" y="16387"/>
                  </a:lnTo>
                  <a:lnTo>
                    <a:pt x="3994" y="16113"/>
                  </a:lnTo>
                  <a:lnTo>
                    <a:pt x="3994" y="15838"/>
                  </a:lnTo>
                  <a:lnTo>
                    <a:pt x="4277" y="15549"/>
                  </a:lnTo>
                  <a:lnTo>
                    <a:pt x="4277" y="15275"/>
                  </a:lnTo>
                  <a:lnTo>
                    <a:pt x="3994" y="15275"/>
                  </a:lnTo>
                  <a:lnTo>
                    <a:pt x="3726" y="15275"/>
                  </a:lnTo>
                  <a:lnTo>
                    <a:pt x="3428" y="15275"/>
                  </a:lnTo>
                  <a:lnTo>
                    <a:pt x="3428" y="15000"/>
                  </a:lnTo>
                  <a:lnTo>
                    <a:pt x="3145" y="15000"/>
                  </a:lnTo>
                  <a:lnTo>
                    <a:pt x="3145" y="14725"/>
                  </a:lnTo>
                  <a:lnTo>
                    <a:pt x="3145" y="14408"/>
                  </a:lnTo>
                  <a:lnTo>
                    <a:pt x="2861" y="14408"/>
                  </a:lnTo>
                  <a:lnTo>
                    <a:pt x="2861" y="14118"/>
                  </a:lnTo>
                  <a:lnTo>
                    <a:pt x="2861" y="13858"/>
                  </a:lnTo>
                  <a:lnTo>
                    <a:pt x="2861" y="13569"/>
                  </a:lnTo>
                  <a:lnTo>
                    <a:pt x="2861" y="13309"/>
                  </a:lnTo>
                  <a:lnTo>
                    <a:pt x="2861" y="13035"/>
                  </a:lnTo>
                  <a:lnTo>
                    <a:pt x="2578" y="13035"/>
                  </a:lnTo>
                  <a:lnTo>
                    <a:pt x="2280" y="13035"/>
                  </a:lnTo>
                  <a:lnTo>
                    <a:pt x="1997" y="13035"/>
                  </a:lnTo>
                  <a:lnTo>
                    <a:pt x="1416" y="13309"/>
                  </a:lnTo>
                  <a:lnTo>
                    <a:pt x="1133" y="13309"/>
                  </a:lnTo>
                  <a:lnTo>
                    <a:pt x="849" y="13309"/>
                  </a:lnTo>
                  <a:lnTo>
                    <a:pt x="581" y="13309"/>
                  </a:lnTo>
                  <a:lnTo>
                    <a:pt x="283" y="13309"/>
                  </a:lnTo>
                  <a:lnTo>
                    <a:pt x="283" y="13035"/>
                  </a:lnTo>
                  <a:lnTo>
                    <a:pt x="581" y="12746"/>
                  </a:lnTo>
                  <a:lnTo>
                    <a:pt x="581" y="12471"/>
                  </a:lnTo>
                  <a:lnTo>
                    <a:pt x="581" y="12197"/>
                  </a:lnTo>
                  <a:lnTo>
                    <a:pt x="283" y="12197"/>
                  </a:lnTo>
                  <a:lnTo>
                    <a:pt x="283" y="11922"/>
                  </a:lnTo>
                  <a:lnTo>
                    <a:pt x="0" y="11922"/>
                  </a:lnTo>
                  <a:lnTo>
                    <a:pt x="0" y="11633"/>
                  </a:lnTo>
                  <a:lnTo>
                    <a:pt x="0" y="11358"/>
                  </a:lnTo>
                  <a:lnTo>
                    <a:pt x="283" y="11084"/>
                  </a:lnTo>
                  <a:lnTo>
                    <a:pt x="581" y="10795"/>
                  </a:lnTo>
                  <a:lnTo>
                    <a:pt x="581" y="10535"/>
                  </a:lnTo>
                  <a:lnTo>
                    <a:pt x="849" y="10260"/>
                  </a:lnTo>
                  <a:lnTo>
                    <a:pt x="849" y="9986"/>
                  </a:lnTo>
                  <a:lnTo>
                    <a:pt x="1133" y="9697"/>
                  </a:lnTo>
                  <a:lnTo>
                    <a:pt x="1416" y="9422"/>
                  </a:lnTo>
                  <a:lnTo>
                    <a:pt x="1714" y="9147"/>
                  </a:lnTo>
                  <a:lnTo>
                    <a:pt x="1997" y="9147"/>
                  </a:lnTo>
                  <a:lnTo>
                    <a:pt x="2280" y="8873"/>
                  </a:lnTo>
                  <a:lnTo>
                    <a:pt x="2578" y="8598"/>
                  </a:lnTo>
                  <a:lnTo>
                    <a:pt x="2861" y="8598"/>
                  </a:lnTo>
                  <a:lnTo>
                    <a:pt x="3145" y="8598"/>
                  </a:lnTo>
                  <a:lnTo>
                    <a:pt x="2861" y="8324"/>
                  </a:lnTo>
                  <a:lnTo>
                    <a:pt x="2861" y="8035"/>
                  </a:lnTo>
                  <a:lnTo>
                    <a:pt x="2861" y="7760"/>
                  </a:lnTo>
                  <a:lnTo>
                    <a:pt x="2861" y="7486"/>
                  </a:lnTo>
                  <a:lnTo>
                    <a:pt x="2861" y="7197"/>
                  </a:lnTo>
                  <a:lnTo>
                    <a:pt x="2861" y="6922"/>
                  </a:lnTo>
                  <a:lnTo>
                    <a:pt x="2861" y="6647"/>
                  </a:lnTo>
                  <a:lnTo>
                    <a:pt x="2861" y="6387"/>
                  </a:lnTo>
                  <a:lnTo>
                    <a:pt x="2861" y="6113"/>
                  </a:lnTo>
                  <a:lnTo>
                    <a:pt x="2861" y="5824"/>
                  </a:lnTo>
                  <a:lnTo>
                    <a:pt x="2861" y="5549"/>
                  </a:lnTo>
                  <a:lnTo>
                    <a:pt x="2861" y="5260"/>
                  </a:lnTo>
                  <a:lnTo>
                    <a:pt x="2861" y="5000"/>
                  </a:lnTo>
                  <a:lnTo>
                    <a:pt x="2861" y="4725"/>
                  </a:lnTo>
                  <a:lnTo>
                    <a:pt x="2578" y="4725"/>
                  </a:lnTo>
                  <a:lnTo>
                    <a:pt x="2578" y="4451"/>
                  </a:lnTo>
                  <a:lnTo>
                    <a:pt x="2280" y="4451"/>
                  </a:lnTo>
                  <a:lnTo>
                    <a:pt x="1997" y="4451"/>
                  </a:lnTo>
                  <a:lnTo>
                    <a:pt x="1714" y="4162"/>
                  </a:lnTo>
                  <a:lnTo>
                    <a:pt x="1714" y="3873"/>
                  </a:lnTo>
                  <a:lnTo>
                    <a:pt x="1714" y="3598"/>
                  </a:lnTo>
                  <a:lnTo>
                    <a:pt x="1714" y="3324"/>
                  </a:lnTo>
                  <a:lnTo>
                    <a:pt x="1997" y="3049"/>
                  </a:lnTo>
                  <a:lnTo>
                    <a:pt x="1997" y="2211"/>
                  </a:lnTo>
                  <a:lnTo>
                    <a:pt x="2280" y="1127"/>
                  </a:lnTo>
                  <a:lnTo>
                    <a:pt x="4277" y="578"/>
                  </a:lnTo>
                  <a:lnTo>
                    <a:pt x="6274" y="0"/>
                  </a:lnTo>
                  <a:lnTo>
                    <a:pt x="11416" y="578"/>
                  </a:lnTo>
                  <a:lnTo>
                    <a:pt x="16542" y="1127"/>
                  </a:lnTo>
                  <a:lnTo>
                    <a:pt x="18271" y="3873"/>
                  </a:lnTo>
                  <a:lnTo>
                    <a:pt x="19985" y="6647"/>
                  </a:lnTo>
                  <a:lnTo>
                    <a:pt x="17705" y="8873"/>
                  </a:lnTo>
                  <a:lnTo>
                    <a:pt x="15410" y="11084"/>
                  </a:lnTo>
                  <a:close/>
                </a:path>
              </a:pathLst>
            </a:custGeom>
            <a:solidFill>
              <a:srgbClr val="FFC000"/>
            </a:solidFill>
            <a:ln w="11430">
              <a:solidFill>
                <a:srgbClr val="000000"/>
              </a:solidFill>
              <a:round/>
              <a:headEnd/>
              <a:tailEnd/>
            </a:ln>
          </p:spPr>
          <p:txBody>
            <a:bodyPr/>
            <a:lstStyle/>
            <a:p>
              <a:endParaRPr lang="zh-CN" altLang="en-US"/>
            </a:p>
          </p:txBody>
        </p:sp>
        <p:sp>
          <p:nvSpPr>
            <p:cNvPr id="8209" name="Freeform 16"/>
            <p:cNvSpPr>
              <a:spLocks/>
            </p:cNvSpPr>
            <p:nvPr/>
          </p:nvSpPr>
          <p:spPr bwMode="auto">
            <a:xfrm>
              <a:off x="4532313" y="4396829"/>
              <a:ext cx="598487" cy="503238"/>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0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000"/>
                <a:gd name="T130" fmla="*/ 0 h 20000"/>
                <a:gd name="T131" fmla="*/ 20000 w 20000"/>
                <a:gd name="T132" fmla="*/ 20000 h 200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000" h="20000">
                  <a:moveTo>
                    <a:pt x="19090" y="14052"/>
                  </a:moveTo>
                  <a:lnTo>
                    <a:pt x="18690" y="14526"/>
                  </a:lnTo>
                  <a:lnTo>
                    <a:pt x="18690" y="15000"/>
                  </a:lnTo>
                  <a:lnTo>
                    <a:pt x="18269" y="15000"/>
                  </a:lnTo>
                  <a:lnTo>
                    <a:pt x="17825" y="15474"/>
                  </a:lnTo>
                  <a:lnTo>
                    <a:pt x="17825" y="15900"/>
                  </a:lnTo>
                  <a:lnTo>
                    <a:pt x="16981" y="16351"/>
                  </a:lnTo>
                  <a:lnTo>
                    <a:pt x="16582" y="16351"/>
                  </a:lnTo>
                  <a:lnTo>
                    <a:pt x="16582" y="16801"/>
                  </a:lnTo>
                  <a:lnTo>
                    <a:pt x="16138" y="16801"/>
                  </a:lnTo>
                  <a:lnTo>
                    <a:pt x="15716" y="16801"/>
                  </a:lnTo>
                  <a:lnTo>
                    <a:pt x="15294" y="16801"/>
                  </a:lnTo>
                  <a:lnTo>
                    <a:pt x="14872" y="17251"/>
                  </a:lnTo>
                  <a:lnTo>
                    <a:pt x="14872" y="17725"/>
                  </a:lnTo>
                  <a:lnTo>
                    <a:pt x="14029" y="17725"/>
                  </a:lnTo>
                  <a:lnTo>
                    <a:pt x="13163" y="17251"/>
                  </a:lnTo>
                  <a:lnTo>
                    <a:pt x="12741" y="17251"/>
                  </a:lnTo>
                  <a:lnTo>
                    <a:pt x="12320" y="17251"/>
                  </a:lnTo>
                  <a:lnTo>
                    <a:pt x="12320" y="16801"/>
                  </a:lnTo>
                  <a:lnTo>
                    <a:pt x="11898" y="16801"/>
                  </a:lnTo>
                  <a:lnTo>
                    <a:pt x="11898" y="16351"/>
                  </a:lnTo>
                  <a:lnTo>
                    <a:pt x="11476" y="16801"/>
                  </a:lnTo>
                  <a:lnTo>
                    <a:pt x="11032" y="17251"/>
                  </a:lnTo>
                  <a:lnTo>
                    <a:pt x="10610" y="17251"/>
                  </a:lnTo>
                  <a:lnTo>
                    <a:pt x="10166" y="17725"/>
                  </a:lnTo>
                  <a:lnTo>
                    <a:pt x="9767" y="18175"/>
                  </a:lnTo>
                  <a:lnTo>
                    <a:pt x="9345" y="18175"/>
                  </a:lnTo>
                  <a:lnTo>
                    <a:pt x="8923" y="18626"/>
                  </a:lnTo>
                  <a:lnTo>
                    <a:pt x="8502" y="19052"/>
                  </a:lnTo>
                  <a:lnTo>
                    <a:pt x="8502" y="19526"/>
                  </a:lnTo>
                  <a:lnTo>
                    <a:pt x="8502" y="19976"/>
                  </a:lnTo>
                  <a:lnTo>
                    <a:pt x="8058" y="19976"/>
                  </a:lnTo>
                  <a:lnTo>
                    <a:pt x="7658" y="19976"/>
                  </a:lnTo>
                  <a:lnTo>
                    <a:pt x="7214" y="19976"/>
                  </a:lnTo>
                  <a:lnTo>
                    <a:pt x="6815" y="19976"/>
                  </a:lnTo>
                  <a:lnTo>
                    <a:pt x="6815" y="19526"/>
                  </a:lnTo>
                  <a:lnTo>
                    <a:pt x="6371" y="19526"/>
                  </a:lnTo>
                  <a:lnTo>
                    <a:pt x="6371" y="19052"/>
                  </a:lnTo>
                  <a:lnTo>
                    <a:pt x="5949" y="19052"/>
                  </a:lnTo>
                  <a:lnTo>
                    <a:pt x="5549" y="19052"/>
                  </a:lnTo>
                  <a:lnTo>
                    <a:pt x="5083" y="19052"/>
                  </a:lnTo>
                  <a:lnTo>
                    <a:pt x="4661" y="19526"/>
                  </a:lnTo>
                  <a:lnTo>
                    <a:pt x="4218" y="19976"/>
                  </a:lnTo>
                  <a:lnTo>
                    <a:pt x="3374" y="19976"/>
                  </a:lnTo>
                  <a:lnTo>
                    <a:pt x="2974" y="19526"/>
                  </a:lnTo>
                  <a:lnTo>
                    <a:pt x="2974" y="19052"/>
                  </a:lnTo>
                  <a:lnTo>
                    <a:pt x="3374" y="18626"/>
                  </a:lnTo>
                  <a:lnTo>
                    <a:pt x="3374" y="18175"/>
                  </a:lnTo>
                  <a:lnTo>
                    <a:pt x="3374" y="17725"/>
                  </a:lnTo>
                  <a:lnTo>
                    <a:pt x="3374" y="17251"/>
                  </a:lnTo>
                  <a:lnTo>
                    <a:pt x="2974" y="17251"/>
                  </a:lnTo>
                  <a:lnTo>
                    <a:pt x="2553" y="16801"/>
                  </a:lnTo>
                  <a:lnTo>
                    <a:pt x="2553" y="16351"/>
                  </a:lnTo>
                  <a:lnTo>
                    <a:pt x="2553" y="15900"/>
                  </a:lnTo>
                  <a:lnTo>
                    <a:pt x="2553" y="15474"/>
                  </a:lnTo>
                  <a:lnTo>
                    <a:pt x="2553" y="15000"/>
                  </a:lnTo>
                  <a:lnTo>
                    <a:pt x="2974" y="14526"/>
                  </a:lnTo>
                  <a:lnTo>
                    <a:pt x="2974" y="14052"/>
                  </a:lnTo>
                  <a:lnTo>
                    <a:pt x="2974" y="13626"/>
                  </a:lnTo>
                  <a:lnTo>
                    <a:pt x="2974" y="12701"/>
                  </a:lnTo>
                  <a:lnTo>
                    <a:pt x="2974" y="12275"/>
                  </a:lnTo>
                  <a:lnTo>
                    <a:pt x="2553" y="12275"/>
                  </a:lnTo>
                  <a:lnTo>
                    <a:pt x="2109" y="12701"/>
                  </a:lnTo>
                  <a:lnTo>
                    <a:pt x="1687" y="12701"/>
                  </a:lnTo>
                  <a:lnTo>
                    <a:pt x="1243" y="12701"/>
                  </a:lnTo>
                  <a:lnTo>
                    <a:pt x="866" y="12701"/>
                  </a:lnTo>
                  <a:lnTo>
                    <a:pt x="422" y="12701"/>
                  </a:lnTo>
                  <a:lnTo>
                    <a:pt x="422" y="12275"/>
                  </a:lnTo>
                  <a:lnTo>
                    <a:pt x="422" y="11801"/>
                  </a:lnTo>
                  <a:lnTo>
                    <a:pt x="422" y="11351"/>
                  </a:lnTo>
                  <a:lnTo>
                    <a:pt x="0" y="11351"/>
                  </a:lnTo>
                  <a:lnTo>
                    <a:pt x="0" y="10900"/>
                  </a:lnTo>
                  <a:lnTo>
                    <a:pt x="422" y="10450"/>
                  </a:lnTo>
                  <a:lnTo>
                    <a:pt x="422" y="10000"/>
                  </a:lnTo>
                  <a:lnTo>
                    <a:pt x="866" y="10000"/>
                  </a:lnTo>
                  <a:lnTo>
                    <a:pt x="1243" y="9550"/>
                  </a:lnTo>
                  <a:lnTo>
                    <a:pt x="1687" y="9550"/>
                  </a:lnTo>
                  <a:lnTo>
                    <a:pt x="2109" y="9550"/>
                  </a:lnTo>
                  <a:lnTo>
                    <a:pt x="2553" y="9550"/>
                  </a:lnTo>
                  <a:lnTo>
                    <a:pt x="2974" y="9550"/>
                  </a:lnTo>
                  <a:lnTo>
                    <a:pt x="3374" y="10000"/>
                  </a:lnTo>
                  <a:lnTo>
                    <a:pt x="3796" y="10000"/>
                  </a:lnTo>
                  <a:lnTo>
                    <a:pt x="4218" y="10000"/>
                  </a:lnTo>
                  <a:lnTo>
                    <a:pt x="4661" y="10000"/>
                  </a:lnTo>
                  <a:lnTo>
                    <a:pt x="5083" y="9550"/>
                  </a:lnTo>
                  <a:lnTo>
                    <a:pt x="5083" y="9100"/>
                  </a:lnTo>
                  <a:lnTo>
                    <a:pt x="5083" y="8649"/>
                  </a:lnTo>
                  <a:lnTo>
                    <a:pt x="5549" y="8175"/>
                  </a:lnTo>
                  <a:lnTo>
                    <a:pt x="5083" y="5450"/>
                  </a:lnTo>
                  <a:lnTo>
                    <a:pt x="5083" y="2749"/>
                  </a:lnTo>
                  <a:lnTo>
                    <a:pt x="9767" y="1327"/>
                  </a:lnTo>
                  <a:lnTo>
                    <a:pt x="14451" y="0"/>
                  </a:lnTo>
                  <a:lnTo>
                    <a:pt x="16981" y="3649"/>
                  </a:lnTo>
                  <a:lnTo>
                    <a:pt x="19978" y="6801"/>
                  </a:lnTo>
                  <a:lnTo>
                    <a:pt x="19556" y="10450"/>
                  </a:lnTo>
                  <a:lnTo>
                    <a:pt x="19090" y="14052"/>
                  </a:lnTo>
                  <a:close/>
                </a:path>
              </a:pathLst>
            </a:custGeom>
            <a:solidFill>
              <a:srgbClr val="FFC000"/>
            </a:solidFill>
            <a:ln w="11430">
              <a:solidFill>
                <a:srgbClr val="000000"/>
              </a:solidFill>
              <a:round/>
              <a:headEnd/>
              <a:tailEnd/>
            </a:ln>
          </p:spPr>
          <p:txBody>
            <a:bodyPr/>
            <a:lstStyle/>
            <a:p>
              <a:endParaRPr lang="zh-CN" altLang="en-US"/>
            </a:p>
          </p:txBody>
        </p:sp>
        <p:sp>
          <p:nvSpPr>
            <p:cNvPr id="8210" name="Freeform 17"/>
            <p:cNvSpPr>
              <a:spLocks/>
            </p:cNvSpPr>
            <p:nvPr/>
          </p:nvSpPr>
          <p:spPr bwMode="auto">
            <a:xfrm>
              <a:off x="6096000" y="4088854"/>
              <a:ext cx="101600" cy="8096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0 h 20000"/>
                <a:gd name="T38" fmla="*/ 2147483647 w 20000"/>
                <a:gd name="T39" fmla="*/ 0 h 20000"/>
                <a:gd name="T40" fmla="*/ 2147483647 w 20000"/>
                <a:gd name="T41" fmla="*/ 0 h 20000"/>
                <a:gd name="T42" fmla="*/ 2147483647 w 20000"/>
                <a:gd name="T43" fmla="*/ 0 h 20000"/>
                <a:gd name="T44" fmla="*/ 2147483647 w 20000"/>
                <a:gd name="T45" fmla="*/ 0 h 20000"/>
                <a:gd name="T46" fmla="*/ 2147483647 w 20000"/>
                <a:gd name="T47" fmla="*/ 2147483647 h 20000"/>
                <a:gd name="T48" fmla="*/ 0 w 20000"/>
                <a:gd name="T49" fmla="*/ 2147483647 h 20000"/>
                <a:gd name="T50" fmla="*/ 0 w 20000"/>
                <a:gd name="T51" fmla="*/ 2147483647 h 20000"/>
                <a:gd name="T52" fmla="*/ 2147483647 w 20000"/>
                <a:gd name="T53" fmla="*/ 2147483647 h 20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000"/>
                <a:gd name="T82" fmla="*/ 0 h 20000"/>
                <a:gd name="T83" fmla="*/ 20000 w 20000"/>
                <a:gd name="T84" fmla="*/ 20000 h 200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000" h="20000">
                  <a:moveTo>
                    <a:pt x="2468" y="14118"/>
                  </a:moveTo>
                  <a:lnTo>
                    <a:pt x="2468" y="17059"/>
                  </a:lnTo>
                  <a:lnTo>
                    <a:pt x="5065" y="17059"/>
                  </a:lnTo>
                  <a:lnTo>
                    <a:pt x="7273" y="17059"/>
                  </a:lnTo>
                  <a:lnTo>
                    <a:pt x="7273" y="19853"/>
                  </a:lnTo>
                  <a:lnTo>
                    <a:pt x="9870" y="19853"/>
                  </a:lnTo>
                  <a:lnTo>
                    <a:pt x="12338" y="19853"/>
                  </a:lnTo>
                  <a:lnTo>
                    <a:pt x="14805" y="17059"/>
                  </a:lnTo>
                  <a:lnTo>
                    <a:pt x="17273" y="17059"/>
                  </a:lnTo>
                  <a:lnTo>
                    <a:pt x="17273" y="14118"/>
                  </a:lnTo>
                  <a:lnTo>
                    <a:pt x="19870" y="11176"/>
                  </a:lnTo>
                  <a:lnTo>
                    <a:pt x="17273" y="11176"/>
                  </a:lnTo>
                  <a:lnTo>
                    <a:pt x="17273" y="8382"/>
                  </a:lnTo>
                  <a:lnTo>
                    <a:pt x="17273" y="5735"/>
                  </a:lnTo>
                  <a:lnTo>
                    <a:pt x="17273" y="2794"/>
                  </a:lnTo>
                  <a:lnTo>
                    <a:pt x="14805" y="2794"/>
                  </a:lnTo>
                  <a:lnTo>
                    <a:pt x="14805" y="0"/>
                  </a:lnTo>
                  <a:lnTo>
                    <a:pt x="12338" y="0"/>
                  </a:lnTo>
                  <a:lnTo>
                    <a:pt x="9870" y="0"/>
                  </a:lnTo>
                  <a:lnTo>
                    <a:pt x="7273" y="0"/>
                  </a:lnTo>
                  <a:lnTo>
                    <a:pt x="2468" y="2794"/>
                  </a:lnTo>
                  <a:lnTo>
                    <a:pt x="0" y="5735"/>
                  </a:lnTo>
                  <a:lnTo>
                    <a:pt x="0" y="11176"/>
                  </a:lnTo>
                  <a:lnTo>
                    <a:pt x="2468" y="14118"/>
                  </a:lnTo>
                  <a:close/>
                </a:path>
              </a:pathLst>
            </a:custGeom>
            <a:solidFill>
              <a:srgbClr val="969696"/>
            </a:solidFill>
            <a:ln w="11430">
              <a:solidFill>
                <a:srgbClr val="000000"/>
              </a:solidFill>
              <a:round/>
              <a:headEnd/>
              <a:tailEnd/>
            </a:ln>
          </p:spPr>
          <p:txBody>
            <a:bodyPr/>
            <a:lstStyle/>
            <a:p>
              <a:endParaRPr lang="zh-CN" altLang="en-US"/>
            </a:p>
          </p:txBody>
        </p:sp>
        <p:sp>
          <p:nvSpPr>
            <p:cNvPr id="8211" name="Freeform 18"/>
            <p:cNvSpPr>
              <a:spLocks/>
            </p:cNvSpPr>
            <p:nvPr/>
          </p:nvSpPr>
          <p:spPr bwMode="auto">
            <a:xfrm>
              <a:off x="3908425" y="3950742"/>
              <a:ext cx="1284288" cy="809625"/>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000"/>
                <a:gd name="T163" fmla="*/ 0 h 20000"/>
                <a:gd name="T164" fmla="*/ 20000 w 20000"/>
                <a:gd name="T165" fmla="*/ 20000 h 200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000" h="20000">
                  <a:moveTo>
                    <a:pt x="18006" y="14078"/>
                  </a:moveTo>
                  <a:lnTo>
                    <a:pt x="17800" y="14357"/>
                  </a:lnTo>
                  <a:lnTo>
                    <a:pt x="17614" y="14357"/>
                  </a:lnTo>
                  <a:lnTo>
                    <a:pt x="17407" y="14651"/>
                  </a:lnTo>
                  <a:lnTo>
                    <a:pt x="17221" y="14651"/>
                  </a:lnTo>
                  <a:lnTo>
                    <a:pt x="17221" y="14357"/>
                  </a:lnTo>
                  <a:lnTo>
                    <a:pt x="17221" y="14078"/>
                  </a:lnTo>
                  <a:lnTo>
                    <a:pt x="17025" y="14078"/>
                  </a:lnTo>
                  <a:lnTo>
                    <a:pt x="17025" y="13784"/>
                  </a:lnTo>
                  <a:lnTo>
                    <a:pt x="17025" y="13534"/>
                  </a:lnTo>
                  <a:lnTo>
                    <a:pt x="16818" y="13534"/>
                  </a:lnTo>
                  <a:lnTo>
                    <a:pt x="16622" y="13240"/>
                  </a:lnTo>
                  <a:lnTo>
                    <a:pt x="16622" y="12961"/>
                  </a:lnTo>
                  <a:lnTo>
                    <a:pt x="16622" y="12682"/>
                  </a:lnTo>
                  <a:lnTo>
                    <a:pt x="16426" y="12682"/>
                  </a:lnTo>
                  <a:lnTo>
                    <a:pt x="16240" y="12682"/>
                  </a:lnTo>
                  <a:lnTo>
                    <a:pt x="16033" y="12682"/>
                  </a:lnTo>
                  <a:lnTo>
                    <a:pt x="15837" y="12682"/>
                  </a:lnTo>
                  <a:lnTo>
                    <a:pt x="15837" y="12388"/>
                  </a:lnTo>
                  <a:lnTo>
                    <a:pt x="15640" y="12388"/>
                  </a:lnTo>
                  <a:lnTo>
                    <a:pt x="15434" y="12388"/>
                  </a:lnTo>
                  <a:lnTo>
                    <a:pt x="15238" y="12388"/>
                  </a:lnTo>
                  <a:lnTo>
                    <a:pt x="15238" y="12682"/>
                  </a:lnTo>
                  <a:lnTo>
                    <a:pt x="15238" y="12961"/>
                  </a:lnTo>
                  <a:lnTo>
                    <a:pt x="15031" y="13240"/>
                  </a:lnTo>
                  <a:lnTo>
                    <a:pt x="14845" y="13240"/>
                  </a:lnTo>
                  <a:lnTo>
                    <a:pt x="14638" y="13240"/>
                  </a:lnTo>
                  <a:lnTo>
                    <a:pt x="14442" y="13240"/>
                  </a:lnTo>
                  <a:lnTo>
                    <a:pt x="14442" y="13534"/>
                  </a:lnTo>
                  <a:lnTo>
                    <a:pt x="14246" y="13784"/>
                  </a:lnTo>
                  <a:lnTo>
                    <a:pt x="14050" y="13784"/>
                  </a:lnTo>
                  <a:lnTo>
                    <a:pt x="13853" y="13784"/>
                  </a:lnTo>
                  <a:lnTo>
                    <a:pt x="13461" y="13784"/>
                  </a:lnTo>
                  <a:lnTo>
                    <a:pt x="13254" y="13784"/>
                  </a:lnTo>
                  <a:lnTo>
                    <a:pt x="13254" y="13534"/>
                  </a:lnTo>
                  <a:lnTo>
                    <a:pt x="13068" y="13784"/>
                  </a:lnTo>
                  <a:lnTo>
                    <a:pt x="12862" y="14078"/>
                  </a:lnTo>
                  <a:lnTo>
                    <a:pt x="12862" y="14357"/>
                  </a:lnTo>
                  <a:lnTo>
                    <a:pt x="12862" y="14651"/>
                  </a:lnTo>
                  <a:lnTo>
                    <a:pt x="13068" y="14651"/>
                  </a:lnTo>
                  <a:lnTo>
                    <a:pt x="13254" y="14930"/>
                  </a:lnTo>
                  <a:lnTo>
                    <a:pt x="13461" y="14930"/>
                  </a:lnTo>
                  <a:lnTo>
                    <a:pt x="13461" y="15209"/>
                  </a:lnTo>
                  <a:lnTo>
                    <a:pt x="13657" y="15474"/>
                  </a:lnTo>
                  <a:lnTo>
                    <a:pt x="13657" y="15768"/>
                  </a:lnTo>
                  <a:lnTo>
                    <a:pt x="13461" y="15768"/>
                  </a:lnTo>
                  <a:lnTo>
                    <a:pt x="13254" y="16047"/>
                  </a:lnTo>
                  <a:lnTo>
                    <a:pt x="13068" y="16047"/>
                  </a:lnTo>
                  <a:lnTo>
                    <a:pt x="12862" y="16047"/>
                  </a:lnTo>
                  <a:lnTo>
                    <a:pt x="12862" y="16341"/>
                  </a:lnTo>
                  <a:lnTo>
                    <a:pt x="12665" y="16341"/>
                  </a:lnTo>
                  <a:lnTo>
                    <a:pt x="12469" y="16047"/>
                  </a:lnTo>
                  <a:lnTo>
                    <a:pt x="12273" y="16047"/>
                  </a:lnTo>
                  <a:lnTo>
                    <a:pt x="12076" y="16047"/>
                  </a:lnTo>
                  <a:lnTo>
                    <a:pt x="12076" y="15768"/>
                  </a:lnTo>
                  <a:lnTo>
                    <a:pt x="12076" y="15474"/>
                  </a:lnTo>
                  <a:lnTo>
                    <a:pt x="11870" y="15474"/>
                  </a:lnTo>
                  <a:lnTo>
                    <a:pt x="11674" y="15209"/>
                  </a:lnTo>
                  <a:lnTo>
                    <a:pt x="11674" y="15474"/>
                  </a:lnTo>
                  <a:lnTo>
                    <a:pt x="11467" y="15768"/>
                  </a:lnTo>
                  <a:lnTo>
                    <a:pt x="11271" y="15768"/>
                  </a:lnTo>
                  <a:lnTo>
                    <a:pt x="11074" y="15768"/>
                  </a:lnTo>
                  <a:lnTo>
                    <a:pt x="10888" y="15768"/>
                  </a:lnTo>
                  <a:lnTo>
                    <a:pt x="10888" y="15474"/>
                  </a:lnTo>
                  <a:lnTo>
                    <a:pt x="10888" y="15209"/>
                  </a:lnTo>
                  <a:lnTo>
                    <a:pt x="10888" y="14930"/>
                  </a:lnTo>
                  <a:lnTo>
                    <a:pt x="10888" y="14651"/>
                  </a:lnTo>
                  <a:lnTo>
                    <a:pt x="10888" y="14357"/>
                  </a:lnTo>
                  <a:lnTo>
                    <a:pt x="10692" y="14357"/>
                  </a:lnTo>
                  <a:lnTo>
                    <a:pt x="10692" y="14078"/>
                  </a:lnTo>
                  <a:lnTo>
                    <a:pt x="10486" y="14078"/>
                  </a:lnTo>
                  <a:lnTo>
                    <a:pt x="10289" y="13784"/>
                  </a:lnTo>
                  <a:lnTo>
                    <a:pt x="10083" y="14078"/>
                  </a:lnTo>
                  <a:lnTo>
                    <a:pt x="10083" y="14357"/>
                  </a:lnTo>
                  <a:lnTo>
                    <a:pt x="10083" y="14651"/>
                  </a:lnTo>
                  <a:lnTo>
                    <a:pt x="9897" y="14930"/>
                  </a:lnTo>
                  <a:lnTo>
                    <a:pt x="9700" y="14930"/>
                  </a:lnTo>
                  <a:lnTo>
                    <a:pt x="9504" y="14930"/>
                  </a:lnTo>
                  <a:lnTo>
                    <a:pt x="9308" y="15209"/>
                  </a:lnTo>
                  <a:lnTo>
                    <a:pt x="9308" y="15474"/>
                  </a:lnTo>
                  <a:lnTo>
                    <a:pt x="9504" y="15474"/>
                  </a:lnTo>
                  <a:lnTo>
                    <a:pt x="9504" y="15768"/>
                  </a:lnTo>
                  <a:lnTo>
                    <a:pt x="9308" y="16047"/>
                  </a:lnTo>
                  <a:lnTo>
                    <a:pt x="9101" y="16341"/>
                  </a:lnTo>
                  <a:lnTo>
                    <a:pt x="8915" y="16620"/>
                  </a:lnTo>
                  <a:lnTo>
                    <a:pt x="8698" y="16899"/>
                  </a:lnTo>
                  <a:lnTo>
                    <a:pt x="8698" y="17193"/>
                  </a:lnTo>
                  <a:lnTo>
                    <a:pt x="8698" y="17458"/>
                  </a:lnTo>
                  <a:lnTo>
                    <a:pt x="8698" y="17752"/>
                  </a:lnTo>
                  <a:lnTo>
                    <a:pt x="8698" y="18016"/>
                  </a:lnTo>
                  <a:lnTo>
                    <a:pt x="8698" y="18295"/>
                  </a:lnTo>
                  <a:lnTo>
                    <a:pt x="8698" y="18589"/>
                  </a:lnTo>
                  <a:lnTo>
                    <a:pt x="8698" y="18854"/>
                  </a:lnTo>
                  <a:lnTo>
                    <a:pt x="8915" y="18854"/>
                  </a:lnTo>
                  <a:lnTo>
                    <a:pt x="8698" y="19148"/>
                  </a:lnTo>
                  <a:lnTo>
                    <a:pt x="8502" y="19412"/>
                  </a:lnTo>
                  <a:lnTo>
                    <a:pt x="8306" y="19706"/>
                  </a:lnTo>
                  <a:lnTo>
                    <a:pt x="8110" y="19706"/>
                  </a:lnTo>
                  <a:lnTo>
                    <a:pt x="7913" y="19706"/>
                  </a:lnTo>
                  <a:lnTo>
                    <a:pt x="7913" y="19412"/>
                  </a:lnTo>
                  <a:lnTo>
                    <a:pt x="7913" y="19706"/>
                  </a:lnTo>
                  <a:lnTo>
                    <a:pt x="7717" y="19985"/>
                  </a:lnTo>
                  <a:lnTo>
                    <a:pt x="7521" y="19985"/>
                  </a:lnTo>
                  <a:lnTo>
                    <a:pt x="7314" y="19985"/>
                  </a:lnTo>
                  <a:lnTo>
                    <a:pt x="7128" y="19985"/>
                  </a:lnTo>
                  <a:lnTo>
                    <a:pt x="6921" y="19985"/>
                  </a:lnTo>
                  <a:lnTo>
                    <a:pt x="6921" y="19706"/>
                  </a:lnTo>
                  <a:lnTo>
                    <a:pt x="6736" y="19706"/>
                  </a:lnTo>
                  <a:lnTo>
                    <a:pt x="6736" y="19412"/>
                  </a:lnTo>
                  <a:lnTo>
                    <a:pt x="6529" y="19148"/>
                  </a:lnTo>
                  <a:lnTo>
                    <a:pt x="6529" y="18854"/>
                  </a:lnTo>
                  <a:lnTo>
                    <a:pt x="6529" y="18589"/>
                  </a:lnTo>
                  <a:lnTo>
                    <a:pt x="6333" y="18589"/>
                  </a:lnTo>
                  <a:lnTo>
                    <a:pt x="6333" y="18295"/>
                  </a:lnTo>
                  <a:lnTo>
                    <a:pt x="6333" y="18016"/>
                  </a:lnTo>
                  <a:lnTo>
                    <a:pt x="6136" y="17752"/>
                  </a:lnTo>
                  <a:lnTo>
                    <a:pt x="5940" y="17458"/>
                  </a:lnTo>
                  <a:lnTo>
                    <a:pt x="5940" y="17193"/>
                  </a:lnTo>
                  <a:lnTo>
                    <a:pt x="5754" y="17193"/>
                  </a:lnTo>
                  <a:lnTo>
                    <a:pt x="5754" y="16899"/>
                  </a:lnTo>
                  <a:lnTo>
                    <a:pt x="5754" y="16620"/>
                  </a:lnTo>
                  <a:lnTo>
                    <a:pt x="5548" y="16620"/>
                  </a:lnTo>
                  <a:lnTo>
                    <a:pt x="5548" y="16341"/>
                  </a:lnTo>
                  <a:lnTo>
                    <a:pt x="5341" y="16341"/>
                  </a:lnTo>
                  <a:lnTo>
                    <a:pt x="5341" y="16047"/>
                  </a:lnTo>
                  <a:lnTo>
                    <a:pt x="5341" y="15768"/>
                  </a:lnTo>
                  <a:lnTo>
                    <a:pt x="5134" y="15768"/>
                  </a:lnTo>
                  <a:lnTo>
                    <a:pt x="4938" y="15768"/>
                  </a:lnTo>
                  <a:lnTo>
                    <a:pt x="4742" y="15474"/>
                  </a:lnTo>
                  <a:lnTo>
                    <a:pt x="4545" y="15474"/>
                  </a:lnTo>
                  <a:lnTo>
                    <a:pt x="4545" y="15209"/>
                  </a:lnTo>
                  <a:lnTo>
                    <a:pt x="4545" y="14930"/>
                  </a:lnTo>
                  <a:lnTo>
                    <a:pt x="4545" y="14651"/>
                  </a:lnTo>
                  <a:lnTo>
                    <a:pt x="4545" y="14357"/>
                  </a:lnTo>
                  <a:lnTo>
                    <a:pt x="4360" y="14357"/>
                  </a:lnTo>
                  <a:lnTo>
                    <a:pt x="4360" y="14078"/>
                  </a:lnTo>
                  <a:lnTo>
                    <a:pt x="4153" y="14357"/>
                  </a:lnTo>
                  <a:lnTo>
                    <a:pt x="3957" y="14651"/>
                  </a:lnTo>
                  <a:lnTo>
                    <a:pt x="3750" y="14930"/>
                  </a:lnTo>
                  <a:lnTo>
                    <a:pt x="3564" y="14930"/>
                  </a:lnTo>
                  <a:lnTo>
                    <a:pt x="3357" y="14930"/>
                  </a:lnTo>
                  <a:lnTo>
                    <a:pt x="3357" y="14651"/>
                  </a:lnTo>
                  <a:lnTo>
                    <a:pt x="3357" y="14357"/>
                  </a:lnTo>
                  <a:lnTo>
                    <a:pt x="3357" y="14078"/>
                  </a:lnTo>
                  <a:lnTo>
                    <a:pt x="3171" y="14078"/>
                  </a:lnTo>
                  <a:lnTo>
                    <a:pt x="3171" y="13784"/>
                  </a:lnTo>
                  <a:lnTo>
                    <a:pt x="3171" y="13534"/>
                  </a:lnTo>
                  <a:lnTo>
                    <a:pt x="3357" y="13240"/>
                  </a:lnTo>
                  <a:lnTo>
                    <a:pt x="3171" y="13240"/>
                  </a:lnTo>
                  <a:lnTo>
                    <a:pt x="3171" y="12961"/>
                  </a:lnTo>
                  <a:lnTo>
                    <a:pt x="1581" y="8435"/>
                  </a:lnTo>
                  <a:lnTo>
                    <a:pt x="0" y="3938"/>
                  </a:lnTo>
                  <a:lnTo>
                    <a:pt x="1581" y="1984"/>
                  </a:lnTo>
                  <a:lnTo>
                    <a:pt x="3357" y="0"/>
                  </a:lnTo>
                  <a:lnTo>
                    <a:pt x="11467" y="852"/>
                  </a:lnTo>
                  <a:lnTo>
                    <a:pt x="19793" y="1705"/>
                  </a:lnTo>
                  <a:lnTo>
                    <a:pt x="19793" y="5922"/>
                  </a:lnTo>
                  <a:lnTo>
                    <a:pt x="19990" y="9860"/>
                  </a:lnTo>
                  <a:lnTo>
                    <a:pt x="19008" y="12109"/>
                  </a:lnTo>
                  <a:lnTo>
                    <a:pt x="18006" y="14078"/>
                  </a:lnTo>
                  <a:close/>
                </a:path>
              </a:pathLst>
            </a:custGeom>
            <a:solidFill>
              <a:srgbClr val="00B050"/>
            </a:solidFill>
            <a:ln w="11430">
              <a:solidFill>
                <a:srgbClr val="000000"/>
              </a:solidFill>
              <a:round/>
              <a:headEnd/>
              <a:tailEnd/>
            </a:ln>
          </p:spPr>
          <p:txBody>
            <a:bodyPr/>
            <a:lstStyle/>
            <a:p>
              <a:endParaRPr lang="zh-CN" altLang="en-US"/>
            </a:p>
          </p:txBody>
        </p:sp>
        <p:sp>
          <p:nvSpPr>
            <p:cNvPr id="8212" name="Freeform 19"/>
            <p:cNvSpPr>
              <a:spLocks/>
            </p:cNvSpPr>
            <p:nvPr/>
          </p:nvSpPr>
          <p:spPr bwMode="auto">
            <a:xfrm>
              <a:off x="5051425" y="4317454"/>
              <a:ext cx="561975" cy="547688"/>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0 w 20000"/>
                <a:gd name="T69" fmla="*/ 2147483647 h 20000"/>
                <a:gd name="T70" fmla="*/ 0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0 w 20000"/>
                <a:gd name="T83" fmla="*/ 2147483647 h 20000"/>
                <a:gd name="T84" fmla="*/ 0 w 20000"/>
                <a:gd name="T85" fmla="*/ 2147483647 h 20000"/>
                <a:gd name="T86" fmla="*/ 0 w 20000"/>
                <a:gd name="T87" fmla="*/ 2147483647 h 20000"/>
                <a:gd name="T88" fmla="*/ 0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000"/>
                <a:gd name="T157" fmla="*/ 0 h 20000"/>
                <a:gd name="T158" fmla="*/ 20000 w 20000"/>
                <a:gd name="T159" fmla="*/ 20000 h 200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000" h="20000">
                  <a:moveTo>
                    <a:pt x="10911" y="19566"/>
                  </a:moveTo>
                  <a:lnTo>
                    <a:pt x="10462" y="19566"/>
                  </a:lnTo>
                  <a:lnTo>
                    <a:pt x="10012" y="19978"/>
                  </a:lnTo>
                  <a:lnTo>
                    <a:pt x="9515" y="19978"/>
                  </a:lnTo>
                  <a:lnTo>
                    <a:pt x="9065" y="19978"/>
                  </a:lnTo>
                  <a:lnTo>
                    <a:pt x="9065" y="19566"/>
                  </a:lnTo>
                  <a:lnTo>
                    <a:pt x="8615" y="19131"/>
                  </a:lnTo>
                  <a:lnTo>
                    <a:pt x="8615" y="18740"/>
                  </a:lnTo>
                  <a:lnTo>
                    <a:pt x="8166" y="19131"/>
                  </a:lnTo>
                  <a:lnTo>
                    <a:pt x="7716" y="19566"/>
                  </a:lnTo>
                  <a:lnTo>
                    <a:pt x="7266" y="19566"/>
                  </a:lnTo>
                  <a:lnTo>
                    <a:pt x="7266" y="19131"/>
                  </a:lnTo>
                  <a:lnTo>
                    <a:pt x="7266" y="18740"/>
                  </a:lnTo>
                  <a:lnTo>
                    <a:pt x="7266" y="18306"/>
                  </a:lnTo>
                  <a:lnTo>
                    <a:pt x="7716" y="17915"/>
                  </a:lnTo>
                  <a:lnTo>
                    <a:pt x="8166" y="17481"/>
                  </a:lnTo>
                  <a:lnTo>
                    <a:pt x="8615" y="17068"/>
                  </a:lnTo>
                  <a:lnTo>
                    <a:pt x="8615" y="16678"/>
                  </a:lnTo>
                  <a:lnTo>
                    <a:pt x="9065" y="15809"/>
                  </a:lnTo>
                  <a:lnTo>
                    <a:pt x="8166" y="16221"/>
                  </a:lnTo>
                  <a:lnTo>
                    <a:pt x="7716" y="16221"/>
                  </a:lnTo>
                  <a:lnTo>
                    <a:pt x="7716" y="15809"/>
                  </a:lnTo>
                  <a:lnTo>
                    <a:pt x="7716" y="15375"/>
                  </a:lnTo>
                  <a:lnTo>
                    <a:pt x="7716" y="14984"/>
                  </a:lnTo>
                  <a:lnTo>
                    <a:pt x="7716" y="14549"/>
                  </a:lnTo>
                  <a:lnTo>
                    <a:pt x="7266" y="14549"/>
                  </a:lnTo>
                  <a:lnTo>
                    <a:pt x="6817" y="14549"/>
                  </a:lnTo>
                  <a:lnTo>
                    <a:pt x="6817" y="14159"/>
                  </a:lnTo>
                  <a:lnTo>
                    <a:pt x="6343" y="14549"/>
                  </a:lnTo>
                  <a:lnTo>
                    <a:pt x="5917" y="14549"/>
                  </a:lnTo>
                  <a:lnTo>
                    <a:pt x="5444" y="14984"/>
                  </a:lnTo>
                  <a:lnTo>
                    <a:pt x="5018" y="15375"/>
                  </a:lnTo>
                  <a:lnTo>
                    <a:pt x="4544" y="15809"/>
                  </a:lnTo>
                  <a:lnTo>
                    <a:pt x="4544" y="16221"/>
                  </a:lnTo>
                  <a:lnTo>
                    <a:pt x="4095" y="15809"/>
                  </a:lnTo>
                  <a:lnTo>
                    <a:pt x="4095" y="15375"/>
                  </a:lnTo>
                  <a:lnTo>
                    <a:pt x="3645" y="15375"/>
                  </a:lnTo>
                  <a:lnTo>
                    <a:pt x="3195" y="15809"/>
                  </a:lnTo>
                  <a:lnTo>
                    <a:pt x="2746" y="15809"/>
                  </a:lnTo>
                  <a:lnTo>
                    <a:pt x="2272" y="15809"/>
                  </a:lnTo>
                  <a:lnTo>
                    <a:pt x="1799" y="15809"/>
                  </a:lnTo>
                  <a:lnTo>
                    <a:pt x="1799" y="15375"/>
                  </a:lnTo>
                  <a:lnTo>
                    <a:pt x="1799" y="14984"/>
                  </a:lnTo>
                  <a:lnTo>
                    <a:pt x="1349" y="14984"/>
                  </a:lnTo>
                  <a:lnTo>
                    <a:pt x="1349" y="14549"/>
                  </a:lnTo>
                  <a:lnTo>
                    <a:pt x="1349" y="14159"/>
                  </a:lnTo>
                  <a:lnTo>
                    <a:pt x="1349" y="13746"/>
                  </a:lnTo>
                  <a:lnTo>
                    <a:pt x="1349" y="13312"/>
                  </a:lnTo>
                  <a:lnTo>
                    <a:pt x="1349" y="12899"/>
                  </a:lnTo>
                  <a:lnTo>
                    <a:pt x="1799" y="12486"/>
                  </a:lnTo>
                  <a:lnTo>
                    <a:pt x="1349" y="12096"/>
                  </a:lnTo>
                  <a:lnTo>
                    <a:pt x="1349" y="11661"/>
                  </a:lnTo>
                  <a:lnTo>
                    <a:pt x="923" y="11661"/>
                  </a:lnTo>
                  <a:lnTo>
                    <a:pt x="450" y="11661"/>
                  </a:lnTo>
                  <a:lnTo>
                    <a:pt x="0" y="11661"/>
                  </a:lnTo>
                  <a:lnTo>
                    <a:pt x="0" y="11249"/>
                  </a:lnTo>
                  <a:lnTo>
                    <a:pt x="450" y="10814"/>
                  </a:lnTo>
                  <a:lnTo>
                    <a:pt x="923" y="10380"/>
                  </a:lnTo>
                  <a:lnTo>
                    <a:pt x="923" y="9989"/>
                  </a:lnTo>
                  <a:lnTo>
                    <a:pt x="923" y="9555"/>
                  </a:lnTo>
                  <a:lnTo>
                    <a:pt x="923" y="9164"/>
                  </a:lnTo>
                  <a:lnTo>
                    <a:pt x="450" y="8730"/>
                  </a:lnTo>
                  <a:lnTo>
                    <a:pt x="450" y="7883"/>
                  </a:lnTo>
                  <a:lnTo>
                    <a:pt x="450" y="7492"/>
                  </a:lnTo>
                  <a:lnTo>
                    <a:pt x="450" y="7079"/>
                  </a:lnTo>
                  <a:lnTo>
                    <a:pt x="0" y="7079"/>
                  </a:lnTo>
                  <a:lnTo>
                    <a:pt x="0" y="6667"/>
                  </a:lnTo>
                  <a:lnTo>
                    <a:pt x="0" y="6254"/>
                  </a:lnTo>
                  <a:lnTo>
                    <a:pt x="0" y="5820"/>
                  </a:lnTo>
                  <a:lnTo>
                    <a:pt x="0" y="5429"/>
                  </a:lnTo>
                  <a:lnTo>
                    <a:pt x="0" y="4995"/>
                  </a:lnTo>
                  <a:lnTo>
                    <a:pt x="0" y="4560"/>
                  </a:lnTo>
                  <a:lnTo>
                    <a:pt x="0" y="4148"/>
                  </a:lnTo>
                  <a:lnTo>
                    <a:pt x="450" y="2910"/>
                  </a:lnTo>
                  <a:lnTo>
                    <a:pt x="1349" y="1650"/>
                  </a:lnTo>
                  <a:lnTo>
                    <a:pt x="3195" y="847"/>
                  </a:lnTo>
                  <a:lnTo>
                    <a:pt x="5018" y="0"/>
                  </a:lnTo>
                  <a:lnTo>
                    <a:pt x="9515" y="413"/>
                  </a:lnTo>
                  <a:lnTo>
                    <a:pt x="14509" y="847"/>
                  </a:lnTo>
                  <a:lnTo>
                    <a:pt x="16781" y="3344"/>
                  </a:lnTo>
                  <a:lnTo>
                    <a:pt x="19527" y="5820"/>
                  </a:lnTo>
                  <a:lnTo>
                    <a:pt x="19527" y="10380"/>
                  </a:lnTo>
                  <a:lnTo>
                    <a:pt x="19976" y="14549"/>
                  </a:lnTo>
                  <a:lnTo>
                    <a:pt x="19053" y="15375"/>
                  </a:lnTo>
                  <a:lnTo>
                    <a:pt x="18154" y="16221"/>
                  </a:lnTo>
                  <a:lnTo>
                    <a:pt x="10911" y="19566"/>
                  </a:lnTo>
                  <a:close/>
                </a:path>
              </a:pathLst>
            </a:custGeom>
            <a:solidFill>
              <a:srgbClr val="00B050"/>
            </a:solidFill>
            <a:ln w="1270">
              <a:noFill/>
              <a:round/>
              <a:headEnd/>
              <a:tailEnd/>
            </a:ln>
          </p:spPr>
          <p:txBody>
            <a:bodyPr/>
            <a:lstStyle/>
            <a:p>
              <a:endParaRPr lang="zh-CN" altLang="en-US"/>
            </a:p>
          </p:txBody>
        </p:sp>
        <p:sp>
          <p:nvSpPr>
            <p:cNvPr id="8213" name="Freeform 20"/>
            <p:cNvSpPr>
              <a:spLocks/>
            </p:cNvSpPr>
            <p:nvPr/>
          </p:nvSpPr>
          <p:spPr bwMode="auto">
            <a:xfrm>
              <a:off x="5051425" y="4317454"/>
              <a:ext cx="561975" cy="547688"/>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0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0 w 20000"/>
                <a:gd name="T85" fmla="*/ 2147483647 h 20000"/>
                <a:gd name="T86" fmla="*/ 0 w 20000"/>
                <a:gd name="T87" fmla="*/ 2147483647 h 20000"/>
                <a:gd name="T88" fmla="*/ 0 w 20000"/>
                <a:gd name="T89" fmla="*/ 2147483647 h 20000"/>
                <a:gd name="T90" fmla="*/ 0 w 20000"/>
                <a:gd name="T91" fmla="*/ 2147483647 h 20000"/>
                <a:gd name="T92" fmla="*/ 2147483647 w 20000"/>
                <a:gd name="T93" fmla="*/ 2147483647 h 20000"/>
                <a:gd name="T94" fmla="*/ 2147483647 w 20000"/>
                <a:gd name="T95" fmla="*/ 0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000"/>
                <a:gd name="T157" fmla="*/ 0 h 20000"/>
                <a:gd name="T158" fmla="*/ 20000 w 20000"/>
                <a:gd name="T159" fmla="*/ 20000 h 200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000" h="20000">
                  <a:moveTo>
                    <a:pt x="10911" y="19566"/>
                  </a:moveTo>
                  <a:lnTo>
                    <a:pt x="10462" y="19566"/>
                  </a:lnTo>
                  <a:lnTo>
                    <a:pt x="9515" y="19978"/>
                  </a:lnTo>
                  <a:lnTo>
                    <a:pt x="9065" y="19978"/>
                  </a:lnTo>
                  <a:lnTo>
                    <a:pt x="9065" y="19566"/>
                  </a:lnTo>
                  <a:lnTo>
                    <a:pt x="8615" y="18740"/>
                  </a:lnTo>
                  <a:lnTo>
                    <a:pt x="8166" y="19131"/>
                  </a:lnTo>
                  <a:lnTo>
                    <a:pt x="7716" y="19566"/>
                  </a:lnTo>
                  <a:lnTo>
                    <a:pt x="7266" y="19566"/>
                  </a:lnTo>
                  <a:lnTo>
                    <a:pt x="7266" y="18740"/>
                  </a:lnTo>
                  <a:lnTo>
                    <a:pt x="7716" y="17915"/>
                  </a:lnTo>
                  <a:lnTo>
                    <a:pt x="8166" y="17481"/>
                  </a:lnTo>
                  <a:lnTo>
                    <a:pt x="8615" y="17068"/>
                  </a:lnTo>
                  <a:lnTo>
                    <a:pt x="9065" y="15809"/>
                  </a:lnTo>
                  <a:lnTo>
                    <a:pt x="7716" y="16221"/>
                  </a:lnTo>
                  <a:lnTo>
                    <a:pt x="7716" y="15375"/>
                  </a:lnTo>
                  <a:lnTo>
                    <a:pt x="7716" y="14549"/>
                  </a:lnTo>
                  <a:lnTo>
                    <a:pt x="7266" y="14549"/>
                  </a:lnTo>
                  <a:lnTo>
                    <a:pt x="6817" y="14159"/>
                  </a:lnTo>
                  <a:lnTo>
                    <a:pt x="5917" y="14549"/>
                  </a:lnTo>
                  <a:lnTo>
                    <a:pt x="5444" y="14984"/>
                  </a:lnTo>
                  <a:lnTo>
                    <a:pt x="5018" y="15375"/>
                  </a:lnTo>
                  <a:lnTo>
                    <a:pt x="4544" y="16221"/>
                  </a:lnTo>
                  <a:lnTo>
                    <a:pt x="4095" y="15375"/>
                  </a:lnTo>
                  <a:lnTo>
                    <a:pt x="3645" y="15375"/>
                  </a:lnTo>
                  <a:lnTo>
                    <a:pt x="3195" y="15809"/>
                  </a:lnTo>
                  <a:lnTo>
                    <a:pt x="2272" y="15809"/>
                  </a:lnTo>
                  <a:lnTo>
                    <a:pt x="1799" y="15809"/>
                  </a:lnTo>
                  <a:lnTo>
                    <a:pt x="1799" y="14984"/>
                  </a:lnTo>
                  <a:lnTo>
                    <a:pt x="1349" y="14549"/>
                  </a:lnTo>
                  <a:lnTo>
                    <a:pt x="1349" y="14159"/>
                  </a:lnTo>
                  <a:lnTo>
                    <a:pt x="1349" y="13312"/>
                  </a:lnTo>
                  <a:lnTo>
                    <a:pt x="1799" y="12486"/>
                  </a:lnTo>
                  <a:lnTo>
                    <a:pt x="1349" y="11661"/>
                  </a:lnTo>
                  <a:lnTo>
                    <a:pt x="450" y="11661"/>
                  </a:lnTo>
                  <a:lnTo>
                    <a:pt x="0" y="11661"/>
                  </a:lnTo>
                  <a:lnTo>
                    <a:pt x="450" y="10814"/>
                  </a:lnTo>
                  <a:lnTo>
                    <a:pt x="923" y="10380"/>
                  </a:lnTo>
                  <a:lnTo>
                    <a:pt x="923" y="9555"/>
                  </a:lnTo>
                  <a:lnTo>
                    <a:pt x="923" y="9164"/>
                  </a:lnTo>
                  <a:lnTo>
                    <a:pt x="450" y="7883"/>
                  </a:lnTo>
                  <a:lnTo>
                    <a:pt x="450" y="7079"/>
                  </a:lnTo>
                  <a:lnTo>
                    <a:pt x="0" y="6667"/>
                  </a:lnTo>
                  <a:lnTo>
                    <a:pt x="0" y="5820"/>
                  </a:lnTo>
                  <a:lnTo>
                    <a:pt x="0" y="4995"/>
                  </a:lnTo>
                  <a:lnTo>
                    <a:pt x="0" y="4148"/>
                  </a:lnTo>
                  <a:lnTo>
                    <a:pt x="1349" y="1650"/>
                  </a:lnTo>
                  <a:lnTo>
                    <a:pt x="5018" y="0"/>
                  </a:lnTo>
                  <a:lnTo>
                    <a:pt x="14509" y="847"/>
                  </a:lnTo>
                  <a:lnTo>
                    <a:pt x="19527" y="5820"/>
                  </a:lnTo>
                  <a:lnTo>
                    <a:pt x="19976" y="14549"/>
                  </a:lnTo>
                  <a:lnTo>
                    <a:pt x="18154" y="16221"/>
                  </a:lnTo>
                </a:path>
              </a:pathLst>
            </a:custGeom>
            <a:noFill/>
            <a:ln w="11430">
              <a:solidFill>
                <a:srgbClr val="000000"/>
              </a:solidFill>
              <a:round/>
              <a:headEnd/>
              <a:tailEnd/>
            </a:ln>
          </p:spPr>
          <p:txBody>
            <a:bodyPr/>
            <a:lstStyle/>
            <a:p>
              <a:endParaRPr lang="zh-CN" altLang="en-US"/>
            </a:p>
          </p:txBody>
        </p:sp>
        <p:sp>
          <p:nvSpPr>
            <p:cNvPr id="8214" name="Freeform 21"/>
            <p:cNvSpPr>
              <a:spLocks/>
            </p:cNvSpPr>
            <p:nvPr/>
          </p:nvSpPr>
          <p:spPr bwMode="auto">
            <a:xfrm>
              <a:off x="5154613" y="4773067"/>
              <a:ext cx="749300" cy="549275"/>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0 w 20000"/>
                <a:gd name="T55" fmla="*/ 2147483647 h 20000"/>
                <a:gd name="T56" fmla="*/ 0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0 h 20000"/>
                <a:gd name="T104" fmla="*/ 2147483647 w 20000"/>
                <a:gd name="T105" fmla="*/ 2147483647 h 20000"/>
                <a:gd name="T106" fmla="*/ 2147483647 w 20000"/>
                <a:gd name="T107" fmla="*/ 2147483647 h 200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000"/>
                <a:gd name="T163" fmla="*/ 0 h 20000"/>
                <a:gd name="T164" fmla="*/ 20000 w 20000"/>
                <a:gd name="T165" fmla="*/ 20000 h 200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000" h="20000">
                  <a:moveTo>
                    <a:pt x="19293" y="5395"/>
                  </a:moveTo>
                  <a:lnTo>
                    <a:pt x="18974" y="5807"/>
                  </a:lnTo>
                  <a:lnTo>
                    <a:pt x="18621" y="5807"/>
                  </a:lnTo>
                  <a:lnTo>
                    <a:pt x="18621" y="6241"/>
                  </a:lnTo>
                  <a:lnTo>
                    <a:pt x="18621" y="6631"/>
                  </a:lnTo>
                  <a:lnTo>
                    <a:pt x="18302" y="7064"/>
                  </a:lnTo>
                  <a:lnTo>
                    <a:pt x="17949" y="7064"/>
                  </a:lnTo>
                  <a:lnTo>
                    <a:pt x="17949" y="7476"/>
                  </a:lnTo>
                  <a:lnTo>
                    <a:pt x="17613" y="7866"/>
                  </a:lnTo>
                  <a:lnTo>
                    <a:pt x="17277" y="8299"/>
                  </a:lnTo>
                  <a:lnTo>
                    <a:pt x="16941" y="8711"/>
                  </a:lnTo>
                  <a:lnTo>
                    <a:pt x="16605" y="8711"/>
                  </a:lnTo>
                  <a:lnTo>
                    <a:pt x="16269" y="8711"/>
                  </a:lnTo>
                  <a:lnTo>
                    <a:pt x="15915" y="8711"/>
                  </a:lnTo>
                  <a:lnTo>
                    <a:pt x="15561" y="8299"/>
                  </a:lnTo>
                  <a:lnTo>
                    <a:pt x="15561" y="8711"/>
                  </a:lnTo>
                  <a:lnTo>
                    <a:pt x="15243" y="9122"/>
                  </a:lnTo>
                  <a:lnTo>
                    <a:pt x="14907" y="9122"/>
                  </a:lnTo>
                  <a:lnTo>
                    <a:pt x="14553" y="9122"/>
                  </a:lnTo>
                  <a:lnTo>
                    <a:pt x="14218" y="9122"/>
                  </a:lnTo>
                  <a:lnTo>
                    <a:pt x="13882" y="9599"/>
                  </a:lnTo>
                  <a:lnTo>
                    <a:pt x="13563" y="9599"/>
                  </a:lnTo>
                  <a:lnTo>
                    <a:pt x="13210" y="9599"/>
                  </a:lnTo>
                  <a:lnTo>
                    <a:pt x="12874" y="10011"/>
                  </a:lnTo>
                  <a:lnTo>
                    <a:pt x="12520" y="10011"/>
                  </a:lnTo>
                  <a:lnTo>
                    <a:pt x="12184" y="10444"/>
                  </a:lnTo>
                  <a:lnTo>
                    <a:pt x="11848" y="10444"/>
                  </a:lnTo>
                  <a:lnTo>
                    <a:pt x="11530" y="10834"/>
                  </a:lnTo>
                  <a:lnTo>
                    <a:pt x="11194" y="10834"/>
                  </a:lnTo>
                  <a:lnTo>
                    <a:pt x="10840" y="10834"/>
                  </a:lnTo>
                  <a:lnTo>
                    <a:pt x="10840" y="10444"/>
                  </a:lnTo>
                  <a:lnTo>
                    <a:pt x="10504" y="10444"/>
                  </a:lnTo>
                  <a:lnTo>
                    <a:pt x="10504" y="10011"/>
                  </a:lnTo>
                  <a:lnTo>
                    <a:pt x="10133" y="10011"/>
                  </a:lnTo>
                  <a:lnTo>
                    <a:pt x="10133" y="9599"/>
                  </a:lnTo>
                  <a:lnTo>
                    <a:pt x="10133" y="10011"/>
                  </a:lnTo>
                  <a:lnTo>
                    <a:pt x="10133" y="10444"/>
                  </a:lnTo>
                  <a:lnTo>
                    <a:pt x="10133" y="10834"/>
                  </a:lnTo>
                  <a:lnTo>
                    <a:pt x="10133" y="11268"/>
                  </a:lnTo>
                  <a:lnTo>
                    <a:pt x="10504" y="11679"/>
                  </a:lnTo>
                  <a:lnTo>
                    <a:pt x="10133" y="12113"/>
                  </a:lnTo>
                  <a:lnTo>
                    <a:pt x="9814" y="12113"/>
                  </a:lnTo>
                  <a:lnTo>
                    <a:pt x="9478" y="12113"/>
                  </a:lnTo>
                  <a:lnTo>
                    <a:pt x="9142" y="12503"/>
                  </a:lnTo>
                  <a:lnTo>
                    <a:pt x="9142" y="12914"/>
                  </a:lnTo>
                  <a:lnTo>
                    <a:pt x="8806" y="13326"/>
                  </a:lnTo>
                  <a:lnTo>
                    <a:pt x="8453" y="13738"/>
                  </a:lnTo>
                  <a:lnTo>
                    <a:pt x="8134" y="13738"/>
                  </a:lnTo>
                  <a:lnTo>
                    <a:pt x="7781" y="13738"/>
                  </a:lnTo>
                  <a:lnTo>
                    <a:pt x="7462" y="13738"/>
                  </a:lnTo>
                  <a:lnTo>
                    <a:pt x="7109" y="13738"/>
                  </a:lnTo>
                  <a:lnTo>
                    <a:pt x="6419" y="14171"/>
                  </a:lnTo>
                  <a:lnTo>
                    <a:pt x="6101" y="14171"/>
                  </a:lnTo>
                  <a:lnTo>
                    <a:pt x="5765" y="14171"/>
                  </a:lnTo>
                  <a:lnTo>
                    <a:pt x="5429" y="14561"/>
                  </a:lnTo>
                  <a:lnTo>
                    <a:pt x="5093" y="14995"/>
                  </a:lnTo>
                  <a:lnTo>
                    <a:pt x="4739" y="14995"/>
                  </a:lnTo>
                  <a:lnTo>
                    <a:pt x="4403" y="14995"/>
                  </a:lnTo>
                  <a:lnTo>
                    <a:pt x="4050" y="14995"/>
                  </a:lnTo>
                  <a:lnTo>
                    <a:pt x="3714" y="15385"/>
                  </a:lnTo>
                  <a:lnTo>
                    <a:pt x="3378" y="15385"/>
                  </a:lnTo>
                  <a:lnTo>
                    <a:pt x="3024" y="15861"/>
                  </a:lnTo>
                  <a:lnTo>
                    <a:pt x="2723" y="15861"/>
                  </a:lnTo>
                  <a:lnTo>
                    <a:pt x="2370" y="16251"/>
                  </a:lnTo>
                  <a:lnTo>
                    <a:pt x="2034" y="16663"/>
                  </a:lnTo>
                  <a:lnTo>
                    <a:pt x="1680" y="17075"/>
                  </a:lnTo>
                  <a:lnTo>
                    <a:pt x="1680" y="17486"/>
                  </a:lnTo>
                  <a:lnTo>
                    <a:pt x="1680" y="17920"/>
                  </a:lnTo>
                  <a:lnTo>
                    <a:pt x="2034" y="17920"/>
                  </a:lnTo>
                  <a:lnTo>
                    <a:pt x="2034" y="18310"/>
                  </a:lnTo>
                  <a:lnTo>
                    <a:pt x="2034" y="18743"/>
                  </a:lnTo>
                  <a:lnTo>
                    <a:pt x="2034" y="19133"/>
                  </a:lnTo>
                  <a:lnTo>
                    <a:pt x="2370" y="19133"/>
                  </a:lnTo>
                  <a:lnTo>
                    <a:pt x="2034" y="19567"/>
                  </a:lnTo>
                  <a:lnTo>
                    <a:pt x="1680" y="19978"/>
                  </a:lnTo>
                  <a:lnTo>
                    <a:pt x="1344" y="19978"/>
                  </a:lnTo>
                  <a:lnTo>
                    <a:pt x="990" y="19567"/>
                  </a:lnTo>
                  <a:lnTo>
                    <a:pt x="690" y="19567"/>
                  </a:lnTo>
                  <a:lnTo>
                    <a:pt x="690" y="19133"/>
                  </a:lnTo>
                  <a:lnTo>
                    <a:pt x="690" y="18743"/>
                  </a:lnTo>
                  <a:lnTo>
                    <a:pt x="336" y="18743"/>
                  </a:lnTo>
                  <a:lnTo>
                    <a:pt x="336" y="18310"/>
                  </a:lnTo>
                  <a:lnTo>
                    <a:pt x="0" y="18310"/>
                  </a:lnTo>
                  <a:lnTo>
                    <a:pt x="0" y="17920"/>
                  </a:lnTo>
                  <a:lnTo>
                    <a:pt x="0" y="17486"/>
                  </a:lnTo>
                  <a:lnTo>
                    <a:pt x="0" y="17075"/>
                  </a:lnTo>
                  <a:lnTo>
                    <a:pt x="336" y="16663"/>
                  </a:lnTo>
                  <a:lnTo>
                    <a:pt x="336" y="16251"/>
                  </a:lnTo>
                  <a:lnTo>
                    <a:pt x="336" y="15861"/>
                  </a:lnTo>
                  <a:lnTo>
                    <a:pt x="336" y="15385"/>
                  </a:lnTo>
                  <a:lnTo>
                    <a:pt x="336" y="14995"/>
                  </a:lnTo>
                  <a:lnTo>
                    <a:pt x="690" y="14995"/>
                  </a:lnTo>
                  <a:lnTo>
                    <a:pt x="990" y="14561"/>
                  </a:lnTo>
                  <a:lnTo>
                    <a:pt x="1344" y="14171"/>
                  </a:lnTo>
                  <a:lnTo>
                    <a:pt x="1680" y="14171"/>
                  </a:lnTo>
                  <a:lnTo>
                    <a:pt x="2034" y="13738"/>
                  </a:lnTo>
                  <a:lnTo>
                    <a:pt x="2034" y="13326"/>
                  </a:lnTo>
                  <a:lnTo>
                    <a:pt x="2370" y="13326"/>
                  </a:lnTo>
                  <a:lnTo>
                    <a:pt x="2723" y="12914"/>
                  </a:lnTo>
                  <a:lnTo>
                    <a:pt x="2723" y="12503"/>
                  </a:lnTo>
                  <a:lnTo>
                    <a:pt x="2723" y="12113"/>
                  </a:lnTo>
                  <a:lnTo>
                    <a:pt x="2723" y="11679"/>
                  </a:lnTo>
                  <a:lnTo>
                    <a:pt x="3024" y="11268"/>
                  </a:lnTo>
                  <a:lnTo>
                    <a:pt x="3378" y="11268"/>
                  </a:lnTo>
                  <a:lnTo>
                    <a:pt x="3714" y="10834"/>
                  </a:lnTo>
                  <a:lnTo>
                    <a:pt x="4050" y="10444"/>
                  </a:lnTo>
                  <a:lnTo>
                    <a:pt x="4403" y="10011"/>
                  </a:lnTo>
                  <a:lnTo>
                    <a:pt x="4403" y="9599"/>
                  </a:lnTo>
                  <a:lnTo>
                    <a:pt x="4403" y="9122"/>
                  </a:lnTo>
                  <a:lnTo>
                    <a:pt x="4403" y="8299"/>
                  </a:lnTo>
                  <a:lnTo>
                    <a:pt x="4403" y="7866"/>
                  </a:lnTo>
                  <a:lnTo>
                    <a:pt x="4403" y="7476"/>
                  </a:lnTo>
                  <a:lnTo>
                    <a:pt x="4739" y="7064"/>
                  </a:lnTo>
                  <a:lnTo>
                    <a:pt x="5093" y="6631"/>
                  </a:lnTo>
                  <a:lnTo>
                    <a:pt x="5429" y="6241"/>
                  </a:lnTo>
                  <a:lnTo>
                    <a:pt x="5765" y="5807"/>
                  </a:lnTo>
                  <a:lnTo>
                    <a:pt x="5765" y="5395"/>
                  </a:lnTo>
                  <a:lnTo>
                    <a:pt x="5765" y="4962"/>
                  </a:lnTo>
                  <a:lnTo>
                    <a:pt x="5765" y="4550"/>
                  </a:lnTo>
                  <a:lnTo>
                    <a:pt x="5429" y="4550"/>
                  </a:lnTo>
                  <a:lnTo>
                    <a:pt x="5429" y="4139"/>
                  </a:lnTo>
                  <a:lnTo>
                    <a:pt x="5429" y="3705"/>
                  </a:lnTo>
                  <a:lnTo>
                    <a:pt x="5429" y="3337"/>
                  </a:lnTo>
                  <a:lnTo>
                    <a:pt x="5765" y="2904"/>
                  </a:lnTo>
                  <a:lnTo>
                    <a:pt x="5765" y="2492"/>
                  </a:lnTo>
                  <a:lnTo>
                    <a:pt x="5765" y="2059"/>
                  </a:lnTo>
                  <a:lnTo>
                    <a:pt x="5765" y="1647"/>
                  </a:lnTo>
                  <a:lnTo>
                    <a:pt x="6101" y="1647"/>
                  </a:lnTo>
                  <a:lnTo>
                    <a:pt x="6419" y="1647"/>
                  </a:lnTo>
                  <a:lnTo>
                    <a:pt x="6773" y="2059"/>
                  </a:lnTo>
                  <a:lnTo>
                    <a:pt x="7109" y="2059"/>
                  </a:lnTo>
                  <a:lnTo>
                    <a:pt x="7109" y="2492"/>
                  </a:lnTo>
                  <a:lnTo>
                    <a:pt x="7462" y="2492"/>
                  </a:lnTo>
                  <a:lnTo>
                    <a:pt x="7781" y="2492"/>
                  </a:lnTo>
                  <a:lnTo>
                    <a:pt x="8134" y="2059"/>
                  </a:lnTo>
                  <a:lnTo>
                    <a:pt x="7781" y="2059"/>
                  </a:lnTo>
                  <a:lnTo>
                    <a:pt x="7781" y="1647"/>
                  </a:lnTo>
                  <a:lnTo>
                    <a:pt x="7781" y="1213"/>
                  </a:lnTo>
                  <a:lnTo>
                    <a:pt x="8134" y="845"/>
                  </a:lnTo>
                  <a:lnTo>
                    <a:pt x="8453" y="845"/>
                  </a:lnTo>
                  <a:lnTo>
                    <a:pt x="8453" y="412"/>
                  </a:lnTo>
                  <a:lnTo>
                    <a:pt x="8806" y="412"/>
                  </a:lnTo>
                  <a:lnTo>
                    <a:pt x="9142" y="412"/>
                  </a:lnTo>
                  <a:lnTo>
                    <a:pt x="9142" y="845"/>
                  </a:lnTo>
                  <a:lnTo>
                    <a:pt x="9478" y="845"/>
                  </a:lnTo>
                  <a:lnTo>
                    <a:pt x="9814" y="845"/>
                  </a:lnTo>
                  <a:lnTo>
                    <a:pt x="10133" y="412"/>
                  </a:lnTo>
                  <a:lnTo>
                    <a:pt x="10504" y="0"/>
                  </a:lnTo>
                  <a:lnTo>
                    <a:pt x="11848" y="0"/>
                  </a:lnTo>
                  <a:lnTo>
                    <a:pt x="13563" y="0"/>
                  </a:lnTo>
                  <a:lnTo>
                    <a:pt x="15561" y="412"/>
                  </a:lnTo>
                  <a:lnTo>
                    <a:pt x="17613" y="412"/>
                  </a:lnTo>
                  <a:lnTo>
                    <a:pt x="18621" y="1213"/>
                  </a:lnTo>
                  <a:lnTo>
                    <a:pt x="19982" y="2059"/>
                  </a:lnTo>
                  <a:lnTo>
                    <a:pt x="19646" y="3337"/>
                  </a:lnTo>
                  <a:lnTo>
                    <a:pt x="19646" y="4550"/>
                  </a:lnTo>
                  <a:lnTo>
                    <a:pt x="19293" y="4962"/>
                  </a:lnTo>
                  <a:lnTo>
                    <a:pt x="19293" y="5395"/>
                  </a:lnTo>
                  <a:close/>
                </a:path>
              </a:pathLst>
            </a:custGeom>
            <a:solidFill>
              <a:srgbClr val="FFC000"/>
            </a:solidFill>
            <a:ln w="1270">
              <a:noFill/>
              <a:round/>
              <a:headEnd/>
              <a:tailEnd/>
            </a:ln>
          </p:spPr>
          <p:txBody>
            <a:bodyPr/>
            <a:lstStyle/>
            <a:p>
              <a:endParaRPr lang="zh-CN" altLang="en-US"/>
            </a:p>
          </p:txBody>
        </p:sp>
        <p:sp>
          <p:nvSpPr>
            <p:cNvPr id="8215" name="Freeform 22"/>
            <p:cNvSpPr>
              <a:spLocks/>
            </p:cNvSpPr>
            <p:nvPr/>
          </p:nvSpPr>
          <p:spPr bwMode="auto">
            <a:xfrm>
              <a:off x="5154613" y="4773067"/>
              <a:ext cx="749300" cy="549275"/>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0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0 h 20000"/>
                <a:gd name="T104" fmla="*/ 2147483647 w 20000"/>
                <a:gd name="T105" fmla="*/ 2147483647 h 20000"/>
                <a:gd name="T106" fmla="*/ 2147483647 w 20000"/>
                <a:gd name="T107" fmla="*/ 2147483647 h 200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000"/>
                <a:gd name="T163" fmla="*/ 0 h 20000"/>
                <a:gd name="T164" fmla="*/ 20000 w 20000"/>
                <a:gd name="T165" fmla="*/ 20000 h 200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000" h="20000">
                  <a:moveTo>
                    <a:pt x="19293" y="5395"/>
                  </a:moveTo>
                  <a:lnTo>
                    <a:pt x="18621" y="5807"/>
                  </a:lnTo>
                  <a:lnTo>
                    <a:pt x="18621" y="6241"/>
                  </a:lnTo>
                  <a:lnTo>
                    <a:pt x="18621" y="6631"/>
                  </a:lnTo>
                  <a:lnTo>
                    <a:pt x="17949" y="7064"/>
                  </a:lnTo>
                  <a:lnTo>
                    <a:pt x="17949" y="7476"/>
                  </a:lnTo>
                  <a:lnTo>
                    <a:pt x="17613" y="7866"/>
                  </a:lnTo>
                  <a:lnTo>
                    <a:pt x="17277" y="8299"/>
                  </a:lnTo>
                  <a:lnTo>
                    <a:pt x="16941" y="8711"/>
                  </a:lnTo>
                  <a:lnTo>
                    <a:pt x="16269" y="8711"/>
                  </a:lnTo>
                  <a:lnTo>
                    <a:pt x="15561" y="8299"/>
                  </a:lnTo>
                  <a:lnTo>
                    <a:pt x="15561" y="8711"/>
                  </a:lnTo>
                  <a:lnTo>
                    <a:pt x="14907" y="9122"/>
                  </a:lnTo>
                  <a:lnTo>
                    <a:pt x="14553" y="9122"/>
                  </a:lnTo>
                  <a:lnTo>
                    <a:pt x="14218" y="9122"/>
                  </a:lnTo>
                  <a:lnTo>
                    <a:pt x="13563" y="9599"/>
                  </a:lnTo>
                  <a:lnTo>
                    <a:pt x="13210" y="9599"/>
                  </a:lnTo>
                  <a:lnTo>
                    <a:pt x="12520" y="10011"/>
                  </a:lnTo>
                  <a:lnTo>
                    <a:pt x="12184" y="10444"/>
                  </a:lnTo>
                  <a:lnTo>
                    <a:pt x="11848" y="10444"/>
                  </a:lnTo>
                  <a:lnTo>
                    <a:pt x="11194" y="10834"/>
                  </a:lnTo>
                  <a:lnTo>
                    <a:pt x="10840" y="10444"/>
                  </a:lnTo>
                  <a:lnTo>
                    <a:pt x="10504" y="10011"/>
                  </a:lnTo>
                  <a:lnTo>
                    <a:pt x="10133" y="9599"/>
                  </a:lnTo>
                  <a:lnTo>
                    <a:pt x="10133" y="10444"/>
                  </a:lnTo>
                  <a:lnTo>
                    <a:pt x="10133" y="10834"/>
                  </a:lnTo>
                  <a:lnTo>
                    <a:pt x="10504" y="11679"/>
                  </a:lnTo>
                  <a:lnTo>
                    <a:pt x="10133" y="12113"/>
                  </a:lnTo>
                  <a:lnTo>
                    <a:pt x="9478" y="12113"/>
                  </a:lnTo>
                  <a:lnTo>
                    <a:pt x="9142" y="12503"/>
                  </a:lnTo>
                  <a:lnTo>
                    <a:pt x="9142" y="12914"/>
                  </a:lnTo>
                  <a:lnTo>
                    <a:pt x="8806" y="13326"/>
                  </a:lnTo>
                  <a:lnTo>
                    <a:pt x="8453" y="13738"/>
                  </a:lnTo>
                  <a:lnTo>
                    <a:pt x="7781" y="13738"/>
                  </a:lnTo>
                  <a:lnTo>
                    <a:pt x="7109" y="13738"/>
                  </a:lnTo>
                  <a:lnTo>
                    <a:pt x="6101" y="14171"/>
                  </a:lnTo>
                  <a:lnTo>
                    <a:pt x="5765" y="14171"/>
                  </a:lnTo>
                  <a:lnTo>
                    <a:pt x="5429" y="14561"/>
                  </a:lnTo>
                  <a:lnTo>
                    <a:pt x="4739" y="14995"/>
                  </a:lnTo>
                  <a:lnTo>
                    <a:pt x="4050" y="14995"/>
                  </a:lnTo>
                  <a:lnTo>
                    <a:pt x="3714" y="15385"/>
                  </a:lnTo>
                  <a:lnTo>
                    <a:pt x="3378" y="15385"/>
                  </a:lnTo>
                  <a:lnTo>
                    <a:pt x="2723" y="15861"/>
                  </a:lnTo>
                  <a:lnTo>
                    <a:pt x="2370" y="16251"/>
                  </a:lnTo>
                  <a:lnTo>
                    <a:pt x="2034" y="16663"/>
                  </a:lnTo>
                  <a:lnTo>
                    <a:pt x="1680" y="17075"/>
                  </a:lnTo>
                  <a:lnTo>
                    <a:pt x="1680" y="17486"/>
                  </a:lnTo>
                  <a:lnTo>
                    <a:pt x="2034" y="17920"/>
                  </a:lnTo>
                  <a:lnTo>
                    <a:pt x="2034" y="18743"/>
                  </a:lnTo>
                  <a:lnTo>
                    <a:pt x="2370" y="19133"/>
                  </a:lnTo>
                  <a:lnTo>
                    <a:pt x="2034" y="19567"/>
                  </a:lnTo>
                  <a:lnTo>
                    <a:pt x="1680" y="19978"/>
                  </a:lnTo>
                  <a:lnTo>
                    <a:pt x="990" y="19567"/>
                  </a:lnTo>
                  <a:lnTo>
                    <a:pt x="690" y="19567"/>
                  </a:lnTo>
                  <a:lnTo>
                    <a:pt x="690" y="18743"/>
                  </a:lnTo>
                  <a:lnTo>
                    <a:pt x="336" y="18310"/>
                  </a:lnTo>
                  <a:lnTo>
                    <a:pt x="0" y="17920"/>
                  </a:lnTo>
                  <a:lnTo>
                    <a:pt x="0" y="17486"/>
                  </a:lnTo>
                  <a:lnTo>
                    <a:pt x="336" y="16663"/>
                  </a:lnTo>
                  <a:lnTo>
                    <a:pt x="336" y="16251"/>
                  </a:lnTo>
                  <a:lnTo>
                    <a:pt x="336" y="15861"/>
                  </a:lnTo>
                  <a:lnTo>
                    <a:pt x="336" y="14995"/>
                  </a:lnTo>
                  <a:lnTo>
                    <a:pt x="990" y="14561"/>
                  </a:lnTo>
                  <a:lnTo>
                    <a:pt x="1344" y="14171"/>
                  </a:lnTo>
                  <a:lnTo>
                    <a:pt x="2034" y="13738"/>
                  </a:lnTo>
                  <a:lnTo>
                    <a:pt x="2034" y="13326"/>
                  </a:lnTo>
                  <a:lnTo>
                    <a:pt x="2723" y="12914"/>
                  </a:lnTo>
                  <a:lnTo>
                    <a:pt x="2723" y="12503"/>
                  </a:lnTo>
                  <a:lnTo>
                    <a:pt x="2723" y="12113"/>
                  </a:lnTo>
                  <a:lnTo>
                    <a:pt x="2723" y="11679"/>
                  </a:lnTo>
                  <a:lnTo>
                    <a:pt x="3024" y="11268"/>
                  </a:lnTo>
                  <a:lnTo>
                    <a:pt x="3714" y="10834"/>
                  </a:lnTo>
                  <a:lnTo>
                    <a:pt x="4050" y="10444"/>
                  </a:lnTo>
                  <a:lnTo>
                    <a:pt x="4403" y="10011"/>
                  </a:lnTo>
                  <a:lnTo>
                    <a:pt x="4403" y="9599"/>
                  </a:lnTo>
                  <a:lnTo>
                    <a:pt x="4403" y="8299"/>
                  </a:lnTo>
                  <a:lnTo>
                    <a:pt x="4403" y="7866"/>
                  </a:lnTo>
                  <a:lnTo>
                    <a:pt x="4739" y="7064"/>
                  </a:lnTo>
                  <a:lnTo>
                    <a:pt x="5093" y="6631"/>
                  </a:lnTo>
                  <a:lnTo>
                    <a:pt x="5429" y="6241"/>
                  </a:lnTo>
                  <a:lnTo>
                    <a:pt x="5765" y="5807"/>
                  </a:lnTo>
                  <a:lnTo>
                    <a:pt x="5765" y="4962"/>
                  </a:lnTo>
                  <a:lnTo>
                    <a:pt x="5765" y="4550"/>
                  </a:lnTo>
                  <a:lnTo>
                    <a:pt x="5429" y="4139"/>
                  </a:lnTo>
                  <a:lnTo>
                    <a:pt x="5429" y="3705"/>
                  </a:lnTo>
                  <a:lnTo>
                    <a:pt x="5429" y="3337"/>
                  </a:lnTo>
                  <a:lnTo>
                    <a:pt x="5765" y="2904"/>
                  </a:lnTo>
                  <a:lnTo>
                    <a:pt x="5765" y="2492"/>
                  </a:lnTo>
                  <a:lnTo>
                    <a:pt x="5765" y="1647"/>
                  </a:lnTo>
                  <a:lnTo>
                    <a:pt x="6419" y="1647"/>
                  </a:lnTo>
                  <a:lnTo>
                    <a:pt x="7109" y="2059"/>
                  </a:lnTo>
                  <a:lnTo>
                    <a:pt x="7109" y="2492"/>
                  </a:lnTo>
                  <a:lnTo>
                    <a:pt x="7781" y="2492"/>
                  </a:lnTo>
                  <a:lnTo>
                    <a:pt x="8134" y="2059"/>
                  </a:lnTo>
                  <a:lnTo>
                    <a:pt x="7781" y="1647"/>
                  </a:lnTo>
                  <a:lnTo>
                    <a:pt x="7781" y="1213"/>
                  </a:lnTo>
                  <a:lnTo>
                    <a:pt x="8134" y="845"/>
                  </a:lnTo>
                  <a:lnTo>
                    <a:pt x="8453" y="845"/>
                  </a:lnTo>
                  <a:lnTo>
                    <a:pt x="8453" y="412"/>
                  </a:lnTo>
                  <a:lnTo>
                    <a:pt x="9142" y="412"/>
                  </a:lnTo>
                  <a:lnTo>
                    <a:pt x="9142" y="845"/>
                  </a:lnTo>
                  <a:lnTo>
                    <a:pt x="9814" y="845"/>
                  </a:lnTo>
                  <a:lnTo>
                    <a:pt x="10133" y="412"/>
                  </a:lnTo>
                  <a:lnTo>
                    <a:pt x="10504" y="0"/>
                  </a:lnTo>
                  <a:lnTo>
                    <a:pt x="13563" y="0"/>
                  </a:lnTo>
                  <a:lnTo>
                    <a:pt x="17613" y="412"/>
                  </a:lnTo>
                  <a:lnTo>
                    <a:pt x="19982" y="2059"/>
                  </a:lnTo>
                  <a:lnTo>
                    <a:pt x="19646" y="4550"/>
                  </a:lnTo>
                  <a:lnTo>
                    <a:pt x="18974" y="5395"/>
                  </a:lnTo>
                </a:path>
              </a:pathLst>
            </a:custGeom>
            <a:noFill/>
            <a:ln w="11430">
              <a:solidFill>
                <a:srgbClr val="000000"/>
              </a:solidFill>
              <a:round/>
              <a:headEnd/>
              <a:tailEnd/>
            </a:ln>
          </p:spPr>
          <p:txBody>
            <a:bodyPr/>
            <a:lstStyle/>
            <a:p>
              <a:endParaRPr lang="zh-CN" altLang="en-US"/>
            </a:p>
          </p:txBody>
        </p:sp>
        <p:sp>
          <p:nvSpPr>
            <p:cNvPr id="8216" name="Freeform 23"/>
            <p:cNvSpPr>
              <a:spLocks/>
            </p:cNvSpPr>
            <p:nvPr/>
          </p:nvSpPr>
          <p:spPr bwMode="auto">
            <a:xfrm>
              <a:off x="5715000" y="4453979"/>
              <a:ext cx="419100" cy="45561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0 w 20000"/>
                <a:gd name="T91" fmla="*/ 2147483647 h 20000"/>
                <a:gd name="T92" fmla="*/ 2147483647 w 20000"/>
                <a:gd name="T93" fmla="*/ 2147483647 h 20000"/>
                <a:gd name="T94" fmla="*/ 2147483647 w 20000"/>
                <a:gd name="T95" fmla="*/ 0 h 20000"/>
                <a:gd name="T96" fmla="*/ 2147483647 w 20000"/>
                <a:gd name="T97" fmla="*/ 2147483647 h 200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000"/>
                <a:gd name="T148" fmla="*/ 0 h 20000"/>
                <a:gd name="T149" fmla="*/ 20000 w 20000"/>
                <a:gd name="T150" fmla="*/ 20000 h 200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000" h="20000">
                  <a:moveTo>
                    <a:pt x="19968" y="2480"/>
                  </a:moveTo>
                  <a:lnTo>
                    <a:pt x="19968" y="3003"/>
                  </a:lnTo>
                  <a:lnTo>
                    <a:pt x="19968" y="3499"/>
                  </a:lnTo>
                  <a:lnTo>
                    <a:pt x="19368" y="3969"/>
                  </a:lnTo>
                  <a:lnTo>
                    <a:pt x="19368" y="4491"/>
                  </a:lnTo>
                  <a:lnTo>
                    <a:pt x="19368" y="4961"/>
                  </a:lnTo>
                  <a:lnTo>
                    <a:pt x="18736" y="5483"/>
                  </a:lnTo>
                  <a:lnTo>
                    <a:pt x="18167" y="5483"/>
                  </a:lnTo>
                  <a:lnTo>
                    <a:pt x="17536" y="5483"/>
                  </a:lnTo>
                  <a:lnTo>
                    <a:pt x="16967" y="5483"/>
                  </a:lnTo>
                  <a:lnTo>
                    <a:pt x="16967" y="5979"/>
                  </a:lnTo>
                  <a:lnTo>
                    <a:pt x="17536" y="5979"/>
                  </a:lnTo>
                  <a:lnTo>
                    <a:pt x="17536" y="6475"/>
                  </a:lnTo>
                  <a:lnTo>
                    <a:pt x="17536" y="6997"/>
                  </a:lnTo>
                  <a:lnTo>
                    <a:pt x="17536" y="8016"/>
                  </a:lnTo>
                  <a:lnTo>
                    <a:pt x="17536" y="8486"/>
                  </a:lnTo>
                  <a:lnTo>
                    <a:pt x="17536" y="8982"/>
                  </a:lnTo>
                  <a:lnTo>
                    <a:pt x="18167" y="8982"/>
                  </a:lnTo>
                  <a:lnTo>
                    <a:pt x="17536" y="9478"/>
                  </a:lnTo>
                  <a:lnTo>
                    <a:pt x="17536" y="10000"/>
                  </a:lnTo>
                  <a:lnTo>
                    <a:pt x="17536" y="10496"/>
                  </a:lnTo>
                  <a:lnTo>
                    <a:pt x="16967" y="10992"/>
                  </a:lnTo>
                  <a:lnTo>
                    <a:pt x="16335" y="10992"/>
                  </a:lnTo>
                  <a:lnTo>
                    <a:pt x="16335" y="11462"/>
                  </a:lnTo>
                  <a:lnTo>
                    <a:pt x="16335" y="11958"/>
                  </a:lnTo>
                  <a:lnTo>
                    <a:pt x="15735" y="11958"/>
                  </a:lnTo>
                  <a:lnTo>
                    <a:pt x="15735" y="12480"/>
                  </a:lnTo>
                  <a:lnTo>
                    <a:pt x="15134" y="12977"/>
                  </a:lnTo>
                  <a:lnTo>
                    <a:pt x="15134" y="13499"/>
                  </a:lnTo>
                  <a:lnTo>
                    <a:pt x="14534" y="13995"/>
                  </a:lnTo>
                  <a:lnTo>
                    <a:pt x="13934" y="14491"/>
                  </a:lnTo>
                  <a:lnTo>
                    <a:pt x="13934" y="14987"/>
                  </a:lnTo>
                  <a:lnTo>
                    <a:pt x="12733" y="15483"/>
                  </a:lnTo>
                  <a:lnTo>
                    <a:pt x="11501" y="15483"/>
                  </a:lnTo>
                  <a:lnTo>
                    <a:pt x="11501" y="16005"/>
                  </a:lnTo>
                  <a:lnTo>
                    <a:pt x="11501" y="16475"/>
                  </a:lnTo>
                  <a:lnTo>
                    <a:pt x="11501" y="16997"/>
                  </a:lnTo>
                  <a:lnTo>
                    <a:pt x="10900" y="17493"/>
                  </a:lnTo>
                  <a:lnTo>
                    <a:pt x="10269" y="17963"/>
                  </a:lnTo>
                  <a:lnTo>
                    <a:pt x="9668" y="18486"/>
                  </a:lnTo>
                  <a:lnTo>
                    <a:pt x="9068" y="18956"/>
                  </a:lnTo>
                  <a:lnTo>
                    <a:pt x="8468" y="18956"/>
                  </a:lnTo>
                  <a:lnTo>
                    <a:pt x="7899" y="19478"/>
                  </a:lnTo>
                  <a:lnTo>
                    <a:pt x="7899" y="19974"/>
                  </a:lnTo>
                  <a:lnTo>
                    <a:pt x="7267" y="19974"/>
                  </a:lnTo>
                  <a:lnTo>
                    <a:pt x="7267" y="19478"/>
                  </a:lnTo>
                  <a:lnTo>
                    <a:pt x="7899" y="18956"/>
                  </a:lnTo>
                  <a:lnTo>
                    <a:pt x="7267" y="18956"/>
                  </a:lnTo>
                  <a:lnTo>
                    <a:pt x="7267" y="18486"/>
                  </a:lnTo>
                  <a:lnTo>
                    <a:pt x="7267" y="17963"/>
                  </a:lnTo>
                  <a:lnTo>
                    <a:pt x="6667" y="17493"/>
                  </a:lnTo>
                  <a:lnTo>
                    <a:pt x="6667" y="16997"/>
                  </a:lnTo>
                  <a:lnTo>
                    <a:pt x="6066" y="16997"/>
                  </a:lnTo>
                  <a:lnTo>
                    <a:pt x="6066" y="16475"/>
                  </a:lnTo>
                  <a:lnTo>
                    <a:pt x="5466" y="16475"/>
                  </a:lnTo>
                  <a:lnTo>
                    <a:pt x="5466" y="16005"/>
                  </a:lnTo>
                  <a:lnTo>
                    <a:pt x="4866" y="16005"/>
                  </a:lnTo>
                  <a:lnTo>
                    <a:pt x="4265" y="16005"/>
                  </a:lnTo>
                  <a:lnTo>
                    <a:pt x="3665" y="16005"/>
                  </a:lnTo>
                  <a:lnTo>
                    <a:pt x="3033" y="15483"/>
                  </a:lnTo>
                  <a:lnTo>
                    <a:pt x="2464" y="15483"/>
                  </a:lnTo>
                  <a:lnTo>
                    <a:pt x="1769" y="16005"/>
                  </a:lnTo>
                  <a:lnTo>
                    <a:pt x="1769" y="16475"/>
                  </a:lnTo>
                  <a:lnTo>
                    <a:pt x="1232" y="16475"/>
                  </a:lnTo>
                  <a:lnTo>
                    <a:pt x="600" y="16475"/>
                  </a:lnTo>
                  <a:lnTo>
                    <a:pt x="0" y="11958"/>
                  </a:lnTo>
                  <a:lnTo>
                    <a:pt x="0" y="7493"/>
                  </a:lnTo>
                  <a:lnTo>
                    <a:pt x="3033" y="3969"/>
                  </a:lnTo>
                  <a:lnTo>
                    <a:pt x="6667" y="0"/>
                  </a:lnTo>
                  <a:lnTo>
                    <a:pt x="9668" y="0"/>
                  </a:lnTo>
                  <a:lnTo>
                    <a:pt x="13333" y="0"/>
                  </a:lnTo>
                  <a:lnTo>
                    <a:pt x="16335" y="1488"/>
                  </a:lnTo>
                  <a:lnTo>
                    <a:pt x="19968" y="2480"/>
                  </a:lnTo>
                  <a:close/>
                </a:path>
              </a:pathLst>
            </a:custGeom>
            <a:solidFill>
              <a:srgbClr val="00B050"/>
            </a:solidFill>
            <a:ln w="11430">
              <a:solidFill>
                <a:srgbClr val="000000"/>
              </a:solidFill>
              <a:round/>
              <a:headEnd/>
              <a:tailEnd/>
            </a:ln>
          </p:spPr>
          <p:txBody>
            <a:bodyPr/>
            <a:lstStyle/>
            <a:p>
              <a:endParaRPr lang="zh-CN" altLang="en-US"/>
            </a:p>
          </p:txBody>
        </p:sp>
        <p:sp>
          <p:nvSpPr>
            <p:cNvPr id="8217" name="Freeform 24"/>
            <p:cNvSpPr>
              <a:spLocks/>
            </p:cNvSpPr>
            <p:nvPr/>
          </p:nvSpPr>
          <p:spPr bwMode="auto">
            <a:xfrm>
              <a:off x="4697413" y="3425279"/>
              <a:ext cx="509587" cy="76676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0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0 h 20000"/>
                <a:gd name="T110" fmla="*/ 2147483647 w 20000"/>
                <a:gd name="T111" fmla="*/ 0 h 20000"/>
                <a:gd name="T112" fmla="*/ 2147483647 w 20000"/>
                <a:gd name="T113" fmla="*/ 0 h 20000"/>
                <a:gd name="T114" fmla="*/ 2147483647 w 20000"/>
                <a:gd name="T115" fmla="*/ 2147483647 h 20000"/>
                <a:gd name="T116" fmla="*/ 2147483647 w 20000"/>
                <a:gd name="T117" fmla="*/ 2147483647 h 20000"/>
                <a:gd name="T118" fmla="*/ 2147483647 w 20000"/>
                <a:gd name="T119" fmla="*/ 2147483647 h 20000"/>
                <a:gd name="T120" fmla="*/ 2147483647 w 20000"/>
                <a:gd name="T121" fmla="*/ 2147483647 h 20000"/>
                <a:gd name="T122" fmla="*/ 2147483647 w 20000"/>
                <a:gd name="T123" fmla="*/ 2147483647 h 20000"/>
                <a:gd name="T124" fmla="*/ 2147483647 w 20000"/>
                <a:gd name="T125" fmla="*/ 2147483647 h 200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000"/>
                <a:gd name="T190" fmla="*/ 0 h 20000"/>
                <a:gd name="T191" fmla="*/ 20000 w 20000"/>
                <a:gd name="T192" fmla="*/ 20000 h 2000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000" h="20000">
                  <a:moveTo>
                    <a:pt x="14465" y="19689"/>
                  </a:moveTo>
                  <a:lnTo>
                    <a:pt x="14465" y="19984"/>
                  </a:lnTo>
                  <a:lnTo>
                    <a:pt x="13969" y="19984"/>
                  </a:lnTo>
                  <a:lnTo>
                    <a:pt x="13499" y="19984"/>
                  </a:lnTo>
                  <a:lnTo>
                    <a:pt x="13499" y="19689"/>
                  </a:lnTo>
                  <a:lnTo>
                    <a:pt x="12977" y="19689"/>
                  </a:lnTo>
                  <a:lnTo>
                    <a:pt x="12977" y="19377"/>
                  </a:lnTo>
                  <a:lnTo>
                    <a:pt x="12480" y="19377"/>
                  </a:lnTo>
                  <a:lnTo>
                    <a:pt x="11958" y="19377"/>
                  </a:lnTo>
                  <a:lnTo>
                    <a:pt x="11958" y="19097"/>
                  </a:lnTo>
                  <a:lnTo>
                    <a:pt x="10992" y="19097"/>
                  </a:lnTo>
                  <a:lnTo>
                    <a:pt x="10496" y="19097"/>
                  </a:lnTo>
                  <a:lnTo>
                    <a:pt x="10000" y="19097"/>
                  </a:lnTo>
                  <a:lnTo>
                    <a:pt x="9478" y="19097"/>
                  </a:lnTo>
                  <a:lnTo>
                    <a:pt x="8982" y="19377"/>
                  </a:lnTo>
                  <a:lnTo>
                    <a:pt x="8486" y="19377"/>
                  </a:lnTo>
                  <a:lnTo>
                    <a:pt x="8486" y="19097"/>
                  </a:lnTo>
                  <a:lnTo>
                    <a:pt x="8016" y="19097"/>
                  </a:lnTo>
                  <a:lnTo>
                    <a:pt x="7467" y="18786"/>
                  </a:lnTo>
                  <a:lnTo>
                    <a:pt x="7467" y="18475"/>
                  </a:lnTo>
                  <a:lnTo>
                    <a:pt x="6971" y="18475"/>
                  </a:lnTo>
                  <a:lnTo>
                    <a:pt x="6475" y="18475"/>
                  </a:lnTo>
                  <a:lnTo>
                    <a:pt x="5979" y="18475"/>
                  </a:lnTo>
                  <a:lnTo>
                    <a:pt x="5979" y="18195"/>
                  </a:lnTo>
                  <a:lnTo>
                    <a:pt x="5483" y="18195"/>
                  </a:lnTo>
                  <a:lnTo>
                    <a:pt x="5483" y="17883"/>
                  </a:lnTo>
                  <a:lnTo>
                    <a:pt x="4961" y="17883"/>
                  </a:lnTo>
                  <a:lnTo>
                    <a:pt x="4491" y="17883"/>
                  </a:lnTo>
                  <a:lnTo>
                    <a:pt x="3969" y="17883"/>
                  </a:lnTo>
                  <a:lnTo>
                    <a:pt x="3969" y="18195"/>
                  </a:lnTo>
                  <a:lnTo>
                    <a:pt x="3003" y="18195"/>
                  </a:lnTo>
                  <a:lnTo>
                    <a:pt x="2480" y="18195"/>
                  </a:lnTo>
                  <a:lnTo>
                    <a:pt x="1984" y="18195"/>
                  </a:lnTo>
                  <a:lnTo>
                    <a:pt x="1984" y="17883"/>
                  </a:lnTo>
                  <a:lnTo>
                    <a:pt x="1488" y="17883"/>
                  </a:lnTo>
                  <a:lnTo>
                    <a:pt x="1488" y="17603"/>
                  </a:lnTo>
                  <a:lnTo>
                    <a:pt x="496" y="17292"/>
                  </a:lnTo>
                  <a:lnTo>
                    <a:pt x="0" y="16685"/>
                  </a:lnTo>
                  <a:lnTo>
                    <a:pt x="1018" y="14319"/>
                  </a:lnTo>
                  <a:lnTo>
                    <a:pt x="1984" y="11922"/>
                  </a:lnTo>
                  <a:lnTo>
                    <a:pt x="3969" y="11346"/>
                  </a:lnTo>
                  <a:lnTo>
                    <a:pt x="6475" y="10755"/>
                  </a:lnTo>
                  <a:lnTo>
                    <a:pt x="5483" y="5370"/>
                  </a:lnTo>
                  <a:lnTo>
                    <a:pt x="4961" y="0"/>
                  </a:lnTo>
                  <a:lnTo>
                    <a:pt x="11462" y="0"/>
                  </a:lnTo>
                  <a:lnTo>
                    <a:pt x="18486" y="0"/>
                  </a:lnTo>
                  <a:lnTo>
                    <a:pt x="18956" y="3580"/>
                  </a:lnTo>
                  <a:lnTo>
                    <a:pt x="19974" y="6879"/>
                  </a:lnTo>
                  <a:lnTo>
                    <a:pt x="19974" y="11922"/>
                  </a:lnTo>
                  <a:lnTo>
                    <a:pt x="19974" y="16685"/>
                  </a:lnTo>
                  <a:lnTo>
                    <a:pt x="16997" y="18195"/>
                  </a:lnTo>
                  <a:lnTo>
                    <a:pt x="14465" y="19689"/>
                  </a:lnTo>
                  <a:close/>
                </a:path>
              </a:pathLst>
            </a:custGeom>
            <a:solidFill>
              <a:srgbClr val="00B050"/>
            </a:solidFill>
            <a:ln w="11430">
              <a:solidFill>
                <a:srgbClr val="000000"/>
              </a:solidFill>
              <a:round/>
              <a:headEnd/>
              <a:tailEnd/>
            </a:ln>
          </p:spPr>
          <p:txBody>
            <a:bodyPr/>
            <a:lstStyle/>
            <a:p>
              <a:endParaRPr lang="zh-CN" altLang="en-US"/>
            </a:p>
          </p:txBody>
        </p:sp>
        <p:sp>
          <p:nvSpPr>
            <p:cNvPr id="8218" name="Freeform 25"/>
            <p:cNvSpPr>
              <a:spLocks/>
            </p:cNvSpPr>
            <p:nvPr/>
          </p:nvSpPr>
          <p:spPr bwMode="auto">
            <a:xfrm>
              <a:off x="4978400" y="4044404"/>
              <a:ext cx="760413" cy="396875"/>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0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0 h 20000"/>
                <a:gd name="T84" fmla="*/ 2147483647 w 20000"/>
                <a:gd name="T85" fmla="*/ 0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00"/>
                <a:gd name="T142" fmla="*/ 0 h 20000"/>
                <a:gd name="T143" fmla="*/ 20000 w 20000"/>
                <a:gd name="T144" fmla="*/ 20000 h 200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00" h="20000">
                  <a:moveTo>
                    <a:pt x="13995" y="18808"/>
                  </a:moveTo>
                  <a:lnTo>
                    <a:pt x="13664" y="18808"/>
                  </a:lnTo>
                  <a:lnTo>
                    <a:pt x="13316" y="18808"/>
                  </a:lnTo>
                  <a:lnTo>
                    <a:pt x="12985" y="18808"/>
                  </a:lnTo>
                  <a:lnTo>
                    <a:pt x="12985" y="18271"/>
                  </a:lnTo>
                  <a:lnTo>
                    <a:pt x="12985" y="17675"/>
                  </a:lnTo>
                  <a:lnTo>
                    <a:pt x="12985" y="17139"/>
                  </a:lnTo>
                  <a:lnTo>
                    <a:pt x="12654" y="16542"/>
                  </a:lnTo>
                  <a:lnTo>
                    <a:pt x="12654" y="15440"/>
                  </a:lnTo>
                  <a:lnTo>
                    <a:pt x="12324" y="15976"/>
                  </a:lnTo>
                  <a:lnTo>
                    <a:pt x="12010" y="16542"/>
                  </a:lnTo>
                  <a:lnTo>
                    <a:pt x="11662" y="17139"/>
                  </a:lnTo>
                  <a:lnTo>
                    <a:pt x="11332" y="17675"/>
                  </a:lnTo>
                  <a:lnTo>
                    <a:pt x="10983" y="17139"/>
                  </a:lnTo>
                  <a:lnTo>
                    <a:pt x="10983" y="16542"/>
                  </a:lnTo>
                  <a:lnTo>
                    <a:pt x="10670" y="16542"/>
                  </a:lnTo>
                  <a:lnTo>
                    <a:pt x="10322" y="16542"/>
                  </a:lnTo>
                  <a:lnTo>
                    <a:pt x="10009" y="17139"/>
                  </a:lnTo>
                  <a:lnTo>
                    <a:pt x="9678" y="17139"/>
                  </a:lnTo>
                  <a:lnTo>
                    <a:pt x="9330" y="17139"/>
                  </a:lnTo>
                  <a:lnTo>
                    <a:pt x="9330" y="16542"/>
                  </a:lnTo>
                  <a:lnTo>
                    <a:pt x="8999" y="16542"/>
                  </a:lnTo>
                  <a:lnTo>
                    <a:pt x="8651" y="16542"/>
                  </a:lnTo>
                  <a:lnTo>
                    <a:pt x="8320" y="15976"/>
                  </a:lnTo>
                  <a:lnTo>
                    <a:pt x="8320" y="15440"/>
                  </a:lnTo>
                  <a:lnTo>
                    <a:pt x="7990" y="15440"/>
                  </a:lnTo>
                  <a:lnTo>
                    <a:pt x="7641" y="15440"/>
                  </a:lnTo>
                  <a:lnTo>
                    <a:pt x="7346" y="15440"/>
                  </a:lnTo>
                  <a:lnTo>
                    <a:pt x="6997" y="15440"/>
                  </a:lnTo>
                  <a:lnTo>
                    <a:pt x="6319" y="15440"/>
                  </a:lnTo>
                  <a:lnTo>
                    <a:pt x="5988" y="15440"/>
                  </a:lnTo>
                  <a:lnTo>
                    <a:pt x="5657" y="15440"/>
                  </a:lnTo>
                  <a:lnTo>
                    <a:pt x="5344" y="15440"/>
                  </a:lnTo>
                  <a:lnTo>
                    <a:pt x="4996" y="15976"/>
                  </a:lnTo>
                  <a:lnTo>
                    <a:pt x="4996" y="16542"/>
                  </a:lnTo>
                  <a:lnTo>
                    <a:pt x="5344" y="17139"/>
                  </a:lnTo>
                  <a:lnTo>
                    <a:pt x="4996" y="17675"/>
                  </a:lnTo>
                  <a:lnTo>
                    <a:pt x="4665" y="17675"/>
                  </a:lnTo>
                  <a:lnTo>
                    <a:pt x="4334" y="17675"/>
                  </a:lnTo>
                  <a:lnTo>
                    <a:pt x="4003" y="17675"/>
                  </a:lnTo>
                  <a:lnTo>
                    <a:pt x="4003" y="17139"/>
                  </a:lnTo>
                  <a:lnTo>
                    <a:pt x="3673" y="17139"/>
                  </a:lnTo>
                  <a:lnTo>
                    <a:pt x="3307" y="17675"/>
                  </a:lnTo>
                  <a:lnTo>
                    <a:pt x="2994" y="18271"/>
                  </a:lnTo>
                  <a:lnTo>
                    <a:pt x="2663" y="18271"/>
                  </a:lnTo>
                  <a:lnTo>
                    <a:pt x="2332" y="18808"/>
                  </a:lnTo>
                  <a:lnTo>
                    <a:pt x="2332" y="19404"/>
                  </a:lnTo>
                  <a:lnTo>
                    <a:pt x="2002" y="19970"/>
                  </a:lnTo>
                  <a:lnTo>
                    <a:pt x="1654" y="19404"/>
                  </a:lnTo>
                  <a:lnTo>
                    <a:pt x="1654" y="18808"/>
                  </a:lnTo>
                  <a:lnTo>
                    <a:pt x="1323" y="18808"/>
                  </a:lnTo>
                  <a:lnTo>
                    <a:pt x="1323" y="18271"/>
                  </a:lnTo>
                  <a:lnTo>
                    <a:pt x="1323" y="17675"/>
                  </a:lnTo>
                  <a:lnTo>
                    <a:pt x="992" y="17675"/>
                  </a:lnTo>
                  <a:lnTo>
                    <a:pt x="679" y="17139"/>
                  </a:lnTo>
                  <a:lnTo>
                    <a:pt x="331" y="16542"/>
                  </a:lnTo>
                  <a:lnTo>
                    <a:pt x="331" y="15976"/>
                  </a:lnTo>
                  <a:lnTo>
                    <a:pt x="331" y="15440"/>
                  </a:lnTo>
                  <a:lnTo>
                    <a:pt x="0" y="14844"/>
                  </a:lnTo>
                  <a:lnTo>
                    <a:pt x="0" y="14277"/>
                  </a:lnTo>
                  <a:lnTo>
                    <a:pt x="331" y="13711"/>
                  </a:lnTo>
                  <a:lnTo>
                    <a:pt x="679" y="13711"/>
                  </a:lnTo>
                  <a:lnTo>
                    <a:pt x="1323" y="13711"/>
                  </a:lnTo>
                  <a:lnTo>
                    <a:pt x="1654" y="13711"/>
                  </a:lnTo>
                  <a:lnTo>
                    <a:pt x="2002" y="13145"/>
                  </a:lnTo>
                  <a:lnTo>
                    <a:pt x="2332" y="12578"/>
                  </a:lnTo>
                  <a:lnTo>
                    <a:pt x="2663" y="12578"/>
                  </a:lnTo>
                  <a:lnTo>
                    <a:pt x="2994" y="11982"/>
                  </a:lnTo>
                  <a:lnTo>
                    <a:pt x="3307" y="11982"/>
                  </a:lnTo>
                  <a:lnTo>
                    <a:pt x="3673" y="11416"/>
                  </a:lnTo>
                  <a:lnTo>
                    <a:pt x="4003" y="10820"/>
                  </a:lnTo>
                  <a:lnTo>
                    <a:pt x="4003" y="10253"/>
                  </a:lnTo>
                  <a:lnTo>
                    <a:pt x="4003" y="9687"/>
                  </a:lnTo>
                  <a:lnTo>
                    <a:pt x="4003" y="9151"/>
                  </a:lnTo>
                  <a:lnTo>
                    <a:pt x="4003" y="8554"/>
                  </a:lnTo>
                  <a:lnTo>
                    <a:pt x="3673" y="8554"/>
                  </a:lnTo>
                  <a:lnTo>
                    <a:pt x="3307" y="7988"/>
                  </a:lnTo>
                  <a:lnTo>
                    <a:pt x="3307" y="7422"/>
                  </a:lnTo>
                  <a:lnTo>
                    <a:pt x="2994" y="7422"/>
                  </a:lnTo>
                  <a:lnTo>
                    <a:pt x="2663" y="6855"/>
                  </a:lnTo>
                  <a:lnTo>
                    <a:pt x="2332" y="6855"/>
                  </a:lnTo>
                  <a:lnTo>
                    <a:pt x="2663" y="6289"/>
                  </a:lnTo>
                  <a:lnTo>
                    <a:pt x="2663" y="5723"/>
                  </a:lnTo>
                  <a:lnTo>
                    <a:pt x="2332" y="5723"/>
                  </a:lnTo>
                  <a:lnTo>
                    <a:pt x="2332" y="5156"/>
                  </a:lnTo>
                  <a:lnTo>
                    <a:pt x="2332" y="4531"/>
                  </a:lnTo>
                  <a:lnTo>
                    <a:pt x="2332" y="3994"/>
                  </a:lnTo>
                  <a:lnTo>
                    <a:pt x="2663" y="3428"/>
                  </a:lnTo>
                  <a:lnTo>
                    <a:pt x="2994" y="3428"/>
                  </a:lnTo>
                  <a:lnTo>
                    <a:pt x="3307" y="3428"/>
                  </a:lnTo>
                  <a:lnTo>
                    <a:pt x="3673" y="2832"/>
                  </a:lnTo>
                  <a:lnTo>
                    <a:pt x="3673" y="2265"/>
                  </a:lnTo>
                  <a:lnTo>
                    <a:pt x="3307" y="2265"/>
                  </a:lnTo>
                  <a:lnTo>
                    <a:pt x="3307" y="1699"/>
                  </a:lnTo>
                  <a:lnTo>
                    <a:pt x="2994" y="1699"/>
                  </a:lnTo>
                  <a:lnTo>
                    <a:pt x="2663" y="1699"/>
                  </a:lnTo>
                  <a:lnTo>
                    <a:pt x="2332" y="1699"/>
                  </a:lnTo>
                  <a:lnTo>
                    <a:pt x="2332" y="1162"/>
                  </a:lnTo>
                  <a:lnTo>
                    <a:pt x="2332" y="566"/>
                  </a:lnTo>
                  <a:lnTo>
                    <a:pt x="2332" y="0"/>
                  </a:lnTo>
                  <a:lnTo>
                    <a:pt x="2663" y="0"/>
                  </a:lnTo>
                  <a:lnTo>
                    <a:pt x="2994" y="0"/>
                  </a:lnTo>
                  <a:lnTo>
                    <a:pt x="3307" y="0"/>
                  </a:lnTo>
                  <a:lnTo>
                    <a:pt x="3673" y="0"/>
                  </a:lnTo>
                  <a:lnTo>
                    <a:pt x="4334" y="0"/>
                  </a:lnTo>
                  <a:lnTo>
                    <a:pt x="4996" y="0"/>
                  </a:lnTo>
                  <a:lnTo>
                    <a:pt x="7990" y="1162"/>
                  </a:lnTo>
                  <a:lnTo>
                    <a:pt x="11332" y="1699"/>
                  </a:lnTo>
                  <a:lnTo>
                    <a:pt x="14639" y="4531"/>
                  </a:lnTo>
                  <a:lnTo>
                    <a:pt x="18329" y="7422"/>
                  </a:lnTo>
                  <a:lnTo>
                    <a:pt x="18990" y="9151"/>
                  </a:lnTo>
                  <a:lnTo>
                    <a:pt x="19983" y="10820"/>
                  </a:lnTo>
                  <a:lnTo>
                    <a:pt x="18990" y="14844"/>
                  </a:lnTo>
                  <a:lnTo>
                    <a:pt x="17981" y="18271"/>
                  </a:lnTo>
                  <a:lnTo>
                    <a:pt x="15666" y="18808"/>
                  </a:lnTo>
                  <a:lnTo>
                    <a:pt x="13995" y="18808"/>
                  </a:lnTo>
                  <a:close/>
                </a:path>
              </a:pathLst>
            </a:custGeom>
            <a:solidFill>
              <a:srgbClr val="00B050"/>
            </a:solidFill>
            <a:ln w="1270">
              <a:noFill/>
              <a:round/>
              <a:headEnd/>
              <a:tailEnd/>
            </a:ln>
          </p:spPr>
          <p:txBody>
            <a:bodyPr/>
            <a:lstStyle/>
            <a:p>
              <a:endParaRPr lang="zh-CN" altLang="en-US"/>
            </a:p>
          </p:txBody>
        </p:sp>
        <p:sp>
          <p:nvSpPr>
            <p:cNvPr id="8219" name="Freeform 26"/>
            <p:cNvSpPr>
              <a:spLocks/>
            </p:cNvSpPr>
            <p:nvPr/>
          </p:nvSpPr>
          <p:spPr bwMode="auto">
            <a:xfrm>
              <a:off x="4978400" y="4044404"/>
              <a:ext cx="760413" cy="396875"/>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0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0 h 20000"/>
                <a:gd name="T64" fmla="*/ 2147483647 w 20000"/>
                <a:gd name="T65" fmla="*/ 0 h 20000"/>
                <a:gd name="T66" fmla="*/ 2147483647 w 20000"/>
                <a:gd name="T67" fmla="*/ 2147483647 h 20000"/>
                <a:gd name="T68" fmla="*/ 2147483647 w 20000"/>
                <a:gd name="T69" fmla="*/ 2147483647 h 20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00"/>
                <a:gd name="T106" fmla="*/ 0 h 20000"/>
                <a:gd name="T107" fmla="*/ 20000 w 20000"/>
                <a:gd name="T108" fmla="*/ 20000 h 200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00" h="20000">
                  <a:moveTo>
                    <a:pt x="13995" y="18808"/>
                  </a:moveTo>
                  <a:lnTo>
                    <a:pt x="13316" y="18808"/>
                  </a:lnTo>
                  <a:lnTo>
                    <a:pt x="12985" y="18271"/>
                  </a:lnTo>
                  <a:lnTo>
                    <a:pt x="12985" y="17139"/>
                  </a:lnTo>
                  <a:lnTo>
                    <a:pt x="12654" y="15440"/>
                  </a:lnTo>
                  <a:lnTo>
                    <a:pt x="12010" y="16542"/>
                  </a:lnTo>
                  <a:lnTo>
                    <a:pt x="11662" y="17139"/>
                  </a:lnTo>
                  <a:lnTo>
                    <a:pt x="11332" y="17675"/>
                  </a:lnTo>
                  <a:lnTo>
                    <a:pt x="10983" y="16542"/>
                  </a:lnTo>
                  <a:lnTo>
                    <a:pt x="10322" y="16542"/>
                  </a:lnTo>
                  <a:lnTo>
                    <a:pt x="10009" y="17139"/>
                  </a:lnTo>
                  <a:lnTo>
                    <a:pt x="9678" y="17139"/>
                  </a:lnTo>
                  <a:lnTo>
                    <a:pt x="9330" y="16542"/>
                  </a:lnTo>
                  <a:lnTo>
                    <a:pt x="8651" y="16542"/>
                  </a:lnTo>
                  <a:lnTo>
                    <a:pt x="8320" y="15440"/>
                  </a:lnTo>
                  <a:lnTo>
                    <a:pt x="7641" y="15440"/>
                  </a:lnTo>
                  <a:lnTo>
                    <a:pt x="6997" y="15440"/>
                  </a:lnTo>
                  <a:lnTo>
                    <a:pt x="5988" y="15440"/>
                  </a:lnTo>
                  <a:lnTo>
                    <a:pt x="5344" y="15440"/>
                  </a:lnTo>
                  <a:lnTo>
                    <a:pt x="4996" y="15976"/>
                  </a:lnTo>
                  <a:lnTo>
                    <a:pt x="5344" y="17139"/>
                  </a:lnTo>
                  <a:lnTo>
                    <a:pt x="4996" y="17675"/>
                  </a:lnTo>
                  <a:lnTo>
                    <a:pt x="4334" y="17675"/>
                  </a:lnTo>
                  <a:lnTo>
                    <a:pt x="4003" y="17139"/>
                  </a:lnTo>
                  <a:lnTo>
                    <a:pt x="3673" y="17139"/>
                  </a:lnTo>
                  <a:lnTo>
                    <a:pt x="3307" y="17675"/>
                  </a:lnTo>
                  <a:lnTo>
                    <a:pt x="2663" y="18271"/>
                  </a:lnTo>
                  <a:lnTo>
                    <a:pt x="2332" y="18808"/>
                  </a:lnTo>
                  <a:lnTo>
                    <a:pt x="2332" y="19404"/>
                  </a:lnTo>
                  <a:lnTo>
                    <a:pt x="2002" y="19970"/>
                  </a:lnTo>
                  <a:lnTo>
                    <a:pt x="1654" y="18808"/>
                  </a:lnTo>
                  <a:lnTo>
                    <a:pt x="1323" y="18271"/>
                  </a:lnTo>
                  <a:lnTo>
                    <a:pt x="1323" y="17675"/>
                  </a:lnTo>
                  <a:lnTo>
                    <a:pt x="992" y="17675"/>
                  </a:lnTo>
                  <a:lnTo>
                    <a:pt x="331" y="16542"/>
                  </a:lnTo>
                  <a:lnTo>
                    <a:pt x="331" y="15976"/>
                  </a:lnTo>
                  <a:lnTo>
                    <a:pt x="331" y="15440"/>
                  </a:lnTo>
                  <a:lnTo>
                    <a:pt x="0" y="14277"/>
                  </a:lnTo>
                  <a:lnTo>
                    <a:pt x="331" y="13711"/>
                  </a:lnTo>
                  <a:lnTo>
                    <a:pt x="1323" y="13711"/>
                  </a:lnTo>
                  <a:lnTo>
                    <a:pt x="2002" y="13145"/>
                  </a:lnTo>
                  <a:lnTo>
                    <a:pt x="2332" y="12578"/>
                  </a:lnTo>
                  <a:lnTo>
                    <a:pt x="2994" y="11982"/>
                  </a:lnTo>
                  <a:lnTo>
                    <a:pt x="3673" y="11416"/>
                  </a:lnTo>
                  <a:lnTo>
                    <a:pt x="4003" y="10820"/>
                  </a:lnTo>
                  <a:lnTo>
                    <a:pt x="4003" y="9687"/>
                  </a:lnTo>
                  <a:lnTo>
                    <a:pt x="4003" y="8554"/>
                  </a:lnTo>
                  <a:lnTo>
                    <a:pt x="3307" y="7988"/>
                  </a:lnTo>
                  <a:lnTo>
                    <a:pt x="3307" y="7422"/>
                  </a:lnTo>
                  <a:lnTo>
                    <a:pt x="2663" y="6855"/>
                  </a:lnTo>
                  <a:lnTo>
                    <a:pt x="2332" y="6855"/>
                  </a:lnTo>
                  <a:lnTo>
                    <a:pt x="2663" y="6289"/>
                  </a:lnTo>
                  <a:lnTo>
                    <a:pt x="2663" y="5723"/>
                  </a:lnTo>
                  <a:lnTo>
                    <a:pt x="2332" y="5156"/>
                  </a:lnTo>
                  <a:lnTo>
                    <a:pt x="2332" y="4531"/>
                  </a:lnTo>
                  <a:lnTo>
                    <a:pt x="2663" y="3428"/>
                  </a:lnTo>
                  <a:lnTo>
                    <a:pt x="2994" y="3428"/>
                  </a:lnTo>
                  <a:lnTo>
                    <a:pt x="3673" y="2832"/>
                  </a:lnTo>
                  <a:lnTo>
                    <a:pt x="3673" y="2265"/>
                  </a:lnTo>
                  <a:lnTo>
                    <a:pt x="3307" y="1699"/>
                  </a:lnTo>
                  <a:lnTo>
                    <a:pt x="2663" y="1699"/>
                  </a:lnTo>
                  <a:lnTo>
                    <a:pt x="2332" y="1162"/>
                  </a:lnTo>
                  <a:lnTo>
                    <a:pt x="2332" y="0"/>
                  </a:lnTo>
                  <a:lnTo>
                    <a:pt x="2994" y="0"/>
                  </a:lnTo>
                  <a:lnTo>
                    <a:pt x="3673" y="0"/>
                  </a:lnTo>
                  <a:lnTo>
                    <a:pt x="4996" y="0"/>
                  </a:lnTo>
                  <a:lnTo>
                    <a:pt x="11332" y="1699"/>
                  </a:lnTo>
                  <a:lnTo>
                    <a:pt x="18329" y="7422"/>
                  </a:lnTo>
                  <a:lnTo>
                    <a:pt x="19983" y="10820"/>
                  </a:lnTo>
                  <a:lnTo>
                    <a:pt x="17981" y="18271"/>
                  </a:lnTo>
                  <a:lnTo>
                    <a:pt x="13664" y="18808"/>
                  </a:lnTo>
                </a:path>
              </a:pathLst>
            </a:custGeom>
            <a:noFill/>
            <a:ln w="11430">
              <a:solidFill>
                <a:srgbClr val="000000"/>
              </a:solidFill>
              <a:round/>
              <a:headEnd/>
              <a:tailEnd/>
            </a:ln>
          </p:spPr>
          <p:txBody>
            <a:bodyPr/>
            <a:lstStyle/>
            <a:p>
              <a:endParaRPr lang="zh-CN" altLang="en-US"/>
            </a:p>
          </p:txBody>
        </p:sp>
        <p:sp>
          <p:nvSpPr>
            <p:cNvPr id="8220" name="Freeform 27"/>
            <p:cNvSpPr>
              <a:spLocks/>
            </p:cNvSpPr>
            <p:nvPr/>
          </p:nvSpPr>
          <p:spPr bwMode="auto">
            <a:xfrm>
              <a:off x="5484813" y="4282529"/>
              <a:ext cx="471487" cy="571500"/>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0 w 20000"/>
                <a:gd name="T81" fmla="*/ 2147483647 h 20000"/>
                <a:gd name="T82" fmla="*/ 0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2147483647 w 20000"/>
                <a:gd name="T111" fmla="*/ 2147483647 h 20000"/>
                <a:gd name="T112" fmla="*/ 2147483647 w 20000"/>
                <a:gd name="T113" fmla="*/ 2147483647 h 20000"/>
                <a:gd name="T114" fmla="*/ 2147483647 w 20000"/>
                <a:gd name="T115" fmla="*/ 2147483647 h 20000"/>
                <a:gd name="T116" fmla="*/ 2147483647 w 20000"/>
                <a:gd name="T117" fmla="*/ 2147483647 h 200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000"/>
                <a:gd name="T178" fmla="*/ 0 h 20000"/>
                <a:gd name="T179" fmla="*/ 20000 w 20000"/>
                <a:gd name="T180" fmla="*/ 20000 h 200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000" h="20000">
                  <a:moveTo>
                    <a:pt x="18873" y="6417"/>
                  </a:moveTo>
                  <a:lnTo>
                    <a:pt x="18366" y="6813"/>
                  </a:lnTo>
                  <a:lnTo>
                    <a:pt x="17803" y="6813"/>
                  </a:lnTo>
                  <a:lnTo>
                    <a:pt x="17803" y="7208"/>
                  </a:lnTo>
                  <a:lnTo>
                    <a:pt x="17296" y="7583"/>
                  </a:lnTo>
                  <a:lnTo>
                    <a:pt x="16732" y="7583"/>
                  </a:lnTo>
                  <a:lnTo>
                    <a:pt x="16197" y="7583"/>
                  </a:lnTo>
                  <a:lnTo>
                    <a:pt x="15690" y="7208"/>
                  </a:lnTo>
                  <a:lnTo>
                    <a:pt x="15690" y="7583"/>
                  </a:lnTo>
                  <a:lnTo>
                    <a:pt x="15127" y="7583"/>
                  </a:lnTo>
                  <a:lnTo>
                    <a:pt x="15127" y="8000"/>
                  </a:lnTo>
                  <a:lnTo>
                    <a:pt x="14592" y="8396"/>
                  </a:lnTo>
                  <a:lnTo>
                    <a:pt x="14592" y="8813"/>
                  </a:lnTo>
                  <a:lnTo>
                    <a:pt x="14592" y="9188"/>
                  </a:lnTo>
                  <a:lnTo>
                    <a:pt x="14028" y="9604"/>
                  </a:lnTo>
                  <a:lnTo>
                    <a:pt x="14028" y="9979"/>
                  </a:lnTo>
                  <a:lnTo>
                    <a:pt x="13521" y="10396"/>
                  </a:lnTo>
                  <a:lnTo>
                    <a:pt x="12958" y="10792"/>
                  </a:lnTo>
                  <a:lnTo>
                    <a:pt x="12451" y="11167"/>
                  </a:lnTo>
                  <a:lnTo>
                    <a:pt x="12451" y="11604"/>
                  </a:lnTo>
                  <a:lnTo>
                    <a:pt x="12451" y="12000"/>
                  </a:lnTo>
                  <a:lnTo>
                    <a:pt x="12451" y="12417"/>
                  </a:lnTo>
                  <a:lnTo>
                    <a:pt x="12451" y="12792"/>
                  </a:lnTo>
                  <a:lnTo>
                    <a:pt x="12451" y="13188"/>
                  </a:lnTo>
                  <a:lnTo>
                    <a:pt x="12451" y="13583"/>
                  </a:lnTo>
                  <a:lnTo>
                    <a:pt x="11887" y="13979"/>
                  </a:lnTo>
                  <a:lnTo>
                    <a:pt x="11887" y="14396"/>
                  </a:lnTo>
                  <a:lnTo>
                    <a:pt x="11887" y="14792"/>
                  </a:lnTo>
                  <a:lnTo>
                    <a:pt x="11324" y="15188"/>
                  </a:lnTo>
                  <a:lnTo>
                    <a:pt x="10789" y="15563"/>
                  </a:lnTo>
                  <a:lnTo>
                    <a:pt x="10789" y="15979"/>
                  </a:lnTo>
                  <a:lnTo>
                    <a:pt x="10789" y="16375"/>
                  </a:lnTo>
                  <a:lnTo>
                    <a:pt x="10789" y="16792"/>
                  </a:lnTo>
                  <a:lnTo>
                    <a:pt x="10789" y="17188"/>
                  </a:lnTo>
                  <a:lnTo>
                    <a:pt x="10225" y="17583"/>
                  </a:lnTo>
                  <a:lnTo>
                    <a:pt x="10225" y="18000"/>
                  </a:lnTo>
                  <a:lnTo>
                    <a:pt x="10789" y="18375"/>
                  </a:lnTo>
                  <a:lnTo>
                    <a:pt x="10789" y="18792"/>
                  </a:lnTo>
                  <a:lnTo>
                    <a:pt x="10225" y="19167"/>
                  </a:lnTo>
                  <a:lnTo>
                    <a:pt x="9718" y="19167"/>
                  </a:lnTo>
                  <a:lnTo>
                    <a:pt x="9183" y="19167"/>
                  </a:lnTo>
                  <a:lnTo>
                    <a:pt x="8648" y="19167"/>
                  </a:lnTo>
                  <a:lnTo>
                    <a:pt x="8648" y="18792"/>
                  </a:lnTo>
                  <a:lnTo>
                    <a:pt x="8113" y="19167"/>
                  </a:lnTo>
                  <a:lnTo>
                    <a:pt x="7549" y="19167"/>
                  </a:lnTo>
                  <a:lnTo>
                    <a:pt x="7042" y="19167"/>
                  </a:lnTo>
                  <a:lnTo>
                    <a:pt x="6479" y="19167"/>
                  </a:lnTo>
                  <a:lnTo>
                    <a:pt x="6479" y="19583"/>
                  </a:lnTo>
                  <a:lnTo>
                    <a:pt x="5972" y="19979"/>
                  </a:lnTo>
                  <a:lnTo>
                    <a:pt x="5408" y="19979"/>
                  </a:lnTo>
                  <a:lnTo>
                    <a:pt x="4873" y="19979"/>
                  </a:lnTo>
                  <a:lnTo>
                    <a:pt x="4310" y="19979"/>
                  </a:lnTo>
                  <a:lnTo>
                    <a:pt x="4310" y="19583"/>
                  </a:lnTo>
                  <a:lnTo>
                    <a:pt x="3803" y="19167"/>
                  </a:lnTo>
                  <a:lnTo>
                    <a:pt x="3803" y="18792"/>
                  </a:lnTo>
                  <a:lnTo>
                    <a:pt x="4310" y="18792"/>
                  </a:lnTo>
                  <a:lnTo>
                    <a:pt x="4873" y="18375"/>
                  </a:lnTo>
                  <a:lnTo>
                    <a:pt x="5408" y="18000"/>
                  </a:lnTo>
                  <a:lnTo>
                    <a:pt x="5408" y="17583"/>
                  </a:lnTo>
                  <a:lnTo>
                    <a:pt x="5408" y="17188"/>
                  </a:lnTo>
                  <a:lnTo>
                    <a:pt x="4873" y="17583"/>
                  </a:lnTo>
                  <a:lnTo>
                    <a:pt x="4310" y="17583"/>
                  </a:lnTo>
                  <a:lnTo>
                    <a:pt x="3803" y="17583"/>
                  </a:lnTo>
                  <a:lnTo>
                    <a:pt x="3268" y="17583"/>
                  </a:lnTo>
                  <a:lnTo>
                    <a:pt x="2704" y="17188"/>
                  </a:lnTo>
                  <a:lnTo>
                    <a:pt x="2704" y="16792"/>
                  </a:lnTo>
                  <a:lnTo>
                    <a:pt x="2704" y="16375"/>
                  </a:lnTo>
                  <a:lnTo>
                    <a:pt x="2704" y="15979"/>
                  </a:lnTo>
                  <a:lnTo>
                    <a:pt x="2704" y="15563"/>
                  </a:lnTo>
                  <a:lnTo>
                    <a:pt x="2704" y="15188"/>
                  </a:lnTo>
                  <a:lnTo>
                    <a:pt x="2704" y="14792"/>
                  </a:lnTo>
                  <a:lnTo>
                    <a:pt x="2704" y="14396"/>
                  </a:lnTo>
                  <a:lnTo>
                    <a:pt x="2704" y="13979"/>
                  </a:lnTo>
                  <a:lnTo>
                    <a:pt x="2704" y="13583"/>
                  </a:lnTo>
                  <a:lnTo>
                    <a:pt x="2704" y="13188"/>
                  </a:lnTo>
                  <a:lnTo>
                    <a:pt x="2141" y="13188"/>
                  </a:lnTo>
                  <a:lnTo>
                    <a:pt x="1606" y="12792"/>
                  </a:lnTo>
                  <a:lnTo>
                    <a:pt x="1606" y="12417"/>
                  </a:lnTo>
                  <a:lnTo>
                    <a:pt x="1099" y="12417"/>
                  </a:lnTo>
                  <a:lnTo>
                    <a:pt x="1099" y="12000"/>
                  </a:lnTo>
                  <a:lnTo>
                    <a:pt x="1099" y="11604"/>
                  </a:lnTo>
                  <a:lnTo>
                    <a:pt x="1099" y="11167"/>
                  </a:lnTo>
                  <a:lnTo>
                    <a:pt x="1606" y="10792"/>
                  </a:lnTo>
                  <a:lnTo>
                    <a:pt x="1099" y="10792"/>
                  </a:lnTo>
                  <a:lnTo>
                    <a:pt x="535" y="10792"/>
                  </a:lnTo>
                  <a:lnTo>
                    <a:pt x="0" y="10792"/>
                  </a:lnTo>
                  <a:lnTo>
                    <a:pt x="0" y="10396"/>
                  </a:lnTo>
                  <a:lnTo>
                    <a:pt x="0" y="9979"/>
                  </a:lnTo>
                  <a:lnTo>
                    <a:pt x="0" y="9604"/>
                  </a:lnTo>
                  <a:lnTo>
                    <a:pt x="535" y="9188"/>
                  </a:lnTo>
                  <a:lnTo>
                    <a:pt x="535" y="8813"/>
                  </a:lnTo>
                  <a:lnTo>
                    <a:pt x="1099" y="8396"/>
                  </a:lnTo>
                  <a:lnTo>
                    <a:pt x="1606" y="8000"/>
                  </a:lnTo>
                  <a:lnTo>
                    <a:pt x="1606" y="7583"/>
                  </a:lnTo>
                  <a:lnTo>
                    <a:pt x="2141" y="7208"/>
                  </a:lnTo>
                  <a:lnTo>
                    <a:pt x="1606" y="6813"/>
                  </a:lnTo>
                  <a:lnTo>
                    <a:pt x="1606" y="6417"/>
                  </a:lnTo>
                  <a:lnTo>
                    <a:pt x="1606" y="6021"/>
                  </a:lnTo>
                  <a:lnTo>
                    <a:pt x="1099" y="6021"/>
                  </a:lnTo>
                  <a:lnTo>
                    <a:pt x="1099" y="5583"/>
                  </a:lnTo>
                  <a:lnTo>
                    <a:pt x="1099" y="5188"/>
                  </a:lnTo>
                  <a:lnTo>
                    <a:pt x="1099" y="4792"/>
                  </a:lnTo>
                  <a:lnTo>
                    <a:pt x="1099" y="4396"/>
                  </a:lnTo>
                  <a:lnTo>
                    <a:pt x="1606" y="4000"/>
                  </a:lnTo>
                  <a:lnTo>
                    <a:pt x="2141" y="3604"/>
                  </a:lnTo>
                  <a:lnTo>
                    <a:pt x="2704" y="3604"/>
                  </a:lnTo>
                  <a:lnTo>
                    <a:pt x="3268" y="3604"/>
                  </a:lnTo>
                  <a:lnTo>
                    <a:pt x="3803" y="3188"/>
                  </a:lnTo>
                  <a:lnTo>
                    <a:pt x="4310" y="2813"/>
                  </a:lnTo>
                  <a:lnTo>
                    <a:pt x="4873" y="2417"/>
                  </a:lnTo>
                  <a:lnTo>
                    <a:pt x="5408" y="2000"/>
                  </a:lnTo>
                  <a:lnTo>
                    <a:pt x="5972" y="1625"/>
                  </a:lnTo>
                  <a:lnTo>
                    <a:pt x="6479" y="1625"/>
                  </a:lnTo>
                  <a:lnTo>
                    <a:pt x="7042" y="1625"/>
                  </a:lnTo>
                  <a:lnTo>
                    <a:pt x="7549" y="1625"/>
                  </a:lnTo>
                  <a:lnTo>
                    <a:pt x="8648" y="1625"/>
                  </a:lnTo>
                  <a:lnTo>
                    <a:pt x="8648" y="1208"/>
                  </a:lnTo>
                  <a:lnTo>
                    <a:pt x="9183" y="833"/>
                  </a:lnTo>
                  <a:lnTo>
                    <a:pt x="9718" y="396"/>
                  </a:lnTo>
                  <a:lnTo>
                    <a:pt x="10789" y="0"/>
                  </a:lnTo>
                  <a:lnTo>
                    <a:pt x="13521" y="396"/>
                  </a:lnTo>
                  <a:lnTo>
                    <a:pt x="16197" y="396"/>
                  </a:lnTo>
                  <a:lnTo>
                    <a:pt x="17803" y="1208"/>
                  </a:lnTo>
                  <a:lnTo>
                    <a:pt x="19972" y="2000"/>
                  </a:lnTo>
                  <a:lnTo>
                    <a:pt x="19972" y="3604"/>
                  </a:lnTo>
                  <a:lnTo>
                    <a:pt x="19972" y="4792"/>
                  </a:lnTo>
                  <a:lnTo>
                    <a:pt x="18873" y="5583"/>
                  </a:lnTo>
                  <a:lnTo>
                    <a:pt x="18873" y="6417"/>
                  </a:lnTo>
                  <a:close/>
                </a:path>
              </a:pathLst>
            </a:custGeom>
            <a:solidFill>
              <a:srgbClr val="00B050"/>
            </a:solidFill>
            <a:ln w="1270">
              <a:noFill/>
              <a:round/>
              <a:headEnd/>
              <a:tailEnd/>
            </a:ln>
          </p:spPr>
          <p:txBody>
            <a:bodyPr/>
            <a:lstStyle/>
            <a:p>
              <a:endParaRPr lang="zh-CN" altLang="en-US"/>
            </a:p>
          </p:txBody>
        </p:sp>
        <p:sp>
          <p:nvSpPr>
            <p:cNvPr id="8221" name="Freeform 28"/>
            <p:cNvSpPr>
              <a:spLocks/>
            </p:cNvSpPr>
            <p:nvPr/>
          </p:nvSpPr>
          <p:spPr bwMode="auto">
            <a:xfrm>
              <a:off x="5484813" y="4282529"/>
              <a:ext cx="471487" cy="571500"/>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0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000"/>
                <a:gd name="T133" fmla="*/ 0 h 20000"/>
                <a:gd name="T134" fmla="*/ 20000 w 20000"/>
                <a:gd name="T135" fmla="*/ 20000 h 200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000" h="20000">
                  <a:moveTo>
                    <a:pt x="18873" y="6417"/>
                  </a:moveTo>
                  <a:lnTo>
                    <a:pt x="17803" y="6813"/>
                  </a:lnTo>
                  <a:lnTo>
                    <a:pt x="17803" y="7208"/>
                  </a:lnTo>
                  <a:lnTo>
                    <a:pt x="17296" y="7583"/>
                  </a:lnTo>
                  <a:lnTo>
                    <a:pt x="16732" y="7583"/>
                  </a:lnTo>
                  <a:lnTo>
                    <a:pt x="15690" y="7208"/>
                  </a:lnTo>
                  <a:lnTo>
                    <a:pt x="15690" y="7583"/>
                  </a:lnTo>
                  <a:lnTo>
                    <a:pt x="15127" y="7583"/>
                  </a:lnTo>
                  <a:lnTo>
                    <a:pt x="15127" y="8000"/>
                  </a:lnTo>
                  <a:lnTo>
                    <a:pt x="14592" y="8396"/>
                  </a:lnTo>
                  <a:lnTo>
                    <a:pt x="14592" y="8813"/>
                  </a:lnTo>
                  <a:lnTo>
                    <a:pt x="14592" y="9188"/>
                  </a:lnTo>
                  <a:lnTo>
                    <a:pt x="14028" y="9979"/>
                  </a:lnTo>
                  <a:lnTo>
                    <a:pt x="13521" y="10396"/>
                  </a:lnTo>
                  <a:lnTo>
                    <a:pt x="12958" y="10792"/>
                  </a:lnTo>
                  <a:lnTo>
                    <a:pt x="12451" y="11167"/>
                  </a:lnTo>
                  <a:lnTo>
                    <a:pt x="12451" y="12000"/>
                  </a:lnTo>
                  <a:lnTo>
                    <a:pt x="12451" y="12792"/>
                  </a:lnTo>
                  <a:lnTo>
                    <a:pt x="12451" y="13583"/>
                  </a:lnTo>
                  <a:lnTo>
                    <a:pt x="11887" y="13979"/>
                  </a:lnTo>
                  <a:lnTo>
                    <a:pt x="11887" y="14792"/>
                  </a:lnTo>
                  <a:lnTo>
                    <a:pt x="11324" y="15188"/>
                  </a:lnTo>
                  <a:lnTo>
                    <a:pt x="10789" y="15563"/>
                  </a:lnTo>
                  <a:lnTo>
                    <a:pt x="10789" y="16375"/>
                  </a:lnTo>
                  <a:lnTo>
                    <a:pt x="10789" y="17188"/>
                  </a:lnTo>
                  <a:lnTo>
                    <a:pt x="10225" y="17583"/>
                  </a:lnTo>
                  <a:lnTo>
                    <a:pt x="10789" y="18375"/>
                  </a:lnTo>
                  <a:lnTo>
                    <a:pt x="10789" y="18792"/>
                  </a:lnTo>
                  <a:lnTo>
                    <a:pt x="10225" y="19167"/>
                  </a:lnTo>
                  <a:lnTo>
                    <a:pt x="9718" y="19167"/>
                  </a:lnTo>
                  <a:lnTo>
                    <a:pt x="9183" y="19167"/>
                  </a:lnTo>
                  <a:lnTo>
                    <a:pt x="8648" y="18792"/>
                  </a:lnTo>
                  <a:lnTo>
                    <a:pt x="8113" y="19167"/>
                  </a:lnTo>
                  <a:lnTo>
                    <a:pt x="7549" y="19167"/>
                  </a:lnTo>
                  <a:lnTo>
                    <a:pt x="6479" y="19167"/>
                  </a:lnTo>
                  <a:lnTo>
                    <a:pt x="6479" y="19583"/>
                  </a:lnTo>
                  <a:lnTo>
                    <a:pt x="5972" y="19979"/>
                  </a:lnTo>
                  <a:lnTo>
                    <a:pt x="5408" y="19979"/>
                  </a:lnTo>
                  <a:lnTo>
                    <a:pt x="4873" y="19979"/>
                  </a:lnTo>
                  <a:lnTo>
                    <a:pt x="4310" y="19583"/>
                  </a:lnTo>
                  <a:lnTo>
                    <a:pt x="3803" y="18792"/>
                  </a:lnTo>
                  <a:lnTo>
                    <a:pt x="4873" y="18375"/>
                  </a:lnTo>
                  <a:lnTo>
                    <a:pt x="5408" y="18000"/>
                  </a:lnTo>
                  <a:lnTo>
                    <a:pt x="5408" y="17583"/>
                  </a:lnTo>
                  <a:lnTo>
                    <a:pt x="5408" y="17188"/>
                  </a:lnTo>
                  <a:lnTo>
                    <a:pt x="4873" y="17583"/>
                  </a:lnTo>
                  <a:lnTo>
                    <a:pt x="3803" y="17583"/>
                  </a:lnTo>
                  <a:lnTo>
                    <a:pt x="3268" y="17583"/>
                  </a:lnTo>
                  <a:lnTo>
                    <a:pt x="2704" y="16792"/>
                  </a:lnTo>
                  <a:lnTo>
                    <a:pt x="2704" y="16375"/>
                  </a:lnTo>
                  <a:lnTo>
                    <a:pt x="2704" y="15563"/>
                  </a:lnTo>
                  <a:lnTo>
                    <a:pt x="2704" y="15188"/>
                  </a:lnTo>
                  <a:lnTo>
                    <a:pt x="2704" y="14396"/>
                  </a:lnTo>
                  <a:lnTo>
                    <a:pt x="2704" y="13583"/>
                  </a:lnTo>
                  <a:lnTo>
                    <a:pt x="2704" y="13188"/>
                  </a:lnTo>
                  <a:lnTo>
                    <a:pt x="1606" y="12792"/>
                  </a:lnTo>
                  <a:lnTo>
                    <a:pt x="1606" y="12417"/>
                  </a:lnTo>
                  <a:lnTo>
                    <a:pt x="1099" y="12000"/>
                  </a:lnTo>
                  <a:lnTo>
                    <a:pt x="1099" y="11604"/>
                  </a:lnTo>
                  <a:lnTo>
                    <a:pt x="1606" y="10792"/>
                  </a:lnTo>
                  <a:lnTo>
                    <a:pt x="535" y="10792"/>
                  </a:lnTo>
                  <a:lnTo>
                    <a:pt x="0" y="10396"/>
                  </a:lnTo>
                  <a:lnTo>
                    <a:pt x="0" y="9604"/>
                  </a:lnTo>
                  <a:lnTo>
                    <a:pt x="535" y="9188"/>
                  </a:lnTo>
                  <a:lnTo>
                    <a:pt x="535" y="8813"/>
                  </a:lnTo>
                  <a:lnTo>
                    <a:pt x="1099" y="8396"/>
                  </a:lnTo>
                  <a:lnTo>
                    <a:pt x="1606" y="8000"/>
                  </a:lnTo>
                  <a:lnTo>
                    <a:pt x="2141" y="7208"/>
                  </a:lnTo>
                  <a:lnTo>
                    <a:pt x="1606" y="6417"/>
                  </a:lnTo>
                  <a:lnTo>
                    <a:pt x="1606" y="6021"/>
                  </a:lnTo>
                  <a:lnTo>
                    <a:pt x="1099" y="5583"/>
                  </a:lnTo>
                  <a:lnTo>
                    <a:pt x="1099" y="5188"/>
                  </a:lnTo>
                  <a:lnTo>
                    <a:pt x="1099" y="4396"/>
                  </a:lnTo>
                  <a:lnTo>
                    <a:pt x="1606" y="4000"/>
                  </a:lnTo>
                  <a:lnTo>
                    <a:pt x="2141" y="3604"/>
                  </a:lnTo>
                  <a:lnTo>
                    <a:pt x="3268" y="3604"/>
                  </a:lnTo>
                  <a:lnTo>
                    <a:pt x="3803" y="3188"/>
                  </a:lnTo>
                  <a:lnTo>
                    <a:pt x="4310" y="2813"/>
                  </a:lnTo>
                  <a:lnTo>
                    <a:pt x="4873" y="2417"/>
                  </a:lnTo>
                  <a:lnTo>
                    <a:pt x="5408" y="2000"/>
                  </a:lnTo>
                  <a:lnTo>
                    <a:pt x="5972" y="1625"/>
                  </a:lnTo>
                  <a:lnTo>
                    <a:pt x="7042" y="1625"/>
                  </a:lnTo>
                  <a:lnTo>
                    <a:pt x="8648" y="1625"/>
                  </a:lnTo>
                  <a:lnTo>
                    <a:pt x="9183" y="833"/>
                  </a:lnTo>
                  <a:lnTo>
                    <a:pt x="10789" y="0"/>
                  </a:lnTo>
                  <a:lnTo>
                    <a:pt x="16197" y="396"/>
                  </a:lnTo>
                  <a:lnTo>
                    <a:pt x="19972" y="2000"/>
                  </a:lnTo>
                  <a:lnTo>
                    <a:pt x="19972" y="4792"/>
                  </a:lnTo>
                  <a:lnTo>
                    <a:pt x="18366" y="6417"/>
                  </a:lnTo>
                </a:path>
              </a:pathLst>
            </a:custGeom>
            <a:noFill/>
            <a:ln w="11430">
              <a:solidFill>
                <a:srgbClr val="000000"/>
              </a:solidFill>
              <a:round/>
              <a:headEnd/>
              <a:tailEnd/>
            </a:ln>
          </p:spPr>
          <p:txBody>
            <a:bodyPr/>
            <a:lstStyle/>
            <a:p>
              <a:endParaRPr lang="zh-CN" altLang="en-US"/>
            </a:p>
          </p:txBody>
        </p:sp>
        <p:sp>
          <p:nvSpPr>
            <p:cNvPr id="8222" name="Freeform 29"/>
            <p:cNvSpPr>
              <a:spLocks/>
            </p:cNvSpPr>
            <p:nvPr/>
          </p:nvSpPr>
          <p:spPr bwMode="auto">
            <a:xfrm>
              <a:off x="5892800" y="4123779"/>
              <a:ext cx="355600" cy="39846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0 w 20000"/>
                <a:gd name="T83" fmla="*/ 2147483647 h 20000"/>
                <a:gd name="T84" fmla="*/ 0 w 20000"/>
                <a:gd name="T85" fmla="*/ 2147483647 h 20000"/>
                <a:gd name="T86" fmla="*/ 2147483647 w 20000"/>
                <a:gd name="T87" fmla="*/ 2147483647 h 20000"/>
                <a:gd name="T88" fmla="*/ 2147483647 w 20000"/>
                <a:gd name="T89" fmla="*/ 0 h 20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000"/>
                <a:gd name="T136" fmla="*/ 0 h 20000"/>
                <a:gd name="T137" fmla="*/ 20000 w 20000"/>
                <a:gd name="T138" fmla="*/ 20000 h 200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000" h="20000">
                  <a:moveTo>
                    <a:pt x="13532" y="2321"/>
                  </a:moveTo>
                  <a:lnTo>
                    <a:pt x="13532" y="2857"/>
                  </a:lnTo>
                  <a:lnTo>
                    <a:pt x="12825" y="3452"/>
                  </a:lnTo>
                  <a:lnTo>
                    <a:pt x="12082" y="4018"/>
                  </a:lnTo>
                  <a:lnTo>
                    <a:pt x="11413" y="4018"/>
                  </a:lnTo>
                  <a:lnTo>
                    <a:pt x="10669" y="4554"/>
                  </a:lnTo>
                  <a:lnTo>
                    <a:pt x="10669" y="5149"/>
                  </a:lnTo>
                  <a:lnTo>
                    <a:pt x="11413" y="5149"/>
                  </a:lnTo>
                  <a:lnTo>
                    <a:pt x="12082" y="5149"/>
                  </a:lnTo>
                  <a:lnTo>
                    <a:pt x="12825" y="5149"/>
                  </a:lnTo>
                  <a:lnTo>
                    <a:pt x="13532" y="4554"/>
                  </a:lnTo>
                  <a:lnTo>
                    <a:pt x="14238" y="4554"/>
                  </a:lnTo>
                  <a:lnTo>
                    <a:pt x="14944" y="4554"/>
                  </a:lnTo>
                  <a:lnTo>
                    <a:pt x="15688" y="4554"/>
                  </a:lnTo>
                  <a:lnTo>
                    <a:pt x="16357" y="4554"/>
                  </a:lnTo>
                  <a:lnTo>
                    <a:pt x="16357" y="5149"/>
                  </a:lnTo>
                  <a:lnTo>
                    <a:pt x="17100" y="5149"/>
                  </a:lnTo>
                  <a:lnTo>
                    <a:pt x="17844" y="5149"/>
                  </a:lnTo>
                  <a:lnTo>
                    <a:pt x="18513" y="5149"/>
                  </a:lnTo>
                  <a:lnTo>
                    <a:pt x="18513" y="5714"/>
                  </a:lnTo>
                  <a:lnTo>
                    <a:pt x="18513" y="6280"/>
                  </a:lnTo>
                  <a:lnTo>
                    <a:pt x="19257" y="6280"/>
                  </a:lnTo>
                  <a:lnTo>
                    <a:pt x="19257" y="6845"/>
                  </a:lnTo>
                  <a:lnTo>
                    <a:pt x="19257" y="7411"/>
                  </a:lnTo>
                  <a:lnTo>
                    <a:pt x="19257" y="7976"/>
                  </a:lnTo>
                  <a:lnTo>
                    <a:pt x="19257" y="8542"/>
                  </a:lnTo>
                  <a:lnTo>
                    <a:pt x="19963" y="8542"/>
                  </a:lnTo>
                  <a:lnTo>
                    <a:pt x="19257" y="9167"/>
                  </a:lnTo>
                  <a:lnTo>
                    <a:pt x="18513" y="9167"/>
                  </a:lnTo>
                  <a:lnTo>
                    <a:pt x="17844" y="9167"/>
                  </a:lnTo>
                  <a:lnTo>
                    <a:pt x="17844" y="9732"/>
                  </a:lnTo>
                  <a:lnTo>
                    <a:pt x="17844" y="10268"/>
                  </a:lnTo>
                  <a:lnTo>
                    <a:pt x="18513" y="10268"/>
                  </a:lnTo>
                  <a:lnTo>
                    <a:pt x="18513" y="10833"/>
                  </a:lnTo>
                  <a:lnTo>
                    <a:pt x="18513" y="11429"/>
                  </a:lnTo>
                  <a:lnTo>
                    <a:pt x="19257" y="11994"/>
                  </a:lnTo>
                  <a:lnTo>
                    <a:pt x="18513" y="12560"/>
                  </a:lnTo>
                  <a:lnTo>
                    <a:pt x="18513" y="13125"/>
                  </a:lnTo>
                  <a:lnTo>
                    <a:pt x="17844" y="13661"/>
                  </a:lnTo>
                  <a:lnTo>
                    <a:pt x="17844" y="14256"/>
                  </a:lnTo>
                  <a:lnTo>
                    <a:pt x="17100" y="14256"/>
                  </a:lnTo>
                  <a:lnTo>
                    <a:pt x="16357" y="14256"/>
                  </a:lnTo>
                  <a:lnTo>
                    <a:pt x="15688" y="14821"/>
                  </a:lnTo>
                  <a:lnTo>
                    <a:pt x="15688" y="15417"/>
                  </a:lnTo>
                  <a:lnTo>
                    <a:pt x="15688" y="15952"/>
                  </a:lnTo>
                  <a:lnTo>
                    <a:pt x="14944" y="16548"/>
                  </a:lnTo>
                  <a:lnTo>
                    <a:pt x="14944" y="17143"/>
                  </a:lnTo>
                  <a:lnTo>
                    <a:pt x="14944" y="17679"/>
                  </a:lnTo>
                  <a:lnTo>
                    <a:pt x="14238" y="18274"/>
                  </a:lnTo>
                  <a:lnTo>
                    <a:pt x="14238" y="18810"/>
                  </a:lnTo>
                  <a:lnTo>
                    <a:pt x="13532" y="19405"/>
                  </a:lnTo>
                  <a:lnTo>
                    <a:pt x="12825" y="19405"/>
                  </a:lnTo>
                  <a:lnTo>
                    <a:pt x="12082" y="19405"/>
                  </a:lnTo>
                  <a:lnTo>
                    <a:pt x="11413" y="19970"/>
                  </a:lnTo>
                  <a:lnTo>
                    <a:pt x="10669" y="19970"/>
                  </a:lnTo>
                  <a:lnTo>
                    <a:pt x="10669" y="19405"/>
                  </a:lnTo>
                  <a:lnTo>
                    <a:pt x="10000" y="19405"/>
                  </a:lnTo>
                  <a:lnTo>
                    <a:pt x="10000" y="18810"/>
                  </a:lnTo>
                  <a:lnTo>
                    <a:pt x="9294" y="18810"/>
                  </a:lnTo>
                  <a:lnTo>
                    <a:pt x="8550" y="18810"/>
                  </a:lnTo>
                  <a:lnTo>
                    <a:pt x="8550" y="19405"/>
                  </a:lnTo>
                  <a:lnTo>
                    <a:pt x="7844" y="19970"/>
                  </a:lnTo>
                  <a:lnTo>
                    <a:pt x="7138" y="19970"/>
                  </a:lnTo>
                  <a:lnTo>
                    <a:pt x="6431" y="19970"/>
                  </a:lnTo>
                  <a:lnTo>
                    <a:pt x="5725" y="19970"/>
                  </a:lnTo>
                  <a:lnTo>
                    <a:pt x="5725" y="19405"/>
                  </a:lnTo>
                  <a:lnTo>
                    <a:pt x="5019" y="19405"/>
                  </a:lnTo>
                  <a:lnTo>
                    <a:pt x="5019" y="18810"/>
                  </a:lnTo>
                  <a:lnTo>
                    <a:pt x="5019" y="18274"/>
                  </a:lnTo>
                  <a:lnTo>
                    <a:pt x="5019" y="17679"/>
                  </a:lnTo>
                  <a:lnTo>
                    <a:pt x="5019" y="17143"/>
                  </a:lnTo>
                  <a:lnTo>
                    <a:pt x="4275" y="17143"/>
                  </a:lnTo>
                  <a:lnTo>
                    <a:pt x="3532" y="17143"/>
                  </a:lnTo>
                  <a:lnTo>
                    <a:pt x="2825" y="17143"/>
                  </a:lnTo>
                  <a:lnTo>
                    <a:pt x="2119" y="17143"/>
                  </a:lnTo>
                  <a:lnTo>
                    <a:pt x="2825" y="16548"/>
                  </a:lnTo>
                  <a:lnTo>
                    <a:pt x="2119" y="15952"/>
                  </a:lnTo>
                  <a:lnTo>
                    <a:pt x="2119" y="15417"/>
                  </a:lnTo>
                  <a:lnTo>
                    <a:pt x="1450" y="15417"/>
                  </a:lnTo>
                  <a:lnTo>
                    <a:pt x="1450" y="14821"/>
                  </a:lnTo>
                  <a:lnTo>
                    <a:pt x="1450" y="14256"/>
                  </a:lnTo>
                  <a:lnTo>
                    <a:pt x="706" y="14256"/>
                  </a:lnTo>
                  <a:lnTo>
                    <a:pt x="706" y="13661"/>
                  </a:lnTo>
                  <a:lnTo>
                    <a:pt x="706" y="13125"/>
                  </a:lnTo>
                  <a:lnTo>
                    <a:pt x="0" y="13125"/>
                  </a:lnTo>
                  <a:lnTo>
                    <a:pt x="0" y="12560"/>
                  </a:lnTo>
                  <a:lnTo>
                    <a:pt x="0" y="11994"/>
                  </a:lnTo>
                  <a:lnTo>
                    <a:pt x="0" y="11429"/>
                  </a:lnTo>
                  <a:lnTo>
                    <a:pt x="0" y="10833"/>
                  </a:lnTo>
                  <a:lnTo>
                    <a:pt x="0" y="10268"/>
                  </a:lnTo>
                  <a:lnTo>
                    <a:pt x="706" y="6280"/>
                  </a:lnTo>
                  <a:lnTo>
                    <a:pt x="2119" y="1726"/>
                  </a:lnTo>
                  <a:lnTo>
                    <a:pt x="6431" y="1190"/>
                  </a:lnTo>
                  <a:lnTo>
                    <a:pt x="10669" y="0"/>
                  </a:lnTo>
                  <a:lnTo>
                    <a:pt x="12082" y="1190"/>
                  </a:lnTo>
                  <a:lnTo>
                    <a:pt x="13532" y="2321"/>
                  </a:lnTo>
                  <a:close/>
                </a:path>
              </a:pathLst>
            </a:custGeom>
            <a:solidFill>
              <a:srgbClr val="00B050"/>
            </a:solidFill>
            <a:ln w="11430">
              <a:solidFill>
                <a:srgbClr val="000000"/>
              </a:solidFill>
              <a:round/>
              <a:headEnd/>
              <a:tailEnd/>
            </a:ln>
          </p:spPr>
          <p:txBody>
            <a:bodyPr/>
            <a:lstStyle/>
            <a:p>
              <a:endParaRPr lang="zh-CN" altLang="en-US"/>
            </a:p>
          </p:txBody>
        </p:sp>
        <p:sp>
          <p:nvSpPr>
            <p:cNvPr id="8223" name="Freeform 30"/>
            <p:cNvSpPr>
              <a:spLocks/>
            </p:cNvSpPr>
            <p:nvPr/>
          </p:nvSpPr>
          <p:spPr bwMode="auto">
            <a:xfrm>
              <a:off x="5622925" y="3790404"/>
              <a:ext cx="549275" cy="37941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000"/>
                <a:gd name="T145" fmla="*/ 0 h 20000"/>
                <a:gd name="T146" fmla="*/ 20000 w 20000"/>
                <a:gd name="T147" fmla="*/ 20000 h 200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000" h="20000">
                  <a:moveTo>
                    <a:pt x="9745" y="0"/>
                  </a:moveTo>
                  <a:lnTo>
                    <a:pt x="9745" y="599"/>
                  </a:lnTo>
                  <a:lnTo>
                    <a:pt x="10230" y="599"/>
                  </a:lnTo>
                  <a:lnTo>
                    <a:pt x="10691" y="1230"/>
                  </a:lnTo>
                  <a:lnTo>
                    <a:pt x="11176" y="1230"/>
                  </a:lnTo>
                  <a:lnTo>
                    <a:pt x="11176" y="1830"/>
                  </a:lnTo>
                  <a:lnTo>
                    <a:pt x="11588" y="1830"/>
                  </a:lnTo>
                  <a:lnTo>
                    <a:pt x="12073" y="1830"/>
                  </a:lnTo>
                  <a:lnTo>
                    <a:pt x="12533" y="2461"/>
                  </a:lnTo>
                  <a:lnTo>
                    <a:pt x="13018" y="2461"/>
                  </a:lnTo>
                  <a:lnTo>
                    <a:pt x="13503" y="2461"/>
                  </a:lnTo>
                  <a:lnTo>
                    <a:pt x="13503" y="3028"/>
                  </a:lnTo>
                  <a:lnTo>
                    <a:pt x="13939" y="3659"/>
                  </a:lnTo>
                  <a:lnTo>
                    <a:pt x="13939" y="4259"/>
                  </a:lnTo>
                  <a:lnTo>
                    <a:pt x="13939" y="4858"/>
                  </a:lnTo>
                  <a:lnTo>
                    <a:pt x="14424" y="5457"/>
                  </a:lnTo>
                  <a:lnTo>
                    <a:pt x="14861" y="6025"/>
                  </a:lnTo>
                  <a:lnTo>
                    <a:pt x="15345" y="6025"/>
                  </a:lnTo>
                  <a:lnTo>
                    <a:pt x="14861" y="6656"/>
                  </a:lnTo>
                  <a:lnTo>
                    <a:pt x="14861" y="7886"/>
                  </a:lnTo>
                  <a:lnTo>
                    <a:pt x="15345" y="8454"/>
                  </a:lnTo>
                  <a:lnTo>
                    <a:pt x="15345" y="9054"/>
                  </a:lnTo>
                  <a:lnTo>
                    <a:pt x="15806" y="9054"/>
                  </a:lnTo>
                  <a:lnTo>
                    <a:pt x="16267" y="9653"/>
                  </a:lnTo>
                  <a:lnTo>
                    <a:pt x="17188" y="9653"/>
                  </a:lnTo>
                  <a:lnTo>
                    <a:pt x="17188" y="10284"/>
                  </a:lnTo>
                  <a:lnTo>
                    <a:pt x="17673" y="10915"/>
                  </a:lnTo>
                  <a:lnTo>
                    <a:pt x="18109" y="11514"/>
                  </a:lnTo>
                  <a:lnTo>
                    <a:pt x="18594" y="11514"/>
                  </a:lnTo>
                  <a:lnTo>
                    <a:pt x="18594" y="12114"/>
                  </a:lnTo>
                  <a:lnTo>
                    <a:pt x="18594" y="12713"/>
                  </a:lnTo>
                  <a:lnTo>
                    <a:pt x="19030" y="12713"/>
                  </a:lnTo>
                  <a:lnTo>
                    <a:pt x="19515" y="12713"/>
                  </a:lnTo>
                  <a:lnTo>
                    <a:pt x="19976" y="12713"/>
                  </a:lnTo>
                  <a:lnTo>
                    <a:pt x="19976" y="13312"/>
                  </a:lnTo>
                  <a:lnTo>
                    <a:pt x="19976" y="13912"/>
                  </a:lnTo>
                  <a:lnTo>
                    <a:pt x="19515" y="14511"/>
                  </a:lnTo>
                  <a:lnTo>
                    <a:pt x="19030" y="14511"/>
                  </a:lnTo>
                  <a:lnTo>
                    <a:pt x="18594" y="13912"/>
                  </a:lnTo>
                  <a:lnTo>
                    <a:pt x="18109" y="13912"/>
                  </a:lnTo>
                  <a:lnTo>
                    <a:pt x="17673" y="13912"/>
                  </a:lnTo>
                  <a:lnTo>
                    <a:pt x="17188" y="13912"/>
                  </a:lnTo>
                  <a:lnTo>
                    <a:pt x="16727" y="13912"/>
                  </a:lnTo>
                  <a:lnTo>
                    <a:pt x="16267" y="13912"/>
                  </a:lnTo>
                  <a:lnTo>
                    <a:pt x="15806" y="13312"/>
                  </a:lnTo>
                  <a:lnTo>
                    <a:pt x="15345" y="13912"/>
                  </a:lnTo>
                  <a:lnTo>
                    <a:pt x="15806" y="14511"/>
                  </a:lnTo>
                  <a:lnTo>
                    <a:pt x="16727" y="14511"/>
                  </a:lnTo>
                  <a:lnTo>
                    <a:pt x="16727" y="15110"/>
                  </a:lnTo>
                  <a:lnTo>
                    <a:pt x="17188" y="15110"/>
                  </a:lnTo>
                  <a:lnTo>
                    <a:pt x="17673" y="15110"/>
                  </a:lnTo>
                  <a:lnTo>
                    <a:pt x="18109" y="15710"/>
                  </a:lnTo>
                  <a:lnTo>
                    <a:pt x="18594" y="15710"/>
                  </a:lnTo>
                  <a:lnTo>
                    <a:pt x="18594" y="16341"/>
                  </a:lnTo>
                  <a:lnTo>
                    <a:pt x="18594" y="16909"/>
                  </a:lnTo>
                  <a:lnTo>
                    <a:pt x="18109" y="17539"/>
                  </a:lnTo>
                  <a:lnTo>
                    <a:pt x="17673" y="18139"/>
                  </a:lnTo>
                  <a:lnTo>
                    <a:pt x="17673" y="18738"/>
                  </a:lnTo>
                  <a:lnTo>
                    <a:pt x="17673" y="19369"/>
                  </a:lnTo>
                  <a:lnTo>
                    <a:pt x="17188" y="19968"/>
                  </a:lnTo>
                  <a:lnTo>
                    <a:pt x="16727" y="19968"/>
                  </a:lnTo>
                  <a:lnTo>
                    <a:pt x="16267" y="19968"/>
                  </a:lnTo>
                  <a:lnTo>
                    <a:pt x="15806" y="19968"/>
                  </a:lnTo>
                  <a:lnTo>
                    <a:pt x="15345" y="19968"/>
                  </a:lnTo>
                  <a:lnTo>
                    <a:pt x="14861" y="19968"/>
                  </a:lnTo>
                  <a:lnTo>
                    <a:pt x="14861" y="19369"/>
                  </a:lnTo>
                  <a:lnTo>
                    <a:pt x="14424" y="19369"/>
                  </a:lnTo>
                  <a:lnTo>
                    <a:pt x="13939" y="18738"/>
                  </a:lnTo>
                  <a:lnTo>
                    <a:pt x="13503" y="19369"/>
                  </a:lnTo>
                  <a:lnTo>
                    <a:pt x="13018" y="19369"/>
                  </a:lnTo>
                  <a:lnTo>
                    <a:pt x="10230" y="19968"/>
                  </a:lnTo>
                  <a:lnTo>
                    <a:pt x="7903" y="19968"/>
                  </a:lnTo>
                  <a:lnTo>
                    <a:pt x="5139" y="13912"/>
                  </a:lnTo>
                  <a:lnTo>
                    <a:pt x="2303" y="7886"/>
                  </a:lnTo>
                  <a:lnTo>
                    <a:pt x="945" y="4858"/>
                  </a:lnTo>
                  <a:lnTo>
                    <a:pt x="0" y="1830"/>
                  </a:lnTo>
                  <a:lnTo>
                    <a:pt x="4630" y="1230"/>
                  </a:lnTo>
                  <a:lnTo>
                    <a:pt x="9745" y="0"/>
                  </a:lnTo>
                  <a:close/>
                </a:path>
              </a:pathLst>
            </a:custGeom>
            <a:solidFill>
              <a:srgbClr val="00B050"/>
            </a:solidFill>
            <a:ln w="11430">
              <a:solidFill>
                <a:srgbClr val="000000"/>
              </a:solidFill>
              <a:round/>
              <a:headEnd/>
              <a:tailEnd/>
            </a:ln>
          </p:spPr>
          <p:txBody>
            <a:bodyPr/>
            <a:lstStyle/>
            <a:p>
              <a:endParaRPr lang="zh-CN" altLang="en-US"/>
            </a:p>
          </p:txBody>
        </p:sp>
        <p:sp>
          <p:nvSpPr>
            <p:cNvPr id="8224" name="Freeform 31"/>
            <p:cNvSpPr>
              <a:spLocks/>
            </p:cNvSpPr>
            <p:nvPr/>
          </p:nvSpPr>
          <p:spPr bwMode="auto">
            <a:xfrm>
              <a:off x="5497513" y="3861842"/>
              <a:ext cx="495300" cy="490537"/>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2147483647 w 20000"/>
                <a:gd name="T111" fmla="*/ 2147483647 h 20000"/>
                <a:gd name="T112" fmla="*/ 0 w 20000"/>
                <a:gd name="T113" fmla="*/ 2147483647 h 20000"/>
                <a:gd name="T114" fmla="*/ 2147483647 w 20000"/>
                <a:gd name="T115" fmla="*/ 2147483647 h 200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000"/>
                <a:gd name="T175" fmla="*/ 0 h 20000"/>
                <a:gd name="T176" fmla="*/ 20000 w 20000"/>
                <a:gd name="T177" fmla="*/ 20000 h 200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000" h="20000">
                  <a:moveTo>
                    <a:pt x="6658" y="0"/>
                  </a:moveTo>
                  <a:lnTo>
                    <a:pt x="6658" y="460"/>
                  </a:lnTo>
                  <a:lnTo>
                    <a:pt x="7166" y="460"/>
                  </a:lnTo>
                  <a:lnTo>
                    <a:pt x="7701" y="460"/>
                  </a:lnTo>
                  <a:lnTo>
                    <a:pt x="8182" y="460"/>
                  </a:lnTo>
                  <a:lnTo>
                    <a:pt x="8182" y="944"/>
                  </a:lnTo>
                  <a:lnTo>
                    <a:pt x="8717" y="944"/>
                  </a:lnTo>
                  <a:lnTo>
                    <a:pt x="8717" y="1380"/>
                  </a:lnTo>
                  <a:lnTo>
                    <a:pt x="9198" y="1840"/>
                  </a:lnTo>
                  <a:lnTo>
                    <a:pt x="9706" y="1840"/>
                  </a:lnTo>
                  <a:lnTo>
                    <a:pt x="10241" y="1840"/>
                  </a:lnTo>
                  <a:lnTo>
                    <a:pt x="10241" y="2300"/>
                  </a:lnTo>
                  <a:lnTo>
                    <a:pt x="10775" y="2300"/>
                  </a:lnTo>
                  <a:lnTo>
                    <a:pt x="11283" y="2300"/>
                  </a:lnTo>
                  <a:lnTo>
                    <a:pt x="11765" y="2300"/>
                  </a:lnTo>
                  <a:lnTo>
                    <a:pt x="11765" y="2785"/>
                  </a:lnTo>
                  <a:lnTo>
                    <a:pt x="12299" y="2785"/>
                  </a:lnTo>
                  <a:lnTo>
                    <a:pt x="12807" y="2785"/>
                  </a:lnTo>
                  <a:lnTo>
                    <a:pt x="12807" y="3245"/>
                  </a:lnTo>
                  <a:lnTo>
                    <a:pt x="12807" y="3729"/>
                  </a:lnTo>
                  <a:lnTo>
                    <a:pt x="12807" y="4165"/>
                  </a:lnTo>
                  <a:lnTo>
                    <a:pt x="12299" y="4625"/>
                  </a:lnTo>
                  <a:lnTo>
                    <a:pt x="12807" y="5109"/>
                  </a:lnTo>
                  <a:lnTo>
                    <a:pt x="13316" y="5109"/>
                  </a:lnTo>
                  <a:lnTo>
                    <a:pt x="13316" y="5569"/>
                  </a:lnTo>
                  <a:lnTo>
                    <a:pt x="13824" y="5569"/>
                  </a:lnTo>
                  <a:lnTo>
                    <a:pt x="13824" y="6053"/>
                  </a:lnTo>
                  <a:lnTo>
                    <a:pt x="14332" y="6053"/>
                  </a:lnTo>
                  <a:lnTo>
                    <a:pt x="14840" y="6053"/>
                  </a:lnTo>
                  <a:lnTo>
                    <a:pt x="15348" y="6053"/>
                  </a:lnTo>
                  <a:lnTo>
                    <a:pt x="15882" y="6053"/>
                  </a:lnTo>
                  <a:lnTo>
                    <a:pt x="15882" y="5569"/>
                  </a:lnTo>
                  <a:lnTo>
                    <a:pt x="15882" y="5109"/>
                  </a:lnTo>
                  <a:lnTo>
                    <a:pt x="16364" y="5569"/>
                  </a:lnTo>
                  <a:lnTo>
                    <a:pt x="16898" y="5569"/>
                  </a:lnTo>
                  <a:lnTo>
                    <a:pt x="16898" y="6053"/>
                  </a:lnTo>
                  <a:lnTo>
                    <a:pt x="17380" y="6053"/>
                  </a:lnTo>
                  <a:lnTo>
                    <a:pt x="17380" y="6489"/>
                  </a:lnTo>
                  <a:lnTo>
                    <a:pt x="16898" y="6973"/>
                  </a:lnTo>
                  <a:lnTo>
                    <a:pt x="16364" y="6973"/>
                  </a:lnTo>
                  <a:lnTo>
                    <a:pt x="15882" y="6973"/>
                  </a:lnTo>
                  <a:lnTo>
                    <a:pt x="15348" y="7433"/>
                  </a:lnTo>
                  <a:lnTo>
                    <a:pt x="15348" y="7918"/>
                  </a:lnTo>
                  <a:lnTo>
                    <a:pt x="15882" y="7918"/>
                  </a:lnTo>
                  <a:lnTo>
                    <a:pt x="15348" y="8354"/>
                  </a:lnTo>
                  <a:lnTo>
                    <a:pt x="15348" y="8814"/>
                  </a:lnTo>
                  <a:lnTo>
                    <a:pt x="14840" y="8814"/>
                  </a:lnTo>
                  <a:lnTo>
                    <a:pt x="14840" y="9274"/>
                  </a:lnTo>
                  <a:lnTo>
                    <a:pt x="15348" y="9734"/>
                  </a:lnTo>
                  <a:lnTo>
                    <a:pt x="15348" y="10218"/>
                  </a:lnTo>
                  <a:lnTo>
                    <a:pt x="15882" y="10218"/>
                  </a:lnTo>
                  <a:lnTo>
                    <a:pt x="16364" y="10218"/>
                  </a:lnTo>
                  <a:lnTo>
                    <a:pt x="16364" y="10678"/>
                  </a:lnTo>
                  <a:lnTo>
                    <a:pt x="16898" y="10678"/>
                  </a:lnTo>
                  <a:lnTo>
                    <a:pt x="16898" y="11138"/>
                  </a:lnTo>
                  <a:lnTo>
                    <a:pt x="16898" y="11598"/>
                  </a:lnTo>
                  <a:lnTo>
                    <a:pt x="16898" y="12082"/>
                  </a:lnTo>
                  <a:lnTo>
                    <a:pt x="17380" y="12082"/>
                  </a:lnTo>
                  <a:lnTo>
                    <a:pt x="17914" y="12082"/>
                  </a:lnTo>
                  <a:lnTo>
                    <a:pt x="18422" y="12082"/>
                  </a:lnTo>
                  <a:lnTo>
                    <a:pt x="18904" y="11598"/>
                  </a:lnTo>
                  <a:lnTo>
                    <a:pt x="19465" y="11598"/>
                  </a:lnTo>
                  <a:lnTo>
                    <a:pt x="19465" y="12082"/>
                  </a:lnTo>
                  <a:lnTo>
                    <a:pt x="19973" y="12082"/>
                  </a:lnTo>
                  <a:lnTo>
                    <a:pt x="19973" y="13002"/>
                  </a:lnTo>
                  <a:lnTo>
                    <a:pt x="19973" y="13487"/>
                  </a:lnTo>
                  <a:lnTo>
                    <a:pt x="19465" y="13923"/>
                  </a:lnTo>
                  <a:lnTo>
                    <a:pt x="19465" y="14383"/>
                  </a:lnTo>
                  <a:lnTo>
                    <a:pt x="19465" y="14843"/>
                  </a:lnTo>
                  <a:lnTo>
                    <a:pt x="19465" y="15327"/>
                  </a:lnTo>
                  <a:lnTo>
                    <a:pt x="18904" y="15787"/>
                  </a:lnTo>
                  <a:lnTo>
                    <a:pt x="18422" y="15787"/>
                  </a:lnTo>
                  <a:lnTo>
                    <a:pt x="17914" y="15787"/>
                  </a:lnTo>
                  <a:lnTo>
                    <a:pt x="17914" y="16247"/>
                  </a:lnTo>
                  <a:lnTo>
                    <a:pt x="17914" y="16707"/>
                  </a:lnTo>
                  <a:lnTo>
                    <a:pt x="17914" y="17167"/>
                  </a:lnTo>
                  <a:lnTo>
                    <a:pt x="17914" y="17627"/>
                  </a:lnTo>
                  <a:lnTo>
                    <a:pt x="17914" y="18111"/>
                  </a:lnTo>
                  <a:lnTo>
                    <a:pt x="17380" y="18596"/>
                  </a:lnTo>
                  <a:lnTo>
                    <a:pt x="16898" y="19031"/>
                  </a:lnTo>
                  <a:lnTo>
                    <a:pt x="16364" y="19516"/>
                  </a:lnTo>
                  <a:lnTo>
                    <a:pt x="15882" y="19516"/>
                  </a:lnTo>
                  <a:lnTo>
                    <a:pt x="15882" y="19976"/>
                  </a:lnTo>
                  <a:lnTo>
                    <a:pt x="15348" y="19516"/>
                  </a:lnTo>
                  <a:lnTo>
                    <a:pt x="15348" y="19031"/>
                  </a:lnTo>
                  <a:lnTo>
                    <a:pt x="14332" y="19031"/>
                  </a:lnTo>
                  <a:lnTo>
                    <a:pt x="13824" y="19031"/>
                  </a:lnTo>
                  <a:lnTo>
                    <a:pt x="13316" y="19031"/>
                  </a:lnTo>
                  <a:lnTo>
                    <a:pt x="12807" y="19031"/>
                  </a:lnTo>
                  <a:lnTo>
                    <a:pt x="12807" y="18596"/>
                  </a:lnTo>
                  <a:lnTo>
                    <a:pt x="12299" y="18596"/>
                  </a:lnTo>
                  <a:lnTo>
                    <a:pt x="12299" y="18111"/>
                  </a:lnTo>
                  <a:lnTo>
                    <a:pt x="11765" y="18111"/>
                  </a:lnTo>
                  <a:lnTo>
                    <a:pt x="11765" y="18596"/>
                  </a:lnTo>
                  <a:lnTo>
                    <a:pt x="11283" y="19031"/>
                  </a:lnTo>
                  <a:lnTo>
                    <a:pt x="11283" y="19516"/>
                  </a:lnTo>
                  <a:lnTo>
                    <a:pt x="10775" y="19976"/>
                  </a:lnTo>
                  <a:lnTo>
                    <a:pt x="10241" y="19976"/>
                  </a:lnTo>
                  <a:lnTo>
                    <a:pt x="10241" y="19516"/>
                  </a:lnTo>
                  <a:lnTo>
                    <a:pt x="10241" y="19031"/>
                  </a:lnTo>
                  <a:lnTo>
                    <a:pt x="10241" y="18596"/>
                  </a:lnTo>
                  <a:lnTo>
                    <a:pt x="10775" y="18111"/>
                  </a:lnTo>
                  <a:lnTo>
                    <a:pt x="10775" y="17627"/>
                  </a:lnTo>
                  <a:lnTo>
                    <a:pt x="10241" y="17627"/>
                  </a:lnTo>
                  <a:lnTo>
                    <a:pt x="9706" y="17627"/>
                  </a:lnTo>
                  <a:lnTo>
                    <a:pt x="9198" y="18111"/>
                  </a:lnTo>
                  <a:lnTo>
                    <a:pt x="8717" y="18111"/>
                  </a:lnTo>
                  <a:lnTo>
                    <a:pt x="8717" y="18596"/>
                  </a:lnTo>
                  <a:lnTo>
                    <a:pt x="8182" y="18596"/>
                  </a:lnTo>
                  <a:lnTo>
                    <a:pt x="7701" y="18596"/>
                  </a:lnTo>
                  <a:lnTo>
                    <a:pt x="7701" y="18111"/>
                  </a:lnTo>
                  <a:lnTo>
                    <a:pt x="7701" y="17627"/>
                  </a:lnTo>
                  <a:lnTo>
                    <a:pt x="7166" y="17627"/>
                  </a:lnTo>
                  <a:lnTo>
                    <a:pt x="7166" y="17167"/>
                  </a:lnTo>
                  <a:lnTo>
                    <a:pt x="7166" y="16707"/>
                  </a:lnTo>
                  <a:lnTo>
                    <a:pt x="7166" y="16247"/>
                  </a:lnTo>
                  <a:lnTo>
                    <a:pt x="7166" y="15787"/>
                  </a:lnTo>
                  <a:lnTo>
                    <a:pt x="7166" y="15327"/>
                  </a:lnTo>
                  <a:lnTo>
                    <a:pt x="7166" y="14843"/>
                  </a:lnTo>
                  <a:lnTo>
                    <a:pt x="7166" y="14383"/>
                  </a:lnTo>
                  <a:lnTo>
                    <a:pt x="6658" y="14383"/>
                  </a:lnTo>
                  <a:lnTo>
                    <a:pt x="6150" y="14383"/>
                  </a:lnTo>
                  <a:lnTo>
                    <a:pt x="5642" y="13923"/>
                  </a:lnTo>
                  <a:lnTo>
                    <a:pt x="5107" y="13923"/>
                  </a:lnTo>
                  <a:lnTo>
                    <a:pt x="4626" y="13923"/>
                  </a:lnTo>
                  <a:lnTo>
                    <a:pt x="4091" y="13923"/>
                  </a:lnTo>
                  <a:lnTo>
                    <a:pt x="4091" y="13487"/>
                  </a:lnTo>
                  <a:lnTo>
                    <a:pt x="4091" y="13002"/>
                  </a:lnTo>
                  <a:lnTo>
                    <a:pt x="4091" y="12082"/>
                  </a:lnTo>
                  <a:lnTo>
                    <a:pt x="2086" y="9734"/>
                  </a:lnTo>
                  <a:lnTo>
                    <a:pt x="0" y="6973"/>
                  </a:lnTo>
                  <a:lnTo>
                    <a:pt x="1497" y="3729"/>
                  </a:lnTo>
                  <a:lnTo>
                    <a:pt x="3610" y="460"/>
                  </a:lnTo>
                  <a:lnTo>
                    <a:pt x="5107" y="460"/>
                  </a:lnTo>
                  <a:lnTo>
                    <a:pt x="6658" y="0"/>
                  </a:lnTo>
                  <a:close/>
                </a:path>
              </a:pathLst>
            </a:custGeom>
            <a:solidFill>
              <a:srgbClr val="00B050"/>
            </a:solidFill>
            <a:ln w="11430">
              <a:solidFill>
                <a:srgbClr val="000000"/>
              </a:solidFill>
              <a:round/>
              <a:headEnd/>
              <a:tailEnd/>
            </a:ln>
          </p:spPr>
          <p:txBody>
            <a:bodyPr/>
            <a:lstStyle/>
            <a:p>
              <a:endParaRPr lang="zh-CN" altLang="en-US"/>
            </a:p>
          </p:txBody>
        </p:sp>
        <p:sp>
          <p:nvSpPr>
            <p:cNvPr id="8225" name="Freeform 32"/>
            <p:cNvSpPr>
              <a:spLocks/>
            </p:cNvSpPr>
            <p:nvPr/>
          </p:nvSpPr>
          <p:spPr bwMode="auto">
            <a:xfrm>
              <a:off x="5059363" y="3722142"/>
              <a:ext cx="547687" cy="493712"/>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0 w 20000"/>
                <a:gd name="T87" fmla="*/ 2147483647 h 20000"/>
                <a:gd name="T88" fmla="*/ 0 w 20000"/>
                <a:gd name="T89" fmla="*/ 2147483647 h 20000"/>
                <a:gd name="T90" fmla="*/ 2147483647 w 20000"/>
                <a:gd name="T91" fmla="*/ 2147483647 h 20000"/>
                <a:gd name="T92" fmla="*/ 2147483647 w 20000"/>
                <a:gd name="T93" fmla="*/ 2147483647 h 200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00"/>
                <a:gd name="T142" fmla="*/ 0 h 20000"/>
                <a:gd name="T143" fmla="*/ 20000 w 20000"/>
                <a:gd name="T144" fmla="*/ 20000 h 200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00" h="20000">
                  <a:moveTo>
                    <a:pt x="18109" y="7433"/>
                  </a:moveTo>
                  <a:lnTo>
                    <a:pt x="18109" y="7918"/>
                  </a:lnTo>
                  <a:lnTo>
                    <a:pt x="18594" y="7918"/>
                  </a:lnTo>
                  <a:lnTo>
                    <a:pt x="18594" y="8354"/>
                  </a:lnTo>
                  <a:lnTo>
                    <a:pt x="19030" y="8354"/>
                  </a:lnTo>
                  <a:lnTo>
                    <a:pt x="19030" y="8814"/>
                  </a:lnTo>
                  <a:lnTo>
                    <a:pt x="19515" y="8814"/>
                  </a:lnTo>
                  <a:lnTo>
                    <a:pt x="19976" y="8814"/>
                  </a:lnTo>
                  <a:lnTo>
                    <a:pt x="19976" y="9274"/>
                  </a:lnTo>
                  <a:lnTo>
                    <a:pt x="19976" y="9734"/>
                  </a:lnTo>
                  <a:lnTo>
                    <a:pt x="19515" y="10218"/>
                  </a:lnTo>
                  <a:lnTo>
                    <a:pt x="19030" y="10678"/>
                  </a:lnTo>
                  <a:lnTo>
                    <a:pt x="18594" y="10678"/>
                  </a:lnTo>
                  <a:lnTo>
                    <a:pt x="18594" y="10218"/>
                  </a:lnTo>
                  <a:lnTo>
                    <a:pt x="18109" y="10218"/>
                  </a:lnTo>
                  <a:lnTo>
                    <a:pt x="18109" y="9734"/>
                  </a:lnTo>
                  <a:lnTo>
                    <a:pt x="17673" y="9734"/>
                  </a:lnTo>
                  <a:lnTo>
                    <a:pt x="17188" y="9734"/>
                  </a:lnTo>
                  <a:lnTo>
                    <a:pt x="16727" y="9734"/>
                  </a:lnTo>
                  <a:lnTo>
                    <a:pt x="16727" y="10218"/>
                  </a:lnTo>
                  <a:lnTo>
                    <a:pt x="16727" y="10678"/>
                  </a:lnTo>
                  <a:lnTo>
                    <a:pt x="17188" y="10678"/>
                  </a:lnTo>
                  <a:lnTo>
                    <a:pt x="16727" y="11138"/>
                  </a:lnTo>
                  <a:lnTo>
                    <a:pt x="16727" y="11574"/>
                  </a:lnTo>
                  <a:lnTo>
                    <a:pt x="16267" y="12082"/>
                  </a:lnTo>
                  <a:lnTo>
                    <a:pt x="16267" y="12542"/>
                  </a:lnTo>
                  <a:lnTo>
                    <a:pt x="16267" y="13002"/>
                  </a:lnTo>
                  <a:lnTo>
                    <a:pt x="15806" y="13487"/>
                  </a:lnTo>
                  <a:lnTo>
                    <a:pt x="15345" y="13923"/>
                  </a:lnTo>
                  <a:lnTo>
                    <a:pt x="15345" y="14383"/>
                  </a:lnTo>
                  <a:lnTo>
                    <a:pt x="15345" y="14843"/>
                  </a:lnTo>
                  <a:lnTo>
                    <a:pt x="15806" y="14843"/>
                  </a:lnTo>
                  <a:lnTo>
                    <a:pt x="15806" y="15327"/>
                  </a:lnTo>
                  <a:lnTo>
                    <a:pt x="16267" y="15327"/>
                  </a:lnTo>
                  <a:lnTo>
                    <a:pt x="16267" y="15787"/>
                  </a:lnTo>
                  <a:lnTo>
                    <a:pt x="16727" y="15787"/>
                  </a:lnTo>
                  <a:lnTo>
                    <a:pt x="17188" y="15787"/>
                  </a:lnTo>
                  <a:lnTo>
                    <a:pt x="17188" y="16247"/>
                  </a:lnTo>
                  <a:lnTo>
                    <a:pt x="17673" y="16247"/>
                  </a:lnTo>
                  <a:lnTo>
                    <a:pt x="18109" y="15787"/>
                  </a:lnTo>
                  <a:lnTo>
                    <a:pt x="18594" y="15327"/>
                  </a:lnTo>
                  <a:lnTo>
                    <a:pt x="18594" y="15787"/>
                  </a:lnTo>
                  <a:lnTo>
                    <a:pt x="18594" y="16247"/>
                  </a:lnTo>
                  <a:lnTo>
                    <a:pt x="18594" y="16707"/>
                  </a:lnTo>
                  <a:lnTo>
                    <a:pt x="18594" y="17167"/>
                  </a:lnTo>
                  <a:lnTo>
                    <a:pt x="18594" y="17627"/>
                  </a:lnTo>
                  <a:lnTo>
                    <a:pt x="19030" y="17627"/>
                  </a:lnTo>
                  <a:lnTo>
                    <a:pt x="18594" y="18087"/>
                  </a:lnTo>
                  <a:lnTo>
                    <a:pt x="18109" y="18596"/>
                  </a:lnTo>
                  <a:lnTo>
                    <a:pt x="17673" y="18596"/>
                  </a:lnTo>
                  <a:lnTo>
                    <a:pt x="17188" y="19031"/>
                  </a:lnTo>
                  <a:lnTo>
                    <a:pt x="17188" y="19516"/>
                  </a:lnTo>
                  <a:lnTo>
                    <a:pt x="16727" y="19516"/>
                  </a:lnTo>
                  <a:lnTo>
                    <a:pt x="16267" y="19516"/>
                  </a:lnTo>
                  <a:lnTo>
                    <a:pt x="16267" y="19976"/>
                  </a:lnTo>
                  <a:lnTo>
                    <a:pt x="15806" y="19976"/>
                  </a:lnTo>
                  <a:lnTo>
                    <a:pt x="15345" y="19976"/>
                  </a:lnTo>
                  <a:lnTo>
                    <a:pt x="14836" y="19976"/>
                  </a:lnTo>
                  <a:lnTo>
                    <a:pt x="14836" y="19516"/>
                  </a:lnTo>
                  <a:lnTo>
                    <a:pt x="14376" y="19516"/>
                  </a:lnTo>
                  <a:lnTo>
                    <a:pt x="14376" y="19031"/>
                  </a:lnTo>
                  <a:lnTo>
                    <a:pt x="13915" y="19031"/>
                  </a:lnTo>
                  <a:lnTo>
                    <a:pt x="13479" y="19031"/>
                  </a:lnTo>
                  <a:lnTo>
                    <a:pt x="12994" y="19031"/>
                  </a:lnTo>
                  <a:lnTo>
                    <a:pt x="12533" y="19031"/>
                  </a:lnTo>
                  <a:lnTo>
                    <a:pt x="12073" y="19031"/>
                  </a:lnTo>
                  <a:lnTo>
                    <a:pt x="12073" y="18596"/>
                  </a:lnTo>
                  <a:lnTo>
                    <a:pt x="12073" y="18087"/>
                  </a:lnTo>
                  <a:lnTo>
                    <a:pt x="12073" y="17627"/>
                  </a:lnTo>
                  <a:lnTo>
                    <a:pt x="11588" y="17627"/>
                  </a:lnTo>
                  <a:lnTo>
                    <a:pt x="11176" y="17167"/>
                  </a:lnTo>
                  <a:lnTo>
                    <a:pt x="10691" y="16707"/>
                  </a:lnTo>
                  <a:lnTo>
                    <a:pt x="10230" y="17167"/>
                  </a:lnTo>
                  <a:lnTo>
                    <a:pt x="9745" y="17167"/>
                  </a:lnTo>
                  <a:lnTo>
                    <a:pt x="9285" y="17167"/>
                  </a:lnTo>
                  <a:lnTo>
                    <a:pt x="8800" y="17167"/>
                  </a:lnTo>
                  <a:lnTo>
                    <a:pt x="8364" y="17167"/>
                  </a:lnTo>
                  <a:lnTo>
                    <a:pt x="7903" y="17167"/>
                  </a:lnTo>
                  <a:lnTo>
                    <a:pt x="7442" y="17167"/>
                  </a:lnTo>
                  <a:lnTo>
                    <a:pt x="6958" y="17167"/>
                  </a:lnTo>
                  <a:lnTo>
                    <a:pt x="6473" y="17167"/>
                  </a:lnTo>
                  <a:lnTo>
                    <a:pt x="6036" y="17167"/>
                  </a:lnTo>
                  <a:lnTo>
                    <a:pt x="5552" y="17167"/>
                  </a:lnTo>
                  <a:lnTo>
                    <a:pt x="5091" y="16707"/>
                  </a:lnTo>
                  <a:lnTo>
                    <a:pt x="4630" y="16707"/>
                  </a:lnTo>
                  <a:lnTo>
                    <a:pt x="4170" y="16247"/>
                  </a:lnTo>
                  <a:lnTo>
                    <a:pt x="3733" y="16247"/>
                  </a:lnTo>
                  <a:lnTo>
                    <a:pt x="3733" y="15787"/>
                  </a:lnTo>
                  <a:lnTo>
                    <a:pt x="3248" y="15327"/>
                  </a:lnTo>
                  <a:lnTo>
                    <a:pt x="2788" y="14843"/>
                  </a:lnTo>
                  <a:lnTo>
                    <a:pt x="2303" y="14843"/>
                  </a:lnTo>
                  <a:lnTo>
                    <a:pt x="1842" y="14383"/>
                  </a:lnTo>
                  <a:lnTo>
                    <a:pt x="1842" y="13923"/>
                  </a:lnTo>
                  <a:lnTo>
                    <a:pt x="2303" y="13487"/>
                  </a:lnTo>
                  <a:lnTo>
                    <a:pt x="1842" y="13002"/>
                  </a:lnTo>
                  <a:lnTo>
                    <a:pt x="1842" y="12542"/>
                  </a:lnTo>
                  <a:lnTo>
                    <a:pt x="1382" y="12542"/>
                  </a:lnTo>
                  <a:lnTo>
                    <a:pt x="1382" y="12082"/>
                  </a:lnTo>
                  <a:lnTo>
                    <a:pt x="945" y="12082"/>
                  </a:lnTo>
                  <a:lnTo>
                    <a:pt x="945" y="11574"/>
                  </a:lnTo>
                  <a:lnTo>
                    <a:pt x="461" y="11574"/>
                  </a:lnTo>
                  <a:lnTo>
                    <a:pt x="461" y="11138"/>
                  </a:lnTo>
                  <a:lnTo>
                    <a:pt x="0" y="10678"/>
                  </a:lnTo>
                  <a:lnTo>
                    <a:pt x="0" y="10218"/>
                  </a:lnTo>
                  <a:lnTo>
                    <a:pt x="0" y="9734"/>
                  </a:lnTo>
                  <a:lnTo>
                    <a:pt x="0" y="8814"/>
                  </a:lnTo>
                  <a:lnTo>
                    <a:pt x="0" y="7918"/>
                  </a:lnTo>
                  <a:lnTo>
                    <a:pt x="3248" y="6053"/>
                  </a:lnTo>
                  <a:lnTo>
                    <a:pt x="6473" y="3729"/>
                  </a:lnTo>
                  <a:lnTo>
                    <a:pt x="8364" y="1840"/>
                  </a:lnTo>
                  <a:lnTo>
                    <a:pt x="10230" y="0"/>
                  </a:lnTo>
                  <a:lnTo>
                    <a:pt x="13915" y="460"/>
                  </a:lnTo>
                  <a:lnTo>
                    <a:pt x="17673" y="944"/>
                  </a:lnTo>
                  <a:lnTo>
                    <a:pt x="17673" y="4165"/>
                  </a:lnTo>
                  <a:lnTo>
                    <a:pt x="18109" y="7433"/>
                  </a:lnTo>
                  <a:close/>
                </a:path>
              </a:pathLst>
            </a:custGeom>
            <a:solidFill>
              <a:srgbClr val="00B050"/>
            </a:solidFill>
            <a:ln w="11430">
              <a:solidFill>
                <a:srgbClr val="000000"/>
              </a:solidFill>
              <a:round/>
              <a:headEnd/>
              <a:tailEnd/>
            </a:ln>
          </p:spPr>
          <p:txBody>
            <a:bodyPr/>
            <a:lstStyle/>
            <a:p>
              <a:endParaRPr lang="zh-CN" altLang="en-US"/>
            </a:p>
          </p:txBody>
        </p:sp>
        <p:sp>
          <p:nvSpPr>
            <p:cNvPr id="8226" name="Freeform 33"/>
            <p:cNvSpPr>
              <a:spLocks/>
            </p:cNvSpPr>
            <p:nvPr/>
          </p:nvSpPr>
          <p:spPr bwMode="auto">
            <a:xfrm>
              <a:off x="5510213" y="3496717"/>
              <a:ext cx="611187" cy="376237"/>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0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0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000"/>
                <a:gd name="T145" fmla="*/ 0 h 20000"/>
                <a:gd name="T146" fmla="*/ 20000 w 20000"/>
                <a:gd name="T147" fmla="*/ 20000 h 200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000" h="20000">
                  <a:moveTo>
                    <a:pt x="6667" y="631"/>
                  </a:moveTo>
                  <a:lnTo>
                    <a:pt x="6667" y="1262"/>
                  </a:lnTo>
                  <a:lnTo>
                    <a:pt x="7079" y="1262"/>
                  </a:lnTo>
                  <a:lnTo>
                    <a:pt x="7492" y="1262"/>
                  </a:lnTo>
                  <a:lnTo>
                    <a:pt x="7883" y="1262"/>
                  </a:lnTo>
                  <a:lnTo>
                    <a:pt x="8339" y="1262"/>
                  </a:lnTo>
                  <a:lnTo>
                    <a:pt x="8751" y="631"/>
                  </a:lnTo>
                  <a:lnTo>
                    <a:pt x="9186" y="1262"/>
                  </a:lnTo>
                  <a:lnTo>
                    <a:pt x="9598" y="1262"/>
                  </a:lnTo>
                  <a:lnTo>
                    <a:pt x="9598" y="1830"/>
                  </a:lnTo>
                  <a:lnTo>
                    <a:pt x="9598" y="2461"/>
                  </a:lnTo>
                  <a:lnTo>
                    <a:pt x="10011" y="3659"/>
                  </a:lnTo>
                  <a:lnTo>
                    <a:pt x="10402" y="4259"/>
                  </a:lnTo>
                  <a:lnTo>
                    <a:pt x="10814" y="4858"/>
                  </a:lnTo>
                  <a:lnTo>
                    <a:pt x="11249" y="4858"/>
                  </a:lnTo>
                  <a:lnTo>
                    <a:pt x="11661" y="4858"/>
                  </a:lnTo>
                  <a:lnTo>
                    <a:pt x="12096" y="4259"/>
                  </a:lnTo>
                  <a:lnTo>
                    <a:pt x="12899" y="3659"/>
                  </a:lnTo>
                  <a:lnTo>
                    <a:pt x="13312" y="3028"/>
                  </a:lnTo>
                  <a:lnTo>
                    <a:pt x="13312" y="2461"/>
                  </a:lnTo>
                  <a:lnTo>
                    <a:pt x="13746" y="1830"/>
                  </a:lnTo>
                  <a:lnTo>
                    <a:pt x="13746" y="1262"/>
                  </a:lnTo>
                  <a:lnTo>
                    <a:pt x="14159" y="631"/>
                  </a:lnTo>
                  <a:lnTo>
                    <a:pt x="14549" y="0"/>
                  </a:lnTo>
                  <a:lnTo>
                    <a:pt x="14984" y="0"/>
                  </a:lnTo>
                  <a:lnTo>
                    <a:pt x="15831" y="0"/>
                  </a:lnTo>
                  <a:lnTo>
                    <a:pt x="15831" y="631"/>
                  </a:lnTo>
                  <a:lnTo>
                    <a:pt x="16243" y="631"/>
                  </a:lnTo>
                  <a:lnTo>
                    <a:pt x="16243" y="1262"/>
                  </a:lnTo>
                  <a:lnTo>
                    <a:pt x="16678" y="1262"/>
                  </a:lnTo>
                  <a:lnTo>
                    <a:pt x="17068" y="1262"/>
                  </a:lnTo>
                  <a:lnTo>
                    <a:pt x="17915" y="1262"/>
                  </a:lnTo>
                  <a:lnTo>
                    <a:pt x="18306" y="1262"/>
                  </a:lnTo>
                  <a:lnTo>
                    <a:pt x="18740" y="631"/>
                  </a:lnTo>
                  <a:lnTo>
                    <a:pt x="19131" y="1262"/>
                  </a:lnTo>
                  <a:lnTo>
                    <a:pt x="19978" y="1262"/>
                  </a:lnTo>
                  <a:lnTo>
                    <a:pt x="19978" y="1830"/>
                  </a:lnTo>
                  <a:lnTo>
                    <a:pt x="19978" y="2461"/>
                  </a:lnTo>
                  <a:lnTo>
                    <a:pt x="19978" y="3028"/>
                  </a:lnTo>
                  <a:lnTo>
                    <a:pt x="19566" y="3659"/>
                  </a:lnTo>
                  <a:lnTo>
                    <a:pt x="19566" y="4259"/>
                  </a:lnTo>
                  <a:lnTo>
                    <a:pt x="19131" y="4858"/>
                  </a:lnTo>
                  <a:lnTo>
                    <a:pt x="18740" y="4858"/>
                  </a:lnTo>
                  <a:lnTo>
                    <a:pt x="18306" y="4858"/>
                  </a:lnTo>
                  <a:lnTo>
                    <a:pt x="17915" y="4858"/>
                  </a:lnTo>
                  <a:lnTo>
                    <a:pt x="17481" y="5457"/>
                  </a:lnTo>
                  <a:lnTo>
                    <a:pt x="17068" y="6025"/>
                  </a:lnTo>
                  <a:lnTo>
                    <a:pt x="16678" y="6656"/>
                  </a:lnTo>
                  <a:lnTo>
                    <a:pt x="16243" y="7256"/>
                  </a:lnTo>
                  <a:lnTo>
                    <a:pt x="15831" y="7886"/>
                  </a:lnTo>
                  <a:lnTo>
                    <a:pt x="15831" y="8454"/>
                  </a:lnTo>
                  <a:lnTo>
                    <a:pt x="15418" y="8454"/>
                  </a:lnTo>
                  <a:lnTo>
                    <a:pt x="14984" y="8454"/>
                  </a:lnTo>
                  <a:lnTo>
                    <a:pt x="14549" y="9085"/>
                  </a:lnTo>
                  <a:lnTo>
                    <a:pt x="14549" y="9716"/>
                  </a:lnTo>
                  <a:lnTo>
                    <a:pt x="14549" y="10284"/>
                  </a:lnTo>
                  <a:lnTo>
                    <a:pt x="14549" y="10915"/>
                  </a:lnTo>
                  <a:lnTo>
                    <a:pt x="14159" y="11514"/>
                  </a:lnTo>
                  <a:lnTo>
                    <a:pt x="13746" y="11514"/>
                  </a:lnTo>
                  <a:lnTo>
                    <a:pt x="13746" y="12114"/>
                  </a:lnTo>
                  <a:lnTo>
                    <a:pt x="13746" y="12713"/>
                  </a:lnTo>
                  <a:lnTo>
                    <a:pt x="13312" y="13312"/>
                  </a:lnTo>
                  <a:lnTo>
                    <a:pt x="12899" y="13912"/>
                  </a:lnTo>
                  <a:lnTo>
                    <a:pt x="12899" y="14511"/>
                  </a:lnTo>
                  <a:lnTo>
                    <a:pt x="12486" y="15110"/>
                  </a:lnTo>
                  <a:lnTo>
                    <a:pt x="12096" y="15710"/>
                  </a:lnTo>
                  <a:lnTo>
                    <a:pt x="11661" y="16341"/>
                  </a:lnTo>
                  <a:lnTo>
                    <a:pt x="11249" y="16341"/>
                  </a:lnTo>
                  <a:lnTo>
                    <a:pt x="11249" y="16909"/>
                  </a:lnTo>
                  <a:lnTo>
                    <a:pt x="11249" y="17539"/>
                  </a:lnTo>
                  <a:lnTo>
                    <a:pt x="10814" y="18170"/>
                  </a:lnTo>
                  <a:lnTo>
                    <a:pt x="10402" y="18738"/>
                  </a:lnTo>
                  <a:lnTo>
                    <a:pt x="10011" y="19369"/>
                  </a:lnTo>
                  <a:lnTo>
                    <a:pt x="9598" y="19369"/>
                  </a:lnTo>
                  <a:lnTo>
                    <a:pt x="9598" y="18738"/>
                  </a:lnTo>
                  <a:lnTo>
                    <a:pt x="9186" y="18738"/>
                  </a:lnTo>
                  <a:lnTo>
                    <a:pt x="9186" y="18170"/>
                  </a:lnTo>
                  <a:lnTo>
                    <a:pt x="8751" y="18170"/>
                  </a:lnTo>
                  <a:lnTo>
                    <a:pt x="8339" y="18738"/>
                  </a:lnTo>
                  <a:lnTo>
                    <a:pt x="8339" y="19369"/>
                  </a:lnTo>
                  <a:lnTo>
                    <a:pt x="7883" y="19369"/>
                  </a:lnTo>
                  <a:lnTo>
                    <a:pt x="7492" y="19369"/>
                  </a:lnTo>
                  <a:lnTo>
                    <a:pt x="7079" y="19369"/>
                  </a:lnTo>
                  <a:lnTo>
                    <a:pt x="6667" y="19369"/>
                  </a:lnTo>
                  <a:lnTo>
                    <a:pt x="5429" y="19369"/>
                  </a:lnTo>
                  <a:lnTo>
                    <a:pt x="4582" y="19369"/>
                  </a:lnTo>
                  <a:lnTo>
                    <a:pt x="4169" y="19369"/>
                  </a:lnTo>
                  <a:lnTo>
                    <a:pt x="3757" y="19968"/>
                  </a:lnTo>
                  <a:lnTo>
                    <a:pt x="3344" y="19968"/>
                  </a:lnTo>
                  <a:lnTo>
                    <a:pt x="2932" y="19968"/>
                  </a:lnTo>
                  <a:lnTo>
                    <a:pt x="2519" y="19968"/>
                  </a:lnTo>
                  <a:lnTo>
                    <a:pt x="2085" y="19968"/>
                  </a:lnTo>
                  <a:lnTo>
                    <a:pt x="1694" y="19369"/>
                  </a:lnTo>
                  <a:lnTo>
                    <a:pt x="1260" y="18738"/>
                  </a:lnTo>
                  <a:lnTo>
                    <a:pt x="847" y="18738"/>
                  </a:lnTo>
                  <a:lnTo>
                    <a:pt x="413" y="18170"/>
                  </a:lnTo>
                  <a:lnTo>
                    <a:pt x="0" y="18170"/>
                  </a:lnTo>
                  <a:lnTo>
                    <a:pt x="0" y="17539"/>
                  </a:lnTo>
                  <a:lnTo>
                    <a:pt x="0" y="16909"/>
                  </a:lnTo>
                  <a:lnTo>
                    <a:pt x="413" y="16341"/>
                  </a:lnTo>
                  <a:lnTo>
                    <a:pt x="847" y="16341"/>
                  </a:lnTo>
                  <a:lnTo>
                    <a:pt x="1260" y="15710"/>
                  </a:lnTo>
                  <a:lnTo>
                    <a:pt x="1694" y="15110"/>
                  </a:lnTo>
                  <a:lnTo>
                    <a:pt x="2085" y="14511"/>
                  </a:lnTo>
                  <a:lnTo>
                    <a:pt x="2519" y="13912"/>
                  </a:lnTo>
                  <a:lnTo>
                    <a:pt x="2519" y="13312"/>
                  </a:lnTo>
                  <a:lnTo>
                    <a:pt x="2519" y="12713"/>
                  </a:lnTo>
                  <a:lnTo>
                    <a:pt x="2085" y="12713"/>
                  </a:lnTo>
                  <a:lnTo>
                    <a:pt x="1694" y="13312"/>
                  </a:lnTo>
                  <a:lnTo>
                    <a:pt x="1260" y="13312"/>
                  </a:lnTo>
                  <a:lnTo>
                    <a:pt x="1260" y="12713"/>
                  </a:lnTo>
                  <a:lnTo>
                    <a:pt x="847" y="12114"/>
                  </a:lnTo>
                  <a:lnTo>
                    <a:pt x="847" y="11514"/>
                  </a:lnTo>
                  <a:lnTo>
                    <a:pt x="413" y="10915"/>
                  </a:lnTo>
                  <a:lnTo>
                    <a:pt x="0" y="10284"/>
                  </a:lnTo>
                  <a:lnTo>
                    <a:pt x="847" y="8454"/>
                  </a:lnTo>
                  <a:lnTo>
                    <a:pt x="1694" y="6025"/>
                  </a:lnTo>
                  <a:lnTo>
                    <a:pt x="2932" y="4259"/>
                  </a:lnTo>
                  <a:lnTo>
                    <a:pt x="4582" y="1830"/>
                  </a:lnTo>
                  <a:lnTo>
                    <a:pt x="5429" y="1262"/>
                  </a:lnTo>
                  <a:lnTo>
                    <a:pt x="6667" y="631"/>
                  </a:lnTo>
                  <a:close/>
                </a:path>
              </a:pathLst>
            </a:custGeom>
            <a:solidFill>
              <a:srgbClr val="00B050"/>
            </a:solidFill>
            <a:ln w="11430">
              <a:solidFill>
                <a:srgbClr val="000000"/>
              </a:solidFill>
              <a:round/>
              <a:headEnd/>
              <a:tailEnd/>
            </a:ln>
          </p:spPr>
          <p:txBody>
            <a:bodyPr/>
            <a:lstStyle/>
            <a:p>
              <a:endParaRPr lang="zh-CN" altLang="en-US"/>
            </a:p>
          </p:txBody>
        </p:sp>
        <p:sp>
          <p:nvSpPr>
            <p:cNvPr id="8227" name="Freeform 34"/>
            <p:cNvSpPr>
              <a:spLocks/>
            </p:cNvSpPr>
            <p:nvPr/>
          </p:nvSpPr>
          <p:spPr bwMode="auto">
            <a:xfrm>
              <a:off x="5751513" y="2879179"/>
              <a:ext cx="560387" cy="52546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0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00"/>
                <a:gd name="T106" fmla="*/ 0 h 20000"/>
                <a:gd name="T107" fmla="*/ 20000 w 20000"/>
                <a:gd name="T108" fmla="*/ 20000 h 200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00" h="20000">
                  <a:moveTo>
                    <a:pt x="19976" y="9546"/>
                  </a:moveTo>
                  <a:lnTo>
                    <a:pt x="19527" y="9977"/>
                  </a:lnTo>
                  <a:lnTo>
                    <a:pt x="19053" y="10408"/>
                  </a:lnTo>
                  <a:lnTo>
                    <a:pt x="18627" y="10839"/>
                  </a:lnTo>
                  <a:lnTo>
                    <a:pt x="18627" y="11270"/>
                  </a:lnTo>
                  <a:lnTo>
                    <a:pt x="18154" y="11746"/>
                  </a:lnTo>
                  <a:lnTo>
                    <a:pt x="17728" y="12585"/>
                  </a:lnTo>
                  <a:lnTo>
                    <a:pt x="17254" y="13016"/>
                  </a:lnTo>
                  <a:lnTo>
                    <a:pt x="16805" y="13900"/>
                  </a:lnTo>
                  <a:lnTo>
                    <a:pt x="16355" y="14331"/>
                  </a:lnTo>
                  <a:lnTo>
                    <a:pt x="15905" y="14331"/>
                  </a:lnTo>
                  <a:lnTo>
                    <a:pt x="15432" y="14331"/>
                  </a:lnTo>
                  <a:lnTo>
                    <a:pt x="14509" y="14762"/>
                  </a:lnTo>
                  <a:lnTo>
                    <a:pt x="14059" y="14762"/>
                  </a:lnTo>
                  <a:lnTo>
                    <a:pt x="13633" y="15170"/>
                  </a:lnTo>
                  <a:lnTo>
                    <a:pt x="13183" y="15624"/>
                  </a:lnTo>
                  <a:lnTo>
                    <a:pt x="12260" y="16054"/>
                  </a:lnTo>
                  <a:lnTo>
                    <a:pt x="11787" y="16054"/>
                  </a:lnTo>
                  <a:lnTo>
                    <a:pt x="11361" y="16508"/>
                  </a:lnTo>
                  <a:lnTo>
                    <a:pt x="11361" y="16916"/>
                  </a:lnTo>
                  <a:lnTo>
                    <a:pt x="10911" y="17823"/>
                  </a:lnTo>
                  <a:lnTo>
                    <a:pt x="10462" y="18231"/>
                  </a:lnTo>
                  <a:lnTo>
                    <a:pt x="10012" y="18685"/>
                  </a:lnTo>
                  <a:lnTo>
                    <a:pt x="9538" y="19093"/>
                  </a:lnTo>
                  <a:lnTo>
                    <a:pt x="8639" y="19546"/>
                  </a:lnTo>
                  <a:lnTo>
                    <a:pt x="8213" y="19977"/>
                  </a:lnTo>
                  <a:lnTo>
                    <a:pt x="7716" y="19977"/>
                  </a:lnTo>
                  <a:lnTo>
                    <a:pt x="7266" y="19977"/>
                  </a:lnTo>
                  <a:lnTo>
                    <a:pt x="7716" y="19546"/>
                  </a:lnTo>
                  <a:lnTo>
                    <a:pt x="8213" y="19093"/>
                  </a:lnTo>
                  <a:lnTo>
                    <a:pt x="8639" y="18685"/>
                  </a:lnTo>
                  <a:lnTo>
                    <a:pt x="9089" y="18231"/>
                  </a:lnTo>
                  <a:lnTo>
                    <a:pt x="8639" y="17823"/>
                  </a:lnTo>
                  <a:lnTo>
                    <a:pt x="8639" y="17370"/>
                  </a:lnTo>
                  <a:lnTo>
                    <a:pt x="8213" y="16916"/>
                  </a:lnTo>
                  <a:lnTo>
                    <a:pt x="8213" y="16508"/>
                  </a:lnTo>
                  <a:lnTo>
                    <a:pt x="8639" y="15624"/>
                  </a:lnTo>
                  <a:lnTo>
                    <a:pt x="9538" y="14762"/>
                  </a:lnTo>
                  <a:lnTo>
                    <a:pt x="9538" y="13900"/>
                  </a:lnTo>
                  <a:lnTo>
                    <a:pt x="10012" y="13016"/>
                  </a:lnTo>
                  <a:lnTo>
                    <a:pt x="9538" y="12585"/>
                  </a:lnTo>
                  <a:lnTo>
                    <a:pt x="9089" y="12177"/>
                  </a:lnTo>
                  <a:lnTo>
                    <a:pt x="8213" y="12177"/>
                  </a:lnTo>
                  <a:lnTo>
                    <a:pt x="7266" y="12177"/>
                  </a:lnTo>
                  <a:lnTo>
                    <a:pt x="6343" y="13016"/>
                  </a:lnTo>
                  <a:lnTo>
                    <a:pt x="5917" y="13469"/>
                  </a:lnTo>
                  <a:lnTo>
                    <a:pt x="5444" y="14331"/>
                  </a:lnTo>
                  <a:lnTo>
                    <a:pt x="5018" y="15170"/>
                  </a:lnTo>
                  <a:lnTo>
                    <a:pt x="3645" y="15624"/>
                  </a:lnTo>
                  <a:lnTo>
                    <a:pt x="2746" y="16054"/>
                  </a:lnTo>
                  <a:lnTo>
                    <a:pt x="2272" y="15624"/>
                  </a:lnTo>
                  <a:lnTo>
                    <a:pt x="1846" y="14762"/>
                  </a:lnTo>
                  <a:lnTo>
                    <a:pt x="1373" y="14331"/>
                  </a:lnTo>
                  <a:lnTo>
                    <a:pt x="947" y="13900"/>
                  </a:lnTo>
                  <a:lnTo>
                    <a:pt x="473" y="13900"/>
                  </a:lnTo>
                  <a:lnTo>
                    <a:pt x="0" y="13469"/>
                  </a:lnTo>
                  <a:lnTo>
                    <a:pt x="0" y="13016"/>
                  </a:lnTo>
                  <a:lnTo>
                    <a:pt x="473" y="12177"/>
                  </a:lnTo>
                  <a:lnTo>
                    <a:pt x="947" y="11746"/>
                  </a:lnTo>
                  <a:lnTo>
                    <a:pt x="1373" y="11270"/>
                  </a:lnTo>
                  <a:lnTo>
                    <a:pt x="1373" y="10839"/>
                  </a:lnTo>
                  <a:lnTo>
                    <a:pt x="1373" y="9977"/>
                  </a:lnTo>
                  <a:lnTo>
                    <a:pt x="473" y="9116"/>
                  </a:lnTo>
                  <a:lnTo>
                    <a:pt x="0" y="8231"/>
                  </a:lnTo>
                  <a:lnTo>
                    <a:pt x="473" y="7370"/>
                  </a:lnTo>
                  <a:lnTo>
                    <a:pt x="1373" y="6077"/>
                  </a:lnTo>
                  <a:lnTo>
                    <a:pt x="8213" y="3039"/>
                  </a:lnTo>
                  <a:lnTo>
                    <a:pt x="14959" y="0"/>
                  </a:lnTo>
                  <a:lnTo>
                    <a:pt x="19976" y="9546"/>
                  </a:lnTo>
                  <a:close/>
                </a:path>
              </a:pathLst>
            </a:custGeom>
            <a:solidFill>
              <a:srgbClr val="FFFFFF"/>
            </a:solidFill>
            <a:ln w="1270">
              <a:noFill/>
              <a:round/>
              <a:headEnd/>
              <a:tailEnd/>
            </a:ln>
          </p:spPr>
          <p:txBody>
            <a:bodyPr/>
            <a:lstStyle/>
            <a:p>
              <a:endParaRPr lang="zh-CN" altLang="en-US"/>
            </a:p>
          </p:txBody>
        </p:sp>
        <p:sp>
          <p:nvSpPr>
            <p:cNvPr id="8228" name="Freeform 35"/>
            <p:cNvSpPr>
              <a:spLocks/>
            </p:cNvSpPr>
            <p:nvPr/>
          </p:nvSpPr>
          <p:spPr bwMode="auto">
            <a:xfrm>
              <a:off x="5751513" y="2879179"/>
              <a:ext cx="560387" cy="525463"/>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0 w 20000"/>
                <a:gd name="T57" fmla="*/ 2147483647 h 20000"/>
                <a:gd name="T58" fmla="*/ 2147483647 w 20000"/>
                <a:gd name="T59" fmla="*/ 2147483647 h 20000"/>
                <a:gd name="T60" fmla="*/ 2147483647 w 20000"/>
                <a:gd name="T61" fmla="*/ 2147483647 h 20000"/>
                <a:gd name="T62" fmla="*/ 2147483647 w 20000"/>
                <a:gd name="T63" fmla="*/ 2147483647 h 20000"/>
                <a:gd name="T64" fmla="*/ 0 w 20000"/>
                <a:gd name="T65" fmla="*/ 2147483647 h 20000"/>
                <a:gd name="T66" fmla="*/ 2147483647 w 20000"/>
                <a:gd name="T67" fmla="*/ 2147483647 h 20000"/>
                <a:gd name="T68" fmla="*/ 2147483647 w 20000"/>
                <a:gd name="T69" fmla="*/ 0 h 20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00"/>
                <a:gd name="T106" fmla="*/ 0 h 20000"/>
                <a:gd name="T107" fmla="*/ 20000 w 20000"/>
                <a:gd name="T108" fmla="*/ 20000 h 200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00" h="20000">
                  <a:moveTo>
                    <a:pt x="19976" y="9546"/>
                  </a:moveTo>
                  <a:lnTo>
                    <a:pt x="19053" y="10408"/>
                  </a:lnTo>
                  <a:lnTo>
                    <a:pt x="18627" y="11270"/>
                  </a:lnTo>
                  <a:lnTo>
                    <a:pt x="18154" y="11746"/>
                  </a:lnTo>
                  <a:lnTo>
                    <a:pt x="17254" y="13016"/>
                  </a:lnTo>
                  <a:lnTo>
                    <a:pt x="16355" y="14331"/>
                  </a:lnTo>
                  <a:lnTo>
                    <a:pt x="15432" y="14331"/>
                  </a:lnTo>
                  <a:lnTo>
                    <a:pt x="14059" y="14762"/>
                  </a:lnTo>
                  <a:lnTo>
                    <a:pt x="13183" y="15624"/>
                  </a:lnTo>
                  <a:lnTo>
                    <a:pt x="11787" y="16054"/>
                  </a:lnTo>
                  <a:lnTo>
                    <a:pt x="11361" y="16916"/>
                  </a:lnTo>
                  <a:lnTo>
                    <a:pt x="10462" y="18231"/>
                  </a:lnTo>
                  <a:lnTo>
                    <a:pt x="9538" y="19093"/>
                  </a:lnTo>
                  <a:lnTo>
                    <a:pt x="8213" y="19977"/>
                  </a:lnTo>
                  <a:lnTo>
                    <a:pt x="7266" y="19977"/>
                  </a:lnTo>
                  <a:lnTo>
                    <a:pt x="8213" y="19093"/>
                  </a:lnTo>
                  <a:lnTo>
                    <a:pt x="9089" y="18231"/>
                  </a:lnTo>
                  <a:lnTo>
                    <a:pt x="8639" y="17370"/>
                  </a:lnTo>
                  <a:lnTo>
                    <a:pt x="8213" y="16508"/>
                  </a:lnTo>
                  <a:lnTo>
                    <a:pt x="9538" y="14762"/>
                  </a:lnTo>
                  <a:lnTo>
                    <a:pt x="10012" y="13016"/>
                  </a:lnTo>
                  <a:lnTo>
                    <a:pt x="9089" y="12177"/>
                  </a:lnTo>
                  <a:lnTo>
                    <a:pt x="7266" y="12177"/>
                  </a:lnTo>
                  <a:lnTo>
                    <a:pt x="5917" y="13469"/>
                  </a:lnTo>
                  <a:lnTo>
                    <a:pt x="5018" y="15170"/>
                  </a:lnTo>
                  <a:lnTo>
                    <a:pt x="2746" y="16054"/>
                  </a:lnTo>
                  <a:lnTo>
                    <a:pt x="1846" y="14762"/>
                  </a:lnTo>
                  <a:lnTo>
                    <a:pt x="947" y="13900"/>
                  </a:lnTo>
                  <a:lnTo>
                    <a:pt x="0" y="13469"/>
                  </a:lnTo>
                  <a:lnTo>
                    <a:pt x="473" y="12177"/>
                  </a:lnTo>
                  <a:lnTo>
                    <a:pt x="1373" y="11270"/>
                  </a:lnTo>
                  <a:lnTo>
                    <a:pt x="1373" y="9977"/>
                  </a:lnTo>
                  <a:lnTo>
                    <a:pt x="0" y="8231"/>
                  </a:lnTo>
                  <a:lnTo>
                    <a:pt x="1373" y="6077"/>
                  </a:lnTo>
                  <a:lnTo>
                    <a:pt x="14959" y="0"/>
                  </a:lnTo>
                </a:path>
              </a:pathLst>
            </a:custGeom>
            <a:solidFill>
              <a:srgbClr val="00B050"/>
            </a:solidFill>
            <a:ln w="11430">
              <a:solidFill>
                <a:srgbClr val="000000"/>
              </a:solidFill>
              <a:round/>
              <a:headEnd/>
              <a:tailEnd/>
            </a:ln>
          </p:spPr>
          <p:txBody>
            <a:bodyPr/>
            <a:lstStyle/>
            <a:p>
              <a:endParaRPr lang="zh-CN" altLang="en-US"/>
            </a:p>
          </p:txBody>
        </p:sp>
        <p:sp>
          <p:nvSpPr>
            <p:cNvPr id="8229" name="Freeform 36"/>
            <p:cNvSpPr>
              <a:spLocks/>
            </p:cNvSpPr>
            <p:nvPr/>
          </p:nvSpPr>
          <p:spPr bwMode="auto">
            <a:xfrm>
              <a:off x="5103813" y="3290342"/>
              <a:ext cx="355600" cy="630237"/>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0 w 20000"/>
                <a:gd name="T33" fmla="*/ 2147483647 h 20000"/>
                <a:gd name="T34" fmla="*/ 0 w 20000"/>
                <a:gd name="T35" fmla="*/ 2147483647 h 20000"/>
                <a:gd name="T36" fmla="*/ 0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0 w 20000"/>
                <a:gd name="T47" fmla="*/ 2147483647 h 20000"/>
                <a:gd name="T48" fmla="*/ 0 w 20000"/>
                <a:gd name="T49" fmla="*/ 2147483647 h 20000"/>
                <a:gd name="T50" fmla="*/ 0 w 20000"/>
                <a:gd name="T51" fmla="*/ 2147483647 h 20000"/>
                <a:gd name="T52" fmla="*/ 0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0 w 20000"/>
                <a:gd name="T65" fmla="*/ 2147483647 h 20000"/>
                <a:gd name="T66" fmla="*/ 0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00"/>
                <a:gd name="T139" fmla="*/ 0 h 20000"/>
                <a:gd name="T140" fmla="*/ 20000 w 20000"/>
                <a:gd name="T141" fmla="*/ 20000 h 200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00" h="20000">
                  <a:moveTo>
                    <a:pt x="16431" y="13801"/>
                  </a:moveTo>
                  <a:lnTo>
                    <a:pt x="16431" y="14161"/>
                  </a:lnTo>
                  <a:lnTo>
                    <a:pt x="16431" y="14540"/>
                  </a:lnTo>
                  <a:lnTo>
                    <a:pt x="16431" y="15261"/>
                  </a:lnTo>
                  <a:lnTo>
                    <a:pt x="16431" y="15621"/>
                  </a:lnTo>
                  <a:lnTo>
                    <a:pt x="15688" y="15962"/>
                  </a:lnTo>
                  <a:lnTo>
                    <a:pt x="15688" y="16341"/>
                  </a:lnTo>
                  <a:lnTo>
                    <a:pt x="14981" y="16701"/>
                  </a:lnTo>
                  <a:lnTo>
                    <a:pt x="14275" y="17100"/>
                  </a:lnTo>
                  <a:lnTo>
                    <a:pt x="13569" y="17100"/>
                  </a:lnTo>
                  <a:lnTo>
                    <a:pt x="12862" y="17100"/>
                  </a:lnTo>
                  <a:lnTo>
                    <a:pt x="12082" y="17100"/>
                  </a:lnTo>
                  <a:lnTo>
                    <a:pt x="11413" y="17441"/>
                  </a:lnTo>
                  <a:lnTo>
                    <a:pt x="10669" y="17441"/>
                  </a:lnTo>
                  <a:lnTo>
                    <a:pt x="10000" y="17441"/>
                  </a:lnTo>
                  <a:lnTo>
                    <a:pt x="9294" y="17801"/>
                  </a:lnTo>
                  <a:lnTo>
                    <a:pt x="7844" y="18180"/>
                  </a:lnTo>
                  <a:lnTo>
                    <a:pt x="7138" y="18521"/>
                  </a:lnTo>
                  <a:lnTo>
                    <a:pt x="6431" y="18900"/>
                  </a:lnTo>
                  <a:lnTo>
                    <a:pt x="5725" y="18900"/>
                  </a:lnTo>
                  <a:lnTo>
                    <a:pt x="5019" y="19242"/>
                  </a:lnTo>
                  <a:lnTo>
                    <a:pt x="4312" y="19621"/>
                  </a:lnTo>
                  <a:lnTo>
                    <a:pt x="3569" y="19621"/>
                  </a:lnTo>
                  <a:lnTo>
                    <a:pt x="2900" y="19621"/>
                  </a:lnTo>
                  <a:lnTo>
                    <a:pt x="2156" y="19981"/>
                  </a:lnTo>
                  <a:lnTo>
                    <a:pt x="1487" y="19981"/>
                  </a:lnTo>
                  <a:lnTo>
                    <a:pt x="743" y="19621"/>
                  </a:lnTo>
                  <a:lnTo>
                    <a:pt x="0" y="19621"/>
                  </a:lnTo>
                  <a:lnTo>
                    <a:pt x="0" y="19242"/>
                  </a:lnTo>
                  <a:lnTo>
                    <a:pt x="0" y="18900"/>
                  </a:lnTo>
                  <a:lnTo>
                    <a:pt x="0" y="18180"/>
                  </a:lnTo>
                  <a:lnTo>
                    <a:pt x="743" y="17801"/>
                  </a:lnTo>
                  <a:lnTo>
                    <a:pt x="743" y="17441"/>
                  </a:lnTo>
                  <a:lnTo>
                    <a:pt x="1487" y="17100"/>
                  </a:lnTo>
                  <a:lnTo>
                    <a:pt x="1487" y="16701"/>
                  </a:lnTo>
                  <a:lnTo>
                    <a:pt x="1487" y="16341"/>
                  </a:lnTo>
                  <a:lnTo>
                    <a:pt x="743" y="15962"/>
                  </a:lnTo>
                  <a:lnTo>
                    <a:pt x="743" y="15621"/>
                  </a:lnTo>
                  <a:lnTo>
                    <a:pt x="743" y="15261"/>
                  </a:lnTo>
                  <a:lnTo>
                    <a:pt x="743" y="14900"/>
                  </a:lnTo>
                  <a:lnTo>
                    <a:pt x="0" y="14540"/>
                  </a:lnTo>
                  <a:lnTo>
                    <a:pt x="0" y="14161"/>
                  </a:lnTo>
                  <a:lnTo>
                    <a:pt x="0" y="13801"/>
                  </a:lnTo>
                  <a:lnTo>
                    <a:pt x="0" y="13460"/>
                  </a:lnTo>
                  <a:lnTo>
                    <a:pt x="0" y="13100"/>
                  </a:lnTo>
                  <a:lnTo>
                    <a:pt x="0" y="12720"/>
                  </a:lnTo>
                  <a:lnTo>
                    <a:pt x="0" y="12360"/>
                  </a:lnTo>
                  <a:lnTo>
                    <a:pt x="743" y="11981"/>
                  </a:lnTo>
                  <a:lnTo>
                    <a:pt x="1487" y="11621"/>
                  </a:lnTo>
                  <a:lnTo>
                    <a:pt x="1487" y="11261"/>
                  </a:lnTo>
                  <a:lnTo>
                    <a:pt x="1487" y="10882"/>
                  </a:lnTo>
                  <a:lnTo>
                    <a:pt x="1487" y="10540"/>
                  </a:lnTo>
                  <a:lnTo>
                    <a:pt x="1487" y="10161"/>
                  </a:lnTo>
                  <a:lnTo>
                    <a:pt x="1487" y="9820"/>
                  </a:lnTo>
                  <a:lnTo>
                    <a:pt x="743" y="9820"/>
                  </a:lnTo>
                  <a:lnTo>
                    <a:pt x="743" y="9441"/>
                  </a:lnTo>
                  <a:lnTo>
                    <a:pt x="0" y="9441"/>
                  </a:lnTo>
                  <a:lnTo>
                    <a:pt x="0" y="9081"/>
                  </a:lnTo>
                  <a:lnTo>
                    <a:pt x="0" y="8720"/>
                  </a:lnTo>
                  <a:lnTo>
                    <a:pt x="743" y="8720"/>
                  </a:lnTo>
                  <a:lnTo>
                    <a:pt x="1487" y="8360"/>
                  </a:lnTo>
                  <a:lnTo>
                    <a:pt x="1487" y="8019"/>
                  </a:lnTo>
                  <a:lnTo>
                    <a:pt x="1487" y="7640"/>
                  </a:lnTo>
                  <a:lnTo>
                    <a:pt x="1487" y="7280"/>
                  </a:lnTo>
                  <a:lnTo>
                    <a:pt x="1487" y="6900"/>
                  </a:lnTo>
                  <a:lnTo>
                    <a:pt x="1487" y="6521"/>
                  </a:lnTo>
                  <a:lnTo>
                    <a:pt x="2156" y="6180"/>
                  </a:lnTo>
                  <a:lnTo>
                    <a:pt x="2900" y="5820"/>
                  </a:lnTo>
                  <a:lnTo>
                    <a:pt x="2900" y="5460"/>
                  </a:lnTo>
                  <a:lnTo>
                    <a:pt x="2900" y="4720"/>
                  </a:lnTo>
                  <a:lnTo>
                    <a:pt x="2900" y="4360"/>
                  </a:lnTo>
                  <a:lnTo>
                    <a:pt x="2900" y="3640"/>
                  </a:lnTo>
                  <a:lnTo>
                    <a:pt x="6431" y="2199"/>
                  </a:lnTo>
                  <a:lnTo>
                    <a:pt x="10000" y="360"/>
                  </a:lnTo>
                  <a:lnTo>
                    <a:pt x="13569" y="360"/>
                  </a:lnTo>
                  <a:lnTo>
                    <a:pt x="17100" y="0"/>
                  </a:lnTo>
                  <a:lnTo>
                    <a:pt x="18513" y="2559"/>
                  </a:lnTo>
                  <a:lnTo>
                    <a:pt x="19963" y="5081"/>
                  </a:lnTo>
                  <a:lnTo>
                    <a:pt x="17844" y="9441"/>
                  </a:lnTo>
                  <a:lnTo>
                    <a:pt x="16431" y="13801"/>
                  </a:lnTo>
                  <a:close/>
                </a:path>
              </a:pathLst>
            </a:custGeom>
            <a:solidFill>
              <a:srgbClr val="00B050"/>
            </a:solidFill>
            <a:ln w="11430">
              <a:solidFill>
                <a:srgbClr val="000000"/>
              </a:solidFill>
              <a:round/>
              <a:headEnd/>
              <a:tailEnd/>
            </a:ln>
          </p:spPr>
          <p:txBody>
            <a:bodyPr/>
            <a:lstStyle/>
            <a:p>
              <a:endParaRPr lang="zh-CN" altLang="en-US"/>
            </a:p>
          </p:txBody>
        </p:sp>
        <p:sp>
          <p:nvSpPr>
            <p:cNvPr id="8230" name="Freeform 37"/>
            <p:cNvSpPr>
              <a:spLocks/>
            </p:cNvSpPr>
            <p:nvPr/>
          </p:nvSpPr>
          <p:spPr bwMode="auto">
            <a:xfrm>
              <a:off x="5305425" y="3041104"/>
              <a:ext cx="420688" cy="692150"/>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000"/>
                <a:gd name="T148" fmla="*/ 0 h 20000"/>
                <a:gd name="T149" fmla="*/ 20000 w 20000"/>
                <a:gd name="T150" fmla="*/ 20000 h 200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000" h="20000">
                  <a:moveTo>
                    <a:pt x="18736" y="12438"/>
                  </a:moveTo>
                  <a:lnTo>
                    <a:pt x="18736" y="12763"/>
                  </a:lnTo>
                  <a:lnTo>
                    <a:pt x="19368" y="13088"/>
                  </a:lnTo>
                  <a:lnTo>
                    <a:pt x="19368" y="13447"/>
                  </a:lnTo>
                  <a:lnTo>
                    <a:pt x="18736" y="13772"/>
                  </a:lnTo>
                  <a:lnTo>
                    <a:pt x="18736" y="14098"/>
                  </a:lnTo>
                  <a:lnTo>
                    <a:pt x="18167" y="14405"/>
                  </a:lnTo>
                  <a:lnTo>
                    <a:pt x="17536" y="14405"/>
                  </a:lnTo>
                  <a:lnTo>
                    <a:pt x="17536" y="14731"/>
                  </a:lnTo>
                  <a:lnTo>
                    <a:pt x="16967" y="14731"/>
                  </a:lnTo>
                  <a:lnTo>
                    <a:pt x="16335" y="14731"/>
                  </a:lnTo>
                  <a:lnTo>
                    <a:pt x="15735" y="15073"/>
                  </a:lnTo>
                  <a:lnTo>
                    <a:pt x="15134" y="15073"/>
                  </a:lnTo>
                  <a:lnTo>
                    <a:pt x="14534" y="15398"/>
                  </a:lnTo>
                  <a:lnTo>
                    <a:pt x="13934" y="15740"/>
                  </a:lnTo>
                  <a:lnTo>
                    <a:pt x="13333" y="16048"/>
                  </a:lnTo>
                  <a:lnTo>
                    <a:pt x="12733" y="16373"/>
                  </a:lnTo>
                  <a:lnTo>
                    <a:pt x="12733" y="16698"/>
                  </a:lnTo>
                  <a:lnTo>
                    <a:pt x="12101" y="17023"/>
                  </a:lnTo>
                  <a:lnTo>
                    <a:pt x="11532" y="17365"/>
                  </a:lnTo>
                  <a:lnTo>
                    <a:pt x="10900" y="17673"/>
                  </a:lnTo>
                  <a:lnTo>
                    <a:pt x="10900" y="18015"/>
                  </a:lnTo>
                  <a:lnTo>
                    <a:pt x="10900" y="18358"/>
                  </a:lnTo>
                  <a:lnTo>
                    <a:pt x="10900" y="18666"/>
                  </a:lnTo>
                  <a:lnTo>
                    <a:pt x="10900" y="19008"/>
                  </a:lnTo>
                  <a:lnTo>
                    <a:pt x="10900" y="19316"/>
                  </a:lnTo>
                  <a:lnTo>
                    <a:pt x="10900" y="19658"/>
                  </a:lnTo>
                  <a:lnTo>
                    <a:pt x="9668" y="19983"/>
                  </a:lnTo>
                  <a:lnTo>
                    <a:pt x="9068" y="19983"/>
                  </a:lnTo>
                  <a:lnTo>
                    <a:pt x="8468" y="19983"/>
                  </a:lnTo>
                  <a:lnTo>
                    <a:pt x="7899" y="19983"/>
                  </a:lnTo>
                  <a:lnTo>
                    <a:pt x="7267" y="19983"/>
                  </a:lnTo>
                  <a:lnTo>
                    <a:pt x="6667" y="19983"/>
                  </a:lnTo>
                  <a:lnTo>
                    <a:pt x="6066" y="19983"/>
                  </a:lnTo>
                  <a:lnTo>
                    <a:pt x="5466" y="19658"/>
                  </a:lnTo>
                  <a:lnTo>
                    <a:pt x="4866" y="19658"/>
                  </a:lnTo>
                  <a:lnTo>
                    <a:pt x="4265" y="19658"/>
                  </a:lnTo>
                  <a:lnTo>
                    <a:pt x="3665" y="19316"/>
                  </a:lnTo>
                  <a:lnTo>
                    <a:pt x="3033" y="19316"/>
                  </a:lnTo>
                  <a:lnTo>
                    <a:pt x="3033" y="19008"/>
                  </a:lnTo>
                  <a:lnTo>
                    <a:pt x="3033" y="18666"/>
                  </a:lnTo>
                  <a:lnTo>
                    <a:pt x="3033" y="18015"/>
                  </a:lnTo>
                  <a:lnTo>
                    <a:pt x="3665" y="17673"/>
                  </a:lnTo>
                  <a:lnTo>
                    <a:pt x="3665" y="17365"/>
                  </a:lnTo>
                  <a:lnTo>
                    <a:pt x="4265" y="16698"/>
                  </a:lnTo>
                  <a:lnTo>
                    <a:pt x="4866" y="16373"/>
                  </a:lnTo>
                  <a:lnTo>
                    <a:pt x="4265" y="16048"/>
                  </a:lnTo>
                  <a:lnTo>
                    <a:pt x="4265" y="15398"/>
                  </a:lnTo>
                  <a:lnTo>
                    <a:pt x="3665" y="15073"/>
                  </a:lnTo>
                  <a:lnTo>
                    <a:pt x="3665" y="14731"/>
                  </a:lnTo>
                  <a:lnTo>
                    <a:pt x="3033" y="14405"/>
                  </a:lnTo>
                  <a:lnTo>
                    <a:pt x="3033" y="14098"/>
                  </a:lnTo>
                  <a:lnTo>
                    <a:pt x="2464" y="14098"/>
                  </a:lnTo>
                  <a:lnTo>
                    <a:pt x="2464" y="13772"/>
                  </a:lnTo>
                  <a:lnTo>
                    <a:pt x="2464" y="13447"/>
                  </a:lnTo>
                  <a:lnTo>
                    <a:pt x="2464" y="12763"/>
                  </a:lnTo>
                  <a:lnTo>
                    <a:pt x="3033" y="12438"/>
                  </a:lnTo>
                  <a:lnTo>
                    <a:pt x="3665" y="12113"/>
                  </a:lnTo>
                  <a:lnTo>
                    <a:pt x="4265" y="12113"/>
                  </a:lnTo>
                  <a:lnTo>
                    <a:pt x="4866" y="11788"/>
                  </a:lnTo>
                  <a:lnTo>
                    <a:pt x="4866" y="11463"/>
                  </a:lnTo>
                  <a:lnTo>
                    <a:pt x="5466" y="11138"/>
                  </a:lnTo>
                  <a:lnTo>
                    <a:pt x="5466" y="10813"/>
                  </a:lnTo>
                  <a:lnTo>
                    <a:pt x="5466" y="10488"/>
                  </a:lnTo>
                  <a:lnTo>
                    <a:pt x="4866" y="10145"/>
                  </a:lnTo>
                  <a:lnTo>
                    <a:pt x="4866" y="9495"/>
                  </a:lnTo>
                  <a:lnTo>
                    <a:pt x="4866" y="9170"/>
                  </a:lnTo>
                  <a:lnTo>
                    <a:pt x="4866" y="8862"/>
                  </a:lnTo>
                  <a:lnTo>
                    <a:pt x="4866" y="8503"/>
                  </a:lnTo>
                  <a:lnTo>
                    <a:pt x="4866" y="8178"/>
                  </a:lnTo>
                  <a:lnTo>
                    <a:pt x="4265" y="8178"/>
                  </a:lnTo>
                  <a:lnTo>
                    <a:pt x="3665" y="7836"/>
                  </a:lnTo>
                  <a:lnTo>
                    <a:pt x="3033" y="7836"/>
                  </a:lnTo>
                  <a:lnTo>
                    <a:pt x="2464" y="7511"/>
                  </a:lnTo>
                  <a:lnTo>
                    <a:pt x="1264" y="5885"/>
                  </a:lnTo>
                  <a:lnTo>
                    <a:pt x="0" y="4260"/>
                  </a:lnTo>
                  <a:lnTo>
                    <a:pt x="3033" y="3251"/>
                  </a:lnTo>
                  <a:lnTo>
                    <a:pt x="6066" y="1967"/>
                  </a:lnTo>
                  <a:lnTo>
                    <a:pt x="10269" y="975"/>
                  </a:lnTo>
                  <a:lnTo>
                    <a:pt x="14534" y="0"/>
                  </a:lnTo>
                  <a:lnTo>
                    <a:pt x="16335" y="667"/>
                  </a:lnTo>
                  <a:lnTo>
                    <a:pt x="18736" y="1300"/>
                  </a:lnTo>
                  <a:lnTo>
                    <a:pt x="19368" y="3251"/>
                  </a:lnTo>
                  <a:lnTo>
                    <a:pt x="19968" y="4910"/>
                  </a:lnTo>
                  <a:lnTo>
                    <a:pt x="19368" y="9170"/>
                  </a:lnTo>
                  <a:lnTo>
                    <a:pt x="19368" y="13447"/>
                  </a:lnTo>
                  <a:lnTo>
                    <a:pt x="18736" y="12438"/>
                  </a:lnTo>
                  <a:close/>
                </a:path>
              </a:pathLst>
            </a:custGeom>
            <a:solidFill>
              <a:srgbClr val="00B050"/>
            </a:solidFill>
            <a:ln w="1270">
              <a:noFill/>
              <a:round/>
              <a:headEnd/>
              <a:tailEnd/>
            </a:ln>
          </p:spPr>
          <p:txBody>
            <a:bodyPr/>
            <a:lstStyle/>
            <a:p>
              <a:endParaRPr lang="zh-CN" altLang="en-US"/>
            </a:p>
          </p:txBody>
        </p:sp>
        <p:sp>
          <p:nvSpPr>
            <p:cNvPr id="8231" name="Freeform 38"/>
            <p:cNvSpPr>
              <a:spLocks/>
            </p:cNvSpPr>
            <p:nvPr/>
          </p:nvSpPr>
          <p:spPr bwMode="auto">
            <a:xfrm>
              <a:off x="5305425" y="3041104"/>
              <a:ext cx="420688" cy="692150"/>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0 w 20000"/>
                <a:gd name="T87" fmla="*/ 2147483647 h 20000"/>
                <a:gd name="T88" fmla="*/ 2147483647 w 20000"/>
                <a:gd name="T89" fmla="*/ 2147483647 h 20000"/>
                <a:gd name="T90" fmla="*/ 2147483647 w 20000"/>
                <a:gd name="T91" fmla="*/ 0 h 20000"/>
                <a:gd name="T92" fmla="*/ 2147483647 w 20000"/>
                <a:gd name="T93" fmla="*/ 2147483647 h 20000"/>
                <a:gd name="T94" fmla="*/ 2147483647 w 20000"/>
                <a:gd name="T95" fmla="*/ 2147483647 h 20000"/>
                <a:gd name="T96" fmla="*/ 2147483647 w 20000"/>
                <a:gd name="T97" fmla="*/ 2147483647 h 200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000"/>
                <a:gd name="T148" fmla="*/ 0 h 20000"/>
                <a:gd name="T149" fmla="*/ 20000 w 20000"/>
                <a:gd name="T150" fmla="*/ 20000 h 200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000" h="20000">
                  <a:moveTo>
                    <a:pt x="18736" y="12438"/>
                  </a:moveTo>
                  <a:lnTo>
                    <a:pt x="19368" y="13088"/>
                  </a:lnTo>
                  <a:lnTo>
                    <a:pt x="19368" y="13447"/>
                  </a:lnTo>
                  <a:lnTo>
                    <a:pt x="18736" y="14098"/>
                  </a:lnTo>
                  <a:lnTo>
                    <a:pt x="17536" y="14405"/>
                  </a:lnTo>
                  <a:lnTo>
                    <a:pt x="17536" y="14731"/>
                  </a:lnTo>
                  <a:lnTo>
                    <a:pt x="16335" y="14731"/>
                  </a:lnTo>
                  <a:lnTo>
                    <a:pt x="15134" y="15073"/>
                  </a:lnTo>
                  <a:lnTo>
                    <a:pt x="14534" y="15398"/>
                  </a:lnTo>
                  <a:lnTo>
                    <a:pt x="13934" y="15740"/>
                  </a:lnTo>
                  <a:lnTo>
                    <a:pt x="13333" y="16048"/>
                  </a:lnTo>
                  <a:lnTo>
                    <a:pt x="12733" y="16698"/>
                  </a:lnTo>
                  <a:lnTo>
                    <a:pt x="12101" y="17023"/>
                  </a:lnTo>
                  <a:lnTo>
                    <a:pt x="11532" y="17365"/>
                  </a:lnTo>
                  <a:lnTo>
                    <a:pt x="10900" y="18015"/>
                  </a:lnTo>
                  <a:lnTo>
                    <a:pt x="10900" y="18666"/>
                  </a:lnTo>
                  <a:lnTo>
                    <a:pt x="10900" y="19316"/>
                  </a:lnTo>
                  <a:lnTo>
                    <a:pt x="10900" y="19658"/>
                  </a:lnTo>
                  <a:lnTo>
                    <a:pt x="9068" y="19983"/>
                  </a:lnTo>
                  <a:lnTo>
                    <a:pt x="7899" y="19983"/>
                  </a:lnTo>
                  <a:lnTo>
                    <a:pt x="6667" y="19983"/>
                  </a:lnTo>
                  <a:lnTo>
                    <a:pt x="5466" y="19658"/>
                  </a:lnTo>
                  <a:lnTo>
                    <a:pt x="4866" y="19658"/>
                  </a:lnTo>
                  <a:lnTo>
                    <a:pt x="3665" y="19316"/>
                  </a:lnTo>
                  <a:lnTo>
                    <a:pt x="3033" y="19008"/>
                  </a:lnTo>
                  <a:lnTo>
                    <a:pt x="3033" y="18015"/>
                  </a:lnTo>
                  <a:lnTo>
                    <a:pt x="3665" y="17673"/>
                  </a:lnTo>
                  <a:lnTo>
                    <a:pt x="4265" y="16698"/>
                  </a:lnTo>
                  <a:lnTo>
                    <a:pt x="4866" y="16373"/>
                  </a:lnTo>
                  <a:lnTo>
                    <a:pt x="4265" y="15398"/>
                  </a:lnTo>
                  <a:lnTo>
                    <a:pt x="3665" y="14731"/>
                  </a:lnTo>
                  <a:lnTo>
                    <a:pt x="3033" y="14098"/>
                  </a:lnTo>
                  <a:lnTo>
                    <a:pt x="2464" y="13772"/>
                  </a:lnTo>
                  <a:lnTo>
                    <a:pt x="2464" y="12763"/>
                  </a:lnTo>
                  <a:lnTo>
                    <a:pt x="3665" y="12113"/>
                  </a:lnTo>
                  <a:lnTo>
                    <a:pt x="4866" y="11788"/>
                  </a:lnTo>
                  <a:lnTo>
                    <a:pt x="5466" y="11138"/>
                  </a:lnTo>
                  <a:lnTo>
                    <a:pt x="5466" y="10488"/>
                  </a:lnTo>
                  <a:lnTo>
                    <a:pt x="4866" y="9495"/>
                  </a:lnTo>
                  <a:lnTo>
                    <a:pt x="4866" y="8862"/>
                  </a:lnTo>
                  <a:lnTo>
                    <a:pt x="4866" y="8178"/>
                  </a:lnTo>
                  <a:lnTo>
                    <a:pt x="3665" y="7836"/>
                  </a:lnTo>
                  <a:lnTo>
                    <a:pt x="2464" y="7511"/>
                  </a:lnTo>
                  <a:lnTo>
                    <a:pt x="0" y="4260"/>
                  </a:lnTo>
                  <a:lnTo>
                    <a:pt x="6066" y="1967"/>
                  </a:lnTo>
                  <a:lnTo>
                    <a:pt x="14534" y="0"/>
                  </a:lnTo>
                  <a:lnTo>
                    <a:pt x="18736" y="1300"/>
                  </a:lnTo>
                  <a:lnTo>
                    <a:pt x="19968" y="4910"/>
                  </a:lnTo>
                  <a:lnTo>
                    <a:pt x="19368" y="13447"/>
                  </a:lnTo>
                </a:path>
              </a:pathLst>
            </a:custGeom>
            <a:noFill/>
            <a:ln w="11430">
              <a:solidFill>
                <a:srgbClr val="000000"/>
              </a:solidFill>
              <a:round/>
              <a:headEnd/>
              <a:tailEnd/>
            </a:ln>
          </p:spPr>
          <p:txBody>
            <a:bodyPr/>
            <a:lstStyle/>
            <a:p>
              <a:endParaRPr lang="zh-CN" altLang="en-US"/>
            </a:p>
          </p:txBody>
        </p:sp>
        <p:sp>
          <p:nvSpPr>
            <p:cNvPr id="8232" name="Freeform 39"/>
            <p:cNvSpPr>
              <a:spLocks/>
            </p:cNvSpPr>
            <p:nvPr/>
          </p:nvSpPr>
          <p:spPr bwMode="auto">
            <a:xfrm>
              <a:off x="5484813" y="3128417"/>
              <a:ext cx="369887" cy="342900"/>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0 w 20000"/>
                <a:gd name="T39" fmla="*/ 2147483647 h 20000"/>
                <a:gd name="T40" fmla="*/ 0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000"/>
                <a:gd name="T100" fmla="*/ 0 h 20000"/>
                <a:gd name="T101" fmla="*/ 20000 w 20000"/>
                <a:gd name="T102" fmla="*/ 20000 h 200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000" h="20000">
                  <a:moveTo>
                    <a:pt x="19964" y="10000"/>
                  </a:moveTo>
                  <a:lnTo>
                    <a:pt x="19281" y="10660"/>
                  </a:lnTo>
                  <a:lnTo>
                    <a:pt x="18561" y="11319"/>
                  </a:lnTo>
                  <a:lnTo>
                    <a:pt x="17914" y="11944"/>
                  </a:lnTo>
                  <a:lnTo>
                    <a:pt x="17194" y="12639"/>
                  </a:lnTo>
                  <a:lnTo>
                    <a:pt x="17194" y="13333"/>
                  </a:lnTo>
                  <a:lnTo>
                    <a:pt x="17194" y="13993"/>
                  </a:lnTo>
                  <a:lnTo>
                    <a:pt x="17194" y="14688"/>
                  </a:lnTo>
                  <a:lnTo>
                    <a:pt x="16547" y="15313"/>
                  </a:lnTo>
                  <a:lnTo>
                    <a:pt x="15863" y="15313"/>
                  </a:lnTo>
                  <a:lnTo>
                    <a:pt x="15144" y="15313"/>
                  </a:lnTo>
                  <a:lnTo>
                    <a:pt x="14460" y="15313"/>
                  </a:lnTo>
                  <a:lnTo>
                    <a:pt x="13741" y="15972"/>
                  </a:lnTo>
                  <a:lnTo>
                    <a:pt x="13058" y="16667"/>
                  </a:lnTo>
                  <a:lnTo>
                    <a:pt x="12374" y="16667"/>
                  </a:lnTo>
                  <a:lnTo>
                    <a:pt x="11655" y="17292"/>
                  </a:lnTo>
                  <a:lnTo>
                    <a:pt x="11043" y="17986"/>
                  </a:lnTo>
                  <a:lnTo>
                    <a:pt x="11043" y="19306"/>
                  </a:lnTo>
                  <a:lnTo>
                    <a:pt x="11655" y="19965"/>
                  </a:lnTo>
                  <a:lnTo>
                    <a:pt x="10324" y="19965"/>
                  </a:lnTo>
                  <a:lnTo>
                    <a:pt x="9640" y="19965"/>
                  </a:lnTo>
                  <a:lnTo>
                    <a:pt x="8921" y="19965"/>
                  </a:lnTo>
                  <a:lnTo>
                    <a:pt x="8273" y="19965"/>
                  </a:lnTo>
                  <a:lnTo>
                    <a:pt x="7590" y="19306"/>
                  </a:lnTo>
                  <a:lnTo>
                    <a:pt x="6906" y="18611"/>
                  </a:lnTo>
                  <a:lnTo>
                    <a:pt x="6906" y="17986"/>
                  </a:lnTo>
                  <a:lnTo>
                    <a:pt x="6906" y="17292"/>
                  </a:lnTo>
                  <a:lnTo>
                    <a:pt x="6906" y="16667"/>
                  </a:lnTo>
                  <a:lnTo>
                    <a:pt x="6906" y="15972"/>
                  </a:lnTo>
                  <a:lnTo>
                    <a:pt x="6223" y="15972"/>
                  </a:lnTo>
                  <a:lnTo>
                    <a:pt x="5504" y="15972"/>
                  </a:lnTo>
                  <a:lnTo>
                    <a:pt x="4137" y="15972"/>
                  </a:lnTo>
                  <a:lnTo>
                    <a:pt x="3453" y="15972"/>
                  </a:lnTo>
                  <a:lnTo>
                    <a:pt x="2734" y="15972"/>
                  </a:lnTo>
                  <a:lnTo>
                    <a:pt x="2050" y="15972"/>
                  </a:lnTo>
                  <a:lnTo>
                    <a:pt x="683" y="15972"/>
                  </a:lnTo>
                  <a:lnTo>
                    <a:pt x="0" y="15972"/>
                  </a:lnTo>
                  <a:lnTo>
                    <a:pt x="0" y="15313"/>
                  </a:lnTo>
                  <a:lnTo>
                    <a:pt x="0" y="14688"/>
                  </a:lnTo>
                  <a:lnTo>
                    <a:pt x="0" y="13993"/>
                  </a:lnTo>
                  <a:lnTo>
                    <a:pt x="683" y="12639"/>
                  </a:lnTo>
                  <a:lnTo>
                    <a:pt x="683" y="11944"/>
                  </a:lnTo>
                  <a:lnTo>
                    <a:pt x="1403" y="11319"/>
                  </a:lnTo>
                  <a:lnTo>
                    <a:pt x="2050" y="11319"/>
                  </a:lnTo>
                  <a:lnTo>
                    <a:pt x="2734" y="10660"/>
                  </a:lnTo>
                  <a:lnTo>
                    <a:pt x="2734" y="10000"/>
                  </a:lnTo>
                  <a:lnTo>
                    <a:pt x="3453" y="9306"/>
                  </a:lnTo>
                  <a:lnTo>
                    <a:pt x="3453" y="8646"/>
                  </a:lnTo>
                  <a:lnTo>
                    <a:pt x="4137" y="7986"/>
                  </a:lnTo>
                  <a:lnTo>
                    <a:pt x="4856" y="7361"/>
                  </a:lnTo>
                  <a:lnTo>
                    <a:pt x="6223" y="6667"/>
                  </a:lnTo>
                  <a:lnTo>
                    <a:pt x="6906" y="6667"/>
                  </a:lnTo>
                  <a:lnTo>
                    <a:pt x="8273" y="6667"/>
                  </a:lnTo>
                  <a:lnTo>
                    <a:pt x="8921" y="6667"/>
                  </a:lnTo>
                  <a:lnTo>
                    <a:pt x="9640" y="6007"/>
                  </a:lnTo>
                  <a:lnTo>
                    <a:pt x="9640" y="5313"/>
                  </a:lnTo>
                  <a:lnTo>
                    <a:pt x="10324" y="4688"/>
                  </a:lnTo>
                  <a:lnTo>
                    <a:pt x="10324" y="4028"/>
                  </a:lnTo>
                  <a:lnTo>
                    <a:pt x="11043" y="3333"/>
                  </a:lnTo>
                  <a:lnTo>
                    <a:pt x="13058" y="1979"/>
                  </a:lnTo>
                  <a:lnTo>
                    <a:pt x="15863" y="0"/>
                  </a:lnTo>
                  <a:lnTo>
                    <a:pt x="17194" y="3333"/>
                  </a:lnTo>
                  <a:lnTo>
                    <a:pt x="18561" y="6007"/>
                  </a:lnTo>
                  <a:lnTo>
                    <a:pt x="19281" y="7986"/>
                  </a:lnTo>
                  <a:lnTo>
                    <a:pt x="19964" y="10000"/>
                  </a:lnTo>
                  <a:close/>
                </a:path>
              </a:pathLst>
            </a:custGeom>
            <a:solidFill>
              <a:srgbClr val="00B050"/>
            </a:solidFill>
            <a:ln w="11430">
              <a:solidFill>
                <a:srgbClr val="000000"/>
              </a:solidFill>
              <a:round/>
              <a:headEnd/>
              <a:tailEnd/>
            </a:ln>
          </p:spPr>
          <p:txBody>
            <a:bodyPr/>
            <a:lstStyle/>
            <a:p>
              <a:endParaRPr lang="zh-CN" altLang="en-US"/>
            </a:p>
          </p:txBody>
        </p:sp>
        <p:sp>
          <p:nvSpPr>
            <p:cNvPr id="8233" name="Freeform 40"/>
            <p:cNvSpPr>
              <a:spLocks/>
            </p:cNvSpPr>
            <p:nvPr/>
          </p:nvSpPr>
          <p:spPr bwMode="auto">
            <a:xfrm>
              <a:off x="5815013" y="2617242"/>
              <a:ext cx="866775" cy="512762"/>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000"/>
                <a:gd name="T133" fmla="*/ 0 h 20000"/>
                <a:gd name="T134" fmla="*/ 20000 w 20000"/>
                <a:gd name="T135" fmla="*/ 20000 h 200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000" h="20000">
                  <a:moveTo>
                    <a:pt x="19693" y="6674"/>
                  </a:moveTo>
                  <a:lnTo>
                    <a:pt x="19693" y="7092"/>
                  </a:lnTo>
                  <a:lnTo>
                    <a:pt x="19985" y="7555"/>
                  </a:lnTo>
                  <a:lnTo>
                    <a:pt x="19693" y="7972"/>
                  </a:lnTo>
                  <a:lnTo>
                    <a:pt x="19386" y="8436"/>
                  </a:lnTo>
                  <a:lnTo>
                    <a:pt x="19386" y="8876"/>
                  </a:lnTo>
                  <a:lnTo>
                    <a:pt x="19386" y="9316"/>
                  </a:lnTo>
                  <a:lnTo>
                    <a:pt x="19110" y="9757"/>
                  </a:lnTo>
                  <a:lnTo>
                    <a:pt x="18803" y="9757"/>
                  </a:lnTo>
                  <a:lnTo>
                    <a:pt x="18496" y="9316"/>
                  </a:lnTo>
                  <a:lnTo>
                    <a:pt x="18219" y="9316"/>
                  </a:lnTo>
                  <a:lnTo>
                    <a:pt x="17913" y="8876"/>
                  </a:lnTo>
                  <a:lnTo>
                    <a:pt x="17913" y="9757"/>
                  </a:lnTo>
                  <a:lnTo>
                    <a:pt x="17913" y="10197"/>
                  </a:lnTo>
                  <a:lnTo>
                    <a:pt x="17636" y="10660"/>
                  </a:lnTo>
                  <a:lnTo>
                    <a:pt x="17636" y="11101"/>
                  </a:lnTo>
                  <a:lnTo>
                    <a:pt x="17329" y="11564"/>
                  </a:lnTo>
                  <a:lnTo>
                    <a:pt x="17038" y="12005"/>
                  </a:lnTo>
                  <a:lnTo>
                    <a:pt x="16746" y="12422"/>
                  </a:lnTo>
                  <a:lnTo>
                    <a:pt x="16746" y="12862"/>
                  </a:lnTo>
                  <a:lnTo>
                    <a:pt x="16454" y="13302"/>
                  </a:lnTo>
                  <a:lnTo>
                    <a:pt x="16163" y="13766"/>
                  </a:lnTo>
                  <a:lnTo>
                    <a:pt x="15871" y="13766"/>
                  </a:lnTo>
                  <a:lnTo>
                    <a:pt x="15579" y="13766"/>
                  </a:lnTo>
                  <a:lnTo>
                    <a:pt x="15272" y="14206"/>
                  </a:lnTo>
                  <a:lnTo>
                    <a:pt x="15272" y="14647"/>
                  </a:lnTo>
                  <a:lnTo>
                    <a:pt x="15272" y="15064"/>
                  </a:lnTo>
                  <a:lnTo>
                    <a:pt x="15579" y="15527"/>
                  </a:lnTo>
                  <a:lnTo>
                    <a:pt x="15579" y="15991"/>
                  </a:lnTo>
                  <a:lnTo>
                    <a:pt x="15579" y="16454"/>
                  </a:lnTo>
                  <a:lnTo>
                    <a:pt x="14981" y="16871"/>
                  </a:lnTo>
                  <a:lnTo>
                    <a:pt x="14413" y="16871"/>
                  </a:lnTo>
                  <a:lnTo>
                    <a:pt x="13814" y="16871"/>
                  </a:lnTo>
                  <a:lnTo>
                    <a:pt x="13507" y="16454"/>
                  </a:lnTo>
                  <a:lnTo>
                    <a:pt x="13200" y="16454"/>
                  </a:lnTo>
                  <a:lnTo>
                    <a:pt x="12924" y="15991"/>
                  </a:lnTo>
                  <a:lnTo>
                    <a:pt x="12632" y="16454"/>
                  </a:lnTo>
                  <a:lnTo>
                    <a:pt x="12632" y="17312"/>
                  </a:lnTo>
                  <a:lnTo>
                    <a:pt x="12632" y="17775"/>
                  </a:lnTo>
                  <a:lnTo>
                    <a:pt x="12341" y="18192"/>
                  </a:lnTo>
                  <a:lnTo>
                    <a:pt x="12341" y="18656"/>
                  </a:lnTo>
                  <a:lnTo>
                    <a:pt x="12049" y="19073"/>
                  </a:lnTo>
                  <a:lnTo>
                    <a:pt x="12049" y="19537"/>
                  </a:lnTo>
                  <a:lnTo>
                    <a:pt x="11466" y="19977"/>
                  </a:lnTo>
                  <a:lnTo>
                    <a:pt x="11159" y="19977"/>
                  </a:lnTo>
                  <a:lnTo>
                    <a:pt x="10867" y="19073"/>
                  </a:lnTo>
                  <a:lnTo>
                    <a:pt x="10867" y="18192"/>
                  </a:lnTo>
                  <a:lnTo>
                    <a:pt x="10576" y="17775"/>
                  </a:lnTo>
                  <a:lnTo>
                    <a:pt x="10284" y="17312"/>
                  </a:lnTo>
                  <a:lnTo>
                    <a:pt x="10284" y="16871"/>
                  </a:lnTo>
                  <a:lnTo>
                    <a:pt x="10284" y="15991"/>
                  </a:lnTo>
                  <a:lnTo>
                    <a:pt x="10008" y="15527"/>
                  </a:lnTo>
                  <a:lnTo>
                    <a:pt x="9701" y="15064"/>
                  </a:lnTo>
                  <a:lnTo>
                    <a:pt x="9409" y="15064"/>
                  </a:lnTo>
                  <a:lnTo>
                    <a:pt x="9409" y="14647"/>
                  </a:lnTo>
                  <a:lnTo>
                    <a:pt x="9102" y="14206"/>
                  </a:lnTo>
                  <a:lnTo>
                    <a:pt x="9102" y="13766"/>
                  </a:lnTo>
                  <a:lnTo>
                    <a:pt x="8826" y="13302"/>
                  </a:lnTo>
                  <a:lnTo>
                    <a:pt x="8826" y="12862"/>
                  </a:lnTo>
                  <a:lnTo>
                    <a:pt x="8503" y="13302"/>
                  </a:lnTo>
                  <a:lnTo>
                    <a:pt x="8227" y="13302"/>
                  </a:lnTo>
                  <a:lnTo>
                    <a:pt x="7936" y="13302"/>
                  </a:lnTo>
                  <a:lnTo>
                    <a:pt x="7936" y="12862"/>
                  </a:lnTo>
                  <a:lnTo>
                    <a:pt x="7629" y="12862"/>
                  </a:lnTo>
                  <a:lnTo>
                    <a:pt x="7629" y="12422"/>
                  </a:lnTo>
                  <a:lnTo>
                    <a:pt x="7030" y="12422"/>
                  </a:lnTo>
                  <a:lnTo>
                    <a:pt x="6462" y="12005"/>
                  </a:lnTo>
                  <a:lnTo>
                    <a:pt x="6170" y="12005"/>
                  </a:lnTo>
                  <a:lnTo>
                    <a:pt x="5879" y="11564"/>
                  </a:lnTo>
                  <a:lnTo>
                    <a:pt x="5879" y="11101"/>
                  </a:lnTo>
                  <a:lnTo>
                    <a:pt x="5879" y="10197"/>
                  </a:lnTo>
                  <a:lnTo>
                    <a:pt x="5572" y="9757"/>
                  </a:lnTo>
                  <a:lnTo>
                    <a:pt x="5295" y="9316"/>
                  </a:lnTo>
                  <a:lnTo>
                    <a:pt x="4114" y="10197"/>
                  </a:lnTo>
                  <a:lnTo>
                    <a:pt x="2916" y="11101"/>
                  </a:lnTo>
                  <a:lnTo>
                    <a:pt x="1458" y="7092"/>
                  </a:lnTo>
                  <a:lnTo>
                    <a:pt x="0" y="2665"/>
                  </a:lnTo>
                  <a:lnTo>
                    <a:pt x="2057" y="1298"/>
                  </a:lnTo>
                  <a:lnTo>
                    <a:pt x="4114" y="0"/>
                  </a:lnTo>
                  <a:lnTo>
                    <a:pt x="8503" y="440"/>
                  </a:lnTo>
                  <a:lnTo>
                    <a:pt x="12924" y="440"/>
                  </a:lnTo>
                  <a:lnTo>
                    <a:pt x="16163" y="3546"/>
                  </a:lnTo>
                  <a:lnTo>
                    <a:pt x="19693" y="6674"/>
                  </a:lnTo>
                  <a:close/>
                </a:path>
              </a:pathLst>
            </a:custGeom>
            <a:solidFill>
              <a:srgbClr val="00B050"/>
            </a:solidFill>
            <a:ln w="11430">
              <a:solidFill>
                <a:srgbClr val="000000"/>
              </a:solidFill>
              <a:round/>
              <a:headEnd/>
              <a:tailEnd/>
            </a:ln>
          </p:spPr>
          <p:txBody>
            <a:bodyPr/>
            <a:lstStyle/>
            <a:p>
              <a:endParaRPr lang="zh-CN" altLang="en-US"/>
            </a:p>
          </p:txBody>
        </p:sp>
        <p:sp>
          <p:nvSpPr>
            <p:cNvPr id="8234" name="Freeform 41"/>
            <p:cNvSpPr>
              <a:spLocks/>
            </p:cNvSpPr>
            <p:nvPr/>
          </p:nvSpPr>
          <p:spPr bwMode="auto">
            <a:xfrm>
              <a:off x="5724525" y="1931442"/>
              <a:ext cx="1069975" cy="890587"/>
            </a:xfrm>
            <a:custGeom>
              <a:avLst/>
              <a:gdLst>
                <a:gd name="T0" fmla="*/ 2147483647 w 20000"/>
                <a:gd name="T1" fmla="*/ 2147483647 h 20000"/>
                <a:gd name="T2" fmla="*/ 2147483647 w 20000"/>
                <a:gd name="T3" fmla="*/ 2147483647 h 20000"/>
                <a:gd name="T4" fmla="*/ 2147483647 w 20000"/>
                <a:gd name="T5" fmla="*/ 0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000"/>
                <a:gd name="T154" fmla="*/ 0 h 20000"/>
                <a:gd name="T155" fmla="*/ 20000 w 20000"/>
                <a:gd name="T156" fmla="*/ 20000 h 200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000" h="20000">
                  <a:moveTo>
                    <a:pt x="0" y="1041"/>
                  </a:moveTo>
                  <a:lnTo>
                    <a:pt x="484" y="774"/>
                  </a:lnTo>
                  <a:lnTo>
                    <a:pt x="969" y="521"/>
                  </a:lnTo>
                  <a:lnTo>
                    <a:pt x="1193" y="521"/>
                  </a:lnTo>
                  <a:lnTo>
                    <a:pt x="1441" y="254"/>
                  </a:lnTo>
                  <a:lnTo>
                    <a:pt x="1677" y="254"/>
                  </a:lnTo>
                  <a:lnTo>
                    <a:pt x="1901" y="0"/>
                  </a:lnTo>
                  <a:lnTo>
                    <a:pt x="2385" y="0"/>
                  </a:lnTo>
                  <a:lnTo>
                    <a:pt x="2857" y="0"/>
                  </a:lnTo>
                  <a:lnTo>
                    <a:pt x="3106" y="254"/>
                  </a:lnTo>
                  <a:lnTo>
                    <a:pt x="3565" y="521"/>
                  </a:lnTo>
                  <a:lnTo>
                    <a:pt x="4050" y="521"/>
                  </a:lnTo>
                  <a:lnTo>
                    <a:pt x="4509" y="254"/>
                  </a:lnTo>
                  <a:lnTo>
                    <a:pt x="5006" y="521"/>
                  </a:lnTo>
                  <a:lnTo>
                    <a:pt x="5491" y="521"/>
                  </a:lnTo>
                  <a:lnTo>
                    <a:pt x="5714" y="774"/>
                  </a:lnTo>
                  <a:lnTo>
                    <a:pt x="5950" y="1041"/>
                  </a:lnTo>
                  <a:lnTo>
                    <a:pt x="6186" y="1549"/>
                  </a:lnTo>
                  <a:lnTo>
                    <a:pt x="6671" y="2043"/>
                  </a:lnTo>
                  <a:lnTo>
                    <a:pt x="6671" y="2563"/>
                  </a:lnTo>
                  <a:lnTo>
                    <a:pt x="6894" y="2817"/>
                  </a:lnTo>
                  <a:lnTo>
                    <a:pt x="7379" y="3578"/>
                  </a:lnTo>
                  <a:lnTo>
                    <a:pt x="7851" y="4366"/>
                  </a:lnTo>
                  <a:lnTo>
                    <a:pt x="8099" y="4860"/>
                  </a:lnTo>
                  <a:lnTo>
                    <a:pt x="8559" y="5381"/>
                  </a:lnTo>
                  <a:lnTo>
                    <a:pt x="8559" y="5901"/>
                  </a:lnTo>
                  <a:lnTo>
                    <a:pt x="8820" y="6128"/>
                  </a:lnTo>
                  <a:lnTo>
                    <a:pt x="9056" y="6649"/>
                  </a:lnTo>
                  <a:lnTo>
                    <a:pt x="9516" y="6916"/>
                  </a:lnTo>
                  <a:lnTo>
                    <a:pt x="9764" y="7170"/>
                  </a:lnTo>
                  <a:lnTo>
                    <a:pt x="10000" y="7170"/>
                  </a:lnTo>
                  <a:lnTo>
                    <a:pt x="10708" y="7170"/>
                  </a:lnTo>
                  <a:lnTo>
                    <a:pt x="11429" y="6916"/>
                  </a:lnTo>
                  <a:lnTo>
                    <a:pt x="11888" y="7170"/>
                  </a:lnTo>
                  <a:lnTo>
                    <a:pt x="12360" y="7170"/>
                  </a:lnTo>
                  <a:lnTo>
                    <a:pt x="12609" y="7410"/>
                  </a:lnTo>
                  <a:lnTo>
                    <a:pt x="12857" y="7664"/>
                  </a:lnTo>
                  <a:lnTo>
                    <a:pt x="13106" y="7944"/>
                  </a:lnTo>
                  <a:lnTo>
                    <a:pt x="13565" y="7944"/>
                  </a:lnTo>
                  <a:lnTo>
                    <a:pt x="13814" y="8224"/>
                  </a:lnTo>
                  <a:lnTo>
                    <a:pt x="14050" y="8491"/>
                  </a:lnTo>
                  <a:lnTo>
                    <a:pt x="14050" y="8718"/>
                  </a:lnTo>
                  <a:lnTo>
                    <a:pt x="14286" y="8985"/>
                  </a:lnTo>
                  <a:lnTo>
                    <a:pt x="14286" y="9506"/>
                  </a:lnTo>
                  <a:lnTo>
                    <a:pt x="14286" y="9760"/>
                  </a:lnTo>
                  <a:lnTo>
                    <a:pt x="14509" y="10000"/>
                  </a:lnTo>
                  <a:lnTo>
                    <a:pt x="14994" y="10254"/>
                  </a:lnTo>
                  <a:lnTo>
                    <a:pt x="15230" y="10254"/>
                  </a:lnTo>
                  <a:lnTo>
                    <a:pt x="15689" y="10000"/>
                  </a:lnTo>
                  <a:lnTo>
                    <a:pt x="16174" y="9760"/>
                  </a:lnTo>
                  <a:lnTo>
                    <a:pt x="16658" y="9506"/>
                  </a:lnTo>
                  <a:lnTo>
                    <a:pt x="16894" y="9239"/>
                  </a:lnTo>
                  <a:lnTo>
                    <a:pt x="17379" y="8718"/>
                  </a:lnTo>
                  <a:lnTo>
                    <a:pt x="17615" y="8491"/>
                  </a:lnTo>
                  <a:lnTo>
                    <a:pt x="17851" y="8224"/>
                  </a:lnTo>
                  <a:lnTo>
                    <a:pt x="18099" y="7944"/>
                  </a:lnTo>
                  <a:lnTo>
                    <a:pt x="18323" y="7664"/>
                  </a:lnTo>
                  <a:lnTo>
                    <a:pt x="18323" y="7410"/>
                  </a:lnTo>
                  <a:lnTo>
                    <a:pt x="18559" y="7170"/>
                  </a:lnTo>
                  <a:lnTo>
                    <a:pt x="19031" y="7170"/>
                  </a:lnTo>
                  <a:lnTo>
                    <a:pt x="19503" y="6916"/>
                  </a:lnTo>
                  <a:lnTo>
                    <a:pt x="19503" y="7410"/>
                  </a:lnTo>
                  <a:lnTo>
                    <a:pt x="19503" y="7664"/>
                  </a:lnTo>
                  <a:lnTo>
                    <a:pt x="19752" y="8224"/>
                  </a:lnTo>
                  <a:lnTo>
                    <a:pt x="19988" y="8491"/>
                  </a:lnTo>
                  <a:lnTo>
                    <a:pt x="19752" y="8718"/>
                  </a:lnTo>
                  <a:lnTo>
                    <a:pt x="19503" y="8985"/>
                  </a:lnTo>
                  <a:lnTo>
                    <a:pt x="19503" y="9760"/>
                  </a:lnTo>
                  <a:lnTo>
                    <a:pt x="19503" y="10254"/>
                  </a:lnTo>
                  <a:lnTo>
                    <a:pt x="19503" y="11295"/>
                  </a:lnTo>
                  <a:lnTo>
                    <a:pt x="19503" y="12056"/>
                  </a:lnTo>
                  <a:lnTo>
                    <a:pt x="19280" y="12817"/>
                  </a:lnTo>
                  <a:lnTo>
                    <a:pt x="19280" y="13338"/>
                  </a:lnTo>
                  <a:lnTo>
                    <a:pt x="19280" y="14099"/>
                  </a:lnTo>
                  <a:lnTo>
                    <a:pt x="19280" y="14619"/>
                  </a:lnTo>
                  <a:lnTo>
                    <a:pt x="19031" y="14873"/>
                  </a:lnTo>
                  <a:lnTo>
                    <a:pt x="18807" y="15140"/>
                  </a:lnTo>
                  <a:lnTo>
                    <a:pt x="17851" y="15140"/>
                  </a:lnTo>
                  <a:lnTo>
                    <a:pt x="17143" y="14873"/>
                  </a:lnTo>
                  <a:lnTo>
                    <a:pt x="17143" y="15140"/>
                  </a:lnTo>
                  <a:lnTo>
                    <a:pt x="17143" y="15634"/>
                  </a:lnTo>
                  <a:lnTo>
                    <a:pt x="17143" y="15888"/>
                  </a:lnTo>
                  <a:lnTo>
                    <a:pt x="16894" y="16155"/>
                  </a:lnTo>
                  <a:lnTo>
                    <a:pt x="16658" y="16155"/>
                  </a:lnTo>
                  <a:lnTo>
                    <a:pt x="16658" y="16409"/>
                  </a:lnTo>
                  <a:lnTo>
                    <a:pt x="16658" y="16662"/>
                  </a:lnTo>
                  <a:lnTo>
                    <a:pt x="16894" y="16916"/>
                  </a:lnTo>
                  <a:lnTo>
                    <a:pt x="17379" y="17156"/>
                  </a:lnTo>
                  <a:lnTo>
                    <a:pt x="17379" y="17690"/>
                  </a:lnTo>
                  <a:lnTo>
                    <a:pt x="17379" y="18198"/>
                  </a:lnTo>
                  <a:lnTo>
                    <a:pt x="17379" y="18718"/>
                  </a:lnTo>
                  <a:lnTo>
                    <a:pt x="17615" y="19226"/>
                  </a:lnTo>
                  <a:lnTo>
                    <a:pt x="17379" y="19226"/>
                  </a:lnTo>
                  <a:lnTo>
                    <a:pt x="16894" y="19226"/>
                  </a:lnTo>
                  <a:lnTo>
                    <a:pt x="16422" y="19226"/>
                  </a:lnTo>
                  <a:lnTo>
                    <a:pt x="16174" y="18959"/>
                  </a:lnTo>
                  <a:lnTo>
                    <a:pt x="15938" y="18718"/>
                  </a:lnTo>
                  <a:lnTo>
                    <a:pt x="15478" y="18959"/>
                  </a:lnTo>
                  <a:lnTo>
                    <a:pt x="14994" y="18959"/>
                  </a:lnTo>
                  <a:lnTo>
                    <a:pt x="14758" y="19226"/>
                  </a:lnTo>
                  <a:lnTo>
                    <a:pt x="14758" y="19466"/>
                  </a:lnTo>
                  <a:lnTo>
                    <a:pt x="14509" y="19733"/>
                  </a:lnTo>
                  <a:lnTo>
                    <a:pt x="14286" y="19987"/>
                  </a:lnTo>
                  <a:lnTo>
                    <a:pt x="14050" y="19733"/>
                  </a:lnTo>
                  <a:lnTo>
                    <a:pt x="13814" y="19466"/>
                  </a:lnTo>
                  <a:lnTo>
                    <a:pt x="13329" y="19226"/>
                  </a:lnTo>
                  <a:lnTo>
                    <a:pt x="13106" y="18718"/>
                  </a:lnTo>
                  <a:lnTo>
                    <a:pt x="12857" y="18451"/>
                  </a:lnTo>
                  <a:lnTo>
                    <a:pt x="12857" y="18198"/>
                  </a:lnTo>
                  <a:lnTo>
                    <a:pt x="12609" y="18451"/>
                  </a:lnTo>
                  <a:lnTo>
                    <a:pt x="12609" y="18959"/>
                  </a:lnTo>
                  <a:lnTo>
                    <a:pt x="12609" y="19466"/>
                  </a:lnTo>
                  <a:lnTo>
                    <a:pt x="12137" y="19226"/>
                  </a:lnTo>
                  <a:lnTo>
                    <a:pt x="11888" y="18959"/>
                  </a:lnTo>
                  <a:lnTo>
                    <a:pt x="11665" y="18718"/>
                  </a:lnTo>
                  <a:lnTo>
                    <a:pt x="11429" y="18198"/>
                  </a:lnTo>
                  <a:lnTo>
                    <a:pt x="11180" y="18198"/>
                  </a:lnTo>
                  <a:lnTo>
                    <a:pt x="10944" y="18198"/>
                  </a:lnTo>
                  <a:lnTo>
                    <a:pt x="10708" y="17957"/>
                  </a:lnTo>
                  <a:lnTo>
                    <a:pt x="10708" y="17423"/>
                  </a:lnTo>
                  <a:lnTo>
                    <a:pt x="10484" y="17423"/>
                  </a:lnTo>
                  <a:lnTo>
                    <a:pt x="10484" y="17156"/>
                  </a:lnTo>
                  <a:lnTo>
                    <a:pt x="10000" y="17423"/>
                  </a:lnTo>
                  <a:lnTo>
                    <a:pt x="9516" y="17423"/>
                  </a:lnTo>
                  <a:lnTo>
                    <a:pt x="9516" y="17690"/>
                  </a:lnTo>
                  <a:lnTo>
                    <a:pt x="9292" y="17690"/>
                  </a:lnTo>
                  <a:lnTo>
                    <a:pt x="9056" y="17423"/>
                  </a:lnTo>
                  <a:lnTo>
                    <a:pt x="8820" y="17156"/>
                  </a:lnTo>
                  <a:lnTo>
                    <a:pt x="8820" y="16916"/>
                  </a:lnTo>
                  <a:lnTo>
                    <a:pt x="8559" y="17156"/>
                  </a:lnTo>
                  <a:lnTo>
                    <a:pt x="8323" y="17423"/>
                  </a:lnTo>
                  <a:lnTo>
                    <a:pt x="7851" y="17423"/>
                  </a:lnTo>
                  <a:lnTo>
                    <a:pt x="7615" y="17423"/>
                  </a:lnTo>
                  <a:lnTo>
                    <a:pt x="7379" y="17690"/>
                  </a:lnTo>
                  <a:lnTo>
                    <a:pt x="6894" y="17423"/>
                  </a:lnTo>
                  <a:lnTo>
                    <a:pt x="6671" y="17156"/>
                  </a:lnTo>
                  <a:lnTo>
                    <a:pt x="6435" y="17156"/>
                  </a:lnTo>
                  <a:lnTo>
                    <a:pt x="6435" y="16916"/>
                  </a:lnTo>
                  <a:lnTo>
                    <a:pt x="5950" y="16662"/>
                  </a:lnTo>
                  <a:lnTo>
                    <a:pt x="5714" y="16155"/>
                  </a:lnTo>
                  <a:lnTo>
                    <a:pt x="5491" y="16409"/>
                  </a:lnTo>
                  <a:lnTo>
                    <a:pt x="3565" y="16155"/>
                  </a:lnTo>
                  <a:lnTo>
                    <a:pt x="1677" y="15634"/>
                  </a:lnTo>
                  <a:lnTo>
                    <a:pt x="2385" y="12310"/>
                  </a:lnTo>
                  <a:lnTo>
                    <a:pt x="3106" y="8718"/>
                  </a:lnTo>
                  <a:lnTo>
                    <a:pt x="1677" y="6395"/>
                  </a:lnTo>
                  <a:lnTo>
                    <a:pt x="236" y="4099"/>
                  </a:lnTo>
                  <a:lnTo>
                    <a:pt x="0" y="2563"/>
                  </a:lnTo>
                  <a:lnTo>
                    <a:pt x="0" y="1041"/>
                  </a:lnTo>
                  <a:close/>
                </a:path>
              </a:pathLst>
            </a:custGeom>
            <a:solidFill>
              <a:srgbClr val="00B050"/>
            </a:solidFill>
            <a:ln w="1270">
              <a:noFill/>
              <a:round/>
              <a:headEnd/>
              <a:tailEnd/>
            </a:ln>
          </p:spPr>
          <p:txBody>
            <a:bodyPr/>
            <a:lstStyle/>
            <a:p>
              <a:endParaRPr lang="zh-CN" altLang="en-US"/>
            </a:p>
          </p:txBody>
        </p:sp>
        <p:sp>
          <p:nvSpPr>
            <p:cNvPr id="8235" name="Freeform 42"/>
            <p:cNvSpPr>
              <a:spLocks/>
            </p:cNvSpPr>
            <p:nvPr/>
          </p:nvSpPr>
          <p:spPr bwMode="auto">
            <a:xfrm>
              <a:off x="5715000" y="1931442"/>
              <a:ext cx="1079500" cy="890587"/>
            </a:xfrm>
            <a:custGeom>
              <a:avLst/>
              <a:gdLst>
                <a:gd name="T0" fmla="*/ 2147483647 w 20000"/>
                <a:gd name="T1" fmla="*/ 2147483647 h 20000"/>
                <a:gd name="T2" fmla="*/ 2147483647 w 20000"/>
                <a:gd name="T3" fmla="*/ 0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0 w 20000"/>
                <a:gd name="T77" fmla="*/ 2147483647 h 200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0000"/>
                <a:gd name="T118" fmla="*/ 0 h 20000"/>
                <a:gd name="T119" fmla="*/ 20000 w 20000"/>
                <a:gd name="T120" fmla="*/ 20000 h 200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0000" h="20000">
                  <a:moveTo>
                    <a:pt x="233" y="1041"/>
                  </a:moveTo>
                  <a:lnTo>
                    <a:pt x="1179" y="521"/>
                  </a:lnTo>
                  <a:lnTo>
                    <a:pt x="1657" y="254"/>
                  </a:lnTo>
                  <a:lnTo>
                    <a:pt x="2124" y="0"/>
                  </a:lnTo>
                  <a:lnTo>
                    <a:pt x="3069" y="0"/>
                  </a:lnTo>
                  <a:lnTo>
                    <a:pt x="3769" y="521"/>
                  </a:lnTo>
                  <a:lnTo>
                    <a:pt x="4702" y="254"/>
                  </a:lnTo>
                  <a:lnTo>
                    <a:pt x="5635" y="521"/>
                  </a:lnTo>
                  <a:lnTo>
                    <a:pt x="6114" y="1041"/>
                  </a:lnTo>
                  <a:lnTo>
                    <a:pt x="6839" y="2043"/>
                  </a:lnTo>
                  <a:lnTo>
                    <a:pt x="7047" y="2817"/>
                  </a:lnTo>
                  <a:lnTo>
                    <a:pt x="8005" y="4366"/>
                  </a:lnTo>
                  <a:lnTo>
                    <a:pt x="8692" y="5381"/>
                  </a:lnTo>
                  <a:lnTo>
                    <a:pt x="8950" y="6128"/>
                  </a:lnTo>
                  <a:lnTo>
                    <a:pt x="9650" y="6916"/>
                  </a:lnTo>
                  <a:lnTo>
                    <a:pt x="10117" y="7170"/>
                  </a:lnTo>
                  <a:lnTo>
                    <a:pt x="11516" y="6916"/>
                  </a:lnTo>
                  <a:lnTo>
                    <a:pt x="12462" y="7170"/>
                  </a:lnTo>
                  <a:lnTo>
                    <a:pt x="12953" y="7664"/>
                  </a:lnTo>
                  <a:lnTo>
                    <a:pt x="13640" y="7944"/>
                  </a:lnTo>
                  <a:lnTo>
                    <a:pt x="14119" y="8491"/>
                  </a:lnTo>
                  <a:lnTo>
                    <a:pt x="14365" y="8985"/>
                  </a:lnTo>
                  <a:lnTo>
                    <a:pt x="14365" y="9760"/>
                  </a:lnTo>
                  <a:lnTo>
                    <a:pt x="15052" y="10254"/>
                  </a:lnTo>
                  <a:lnTo>
                    <a:pt x="15752" y="10000"/>
                  </a:lnTo>
                  <a:lnTo>
                    <a:pt x="16697" y="9506"/>
                  </a:lnTo>
                  <a:lnTo>
                    <a:pt x="17409" y="8718"/>
                  </a:lnTo>
                  <a:lnTo>
                    <a:pt x="17876" y="8224"/>
                  </a:lnTo>
                  <a:lnTo>
                    <a:pt x="18343" y="7664"/>
                  </a:lnTo>
                  <a:lnTo>
                    <a:pt x="18576" y="7170"/>
                  </a:lnTo>
                  <a:lnTo>
                    <a:pt x="19509" y="6916"/>
                  </a:lnTo>
                  <a:lnTo>
                    <a:pt x="19509" y="7664"/>
                  </a:lnTo>
                  <a:lnTo>
                    <a:pt x="19988" y="8491"/>
                  </a:lnTo>
                  <a:lnTo>
                    <a:pt x="19509" y="8985"/>
                  </a:lnTo>
                  <a:lnTo>
                    <a:pt x="19509" y="10254"/>
                  </a:lnTo>
                  <a:lnTo>
                    <a:pt x="19509" y="12056"/>
                  </a:lnTo>
                  <a:lnTo>
                    <a:pt x="19288" y="13338"/>
                  </a:lnTo>
                  <a:lnTo>
                    <a:pt x="19288" y="14619"/>
                  </a:lnTo>
                  <a:lnTo>
                    <a:pt x="18821" y="15140"/>
                  </a:lnTo>
                  <a:lnTo>
                    <a:pt x="17176" y="14873"/>
                  </a:lnTo>
                  <a:lnTo>
                    <a:pt x="17176" y="15140"/>
                  </a:lnTo>
                  <a:lnTo>
                    <a:pt x="17176" y="15888"/>
                  </a:lnTo>
                  <a:lnTo>
                    <a:pt x="16697" y="16155"/>
                  </a:lnTo>
                  <a:lnTo>
                    <a:pt x="16697" y="16662"/>
                  </a:lnTo>
                  <a:lnTo>
                    <a:pt x="17409" y="17156"/>
                  </a:lnTo>
                  <a:lnTo>
                    <a:pt x="17409" y="18198"/>
                  </a:lnTo>
                  <a:lnTo>
                    <a:pt x="17643" y="19226"/>
                  </a:lnTo>
                  <a:lnTo>
                    <a:pt x="17409" y="19226"/>
                  </a:lnTo>
                  <a:lnTo>
                    <a:pt x="16464" y="19226"/>
                  </a:lnTo>
                  <a:lnTo>
                    <a:pt x="15985" y="18718"/>
                  </a:lnTo>
                  <a:lnTo>
                    <a:pt x="15052" y="18959"/>
                  </a:lnTo>
                  <a:lnTo>
                    <a:pt x="14819" y="19466"/>
                  </a:lnTo>
                  <a:lnTo>
                    <a:pt x="14365" y="19987"/>
                  </a:lnTo>
                  <a:lnTo>
                    <a:pt x="13886" y="19466"/>
                  </a:lnTo>
                  <a:lnTo>
                    <a:pt x="13161" y="18718"/>
                  </a:lnTo>
                  <a:lnTo>
                    <a:pt x="12953" y="18198"/>
                  </a:lnTo>
                  <a:lnTo>
                    <a:pt x="12707" y="18451"/>
                  </a:lnTo>
                  <a:lnTo>
                    <a:pt x="12707" y="19466"/>
                  </a:lnTo>
                  <a:lnTo>
                    <a:pt x="11983" y="18959"/>
                  </a:lnTo>
                  <a:lnTo>
                    <a:pt x="11516" y="18198"/>
                  </a:lnTo>
                  <a:lnTo>
                    <a:pt x="11050" y="18198"/>
                  </a:lnTo>
                  <a:lnTo>
                    <a:pt x="10816" y="17423"/>
                  </a:lnTo>
                  <a:lnTo>
                    <a:pt x="10595" y="17156"/>
                  </a:lnTo>
                  <a:lnTo>
                    <a:pt x="9650" y="17423"/>
                  </a:lnTo>
                  <a:lnTo>
                    <a:pt x="9650" y="17690"/>
                  </a:lnTo>
                  <a:lnTo>
                    <a:pt x="9184" y="17423"/>
                  </a:lnTo>
                  <a:lnTo>
                    <a:pt x="8950" y="16916"/>
                  </a:lnTo>
                  <a:lnTo>
                    <a:pt x="8459" y="17423"/>
                  </a:lnTo>
                  <a:lnTo>
                    <a:pt x="7759" y="17423"/>
                  </a:lnTo>
                  <a:lnTo>
                    <a:pt x="7526" y="17690"/>
                  </a:lnTo>
                  <a:lnTo>
                    <a:pt x="6839" y="17156"/>
                  </a:lnTo>
                  <a:lnTo>
                    <a:pt x="6593" y="16916"/>
                  </a:lnTo>
                  <a:lnTo>
                    <a:pt x="5881" y="16155"/>
                  </a:lnTo>
                  <a:lnTo>
                    <a:pt x="5635" y="16409"/>
                  </a:lnTo>
                  <a:lnTo>
                    <a:pt x="1878" y="15634"/>
                  </a:lnTo>
                  <a:lnTo>
                    <a:pt x="3290" y="8718"/>
                  </a:lnTo>
                  <a:lnTo>
                    <a:pt x="479" y="4099"/>
                  </a:lnTo>
                  <a:lnTo>
                    <a:pt x="0" y="1041"/>
                  </a:lnTo>
                </a:path>
              </a:pathLst>
            </a:custGeom>
            <a:noFill/>
            <a:ln w="11430">
              <a:solidFill>
                <a:srgbClr val="000000"/>
              </a:solidFill>
              <a:round/>
              <a:headEnd/>
              <a:tailEnd/>
            </a:ln>
          </p:spPr>
          <p:txBody>
            <a:bodyPr/>
            <a:lstStyle/>
            <a:p>
              <a:endParaRPr lang="zh-CN" altLang="en-US"/>
            </a:p>
          </p:txBody>
        </p:sp>
        <p:sp>
          <p:nvSpPr>
            <p:cNvPr id="8236" name="Freeform 43"/>
            <p:cNvSpPr>
              <a:spLocks/>
            </p:cNvSpPr>
            <p:nvPr/>
          </p:nvSpPr>
          <p:spPr bwMode="auto">
            <a:xfrm>
              <a:off x="3960813" y="2013992"/>
              <a:ext cx="2160587" cy="1716087"/>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2147483647 w 20000"/>
                <a:gd name="T111" fmla="*/ 2147483647 h 20000"/>
                <a:gd name="T112" fmla="*/ 2147483647 w 20000"/>
                <a:gd name="T113" fmla="*/ 2147483647 h 20000"/>
                <a:gd name="T114" fmla="*/ 2147483647 w 20000"/>
                <a:gd name="T115" fmla="*/ 2147483647 h 20000"/>
                <a:gd name="T116" fmla="*/ 2147483647 w 20000"/>
                <a:gd name="T117" fmla="*/ 2147483647 h 200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000"/>
                <a:gd name="T178" fmla="*/ 0 h 20000"/>
                <a:gd name="T179" fmla="*/ 20000 w 20000"/>
                <a:gd name="T180" fmla="*/ 20000 h 200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000" h="20000">
                  <a:moveTo>
                    <a:pt x="823" y="13461"/>
                  </a:moveTo>
                  <a:lnTo>
                    <a:pt x="1179" y="13593"/>
                  </a:lnTo>
                  <a:lnTo>
                    <a:pt x="1529" y="13732"/>
                  </a:lnTo>
                  <a:lnTo>
                    <a:pt x="1763" y="13732"/>
                  </a:lnTo>
                  <a:lnTo>
                    <a:pt x="1996" y="13732"/>
                  </a:lnTo>
                  <a:lnTo>
                    <a:pt x="2119" y="13864"/>
                  </a:lnTo>
                  <a:lnTo>
                    <a:pt x="2353" y="13864"/>
                  </a:lnTo>
                  <a:lnTo>
                    <a:pt x="2469" y="13732"/>
                  </a:lnTo>
                  <a:lnTo>
                    <a:pt x="2592" y="13593"/>
                  </a:lnTo>
                  <a:lnTo>
                    <a:pt x="2703" y="13732"/>
                  </a:lnTo>
                  <a:lnTo>
                    <a:pt x="2942" y="13732"/>
                  </a:lnTo>
                  <a:lnTo>
                    <a:pt x="3059" y="13732"/>
                  </a:lnTo>
                  <a:lnTo>
                    <a:pt x="3299" y="13732"/>
                  </a:lnTo>
                  <a:lnTo>
                    <a:pt x="3526" y="13732"/>
                  </a:lnTo>
                  <a:lnTo>
                    <a:pt x="3765" y="13732"/>
                  </a:lnTo>
                  <a:lnTo>
                    <a:pt x="3882" y="13864"/>
                  </a:lnTo>
                  <a:lnTo>
                    <a:pt x="3999" y="13864"/>
                  </a:lnTo>
                  <a:lnTo>
                    <a:pt x="4115" y="14003"/>
                  </a:lnTo>
                  <a:lnTo>
                    <a:pt x="4232" y="14135"/>
                  </a:lnTo>
                  <a:lnTo>
                    <a:pt x="4232" y="14260"/>
                  </a:lnTo>
                  <a:lnTo>
                    <a:pt x="4349" y="14260"/>
                  </a:lnTo>
                  <a:lnTo>
                    <a:pt x="4472" y="14399"/>
                  </a:lnTo>
                  <a:lnTo>
                    <a:pt x="4699" y="14399"/>
                  </a:lnTo>
                  <a:lnTo>
                    <a:pt x="4822" y="14531"/>
                  </a:lnTo>
                  <a:lnTo>
                    <a:pt x="5061" y="14531"/>
                  </a:lnTo>
                  <a:lnTo>
                    <a:pt x="5172" y="14531"/>
                  </a:lnTo>
                  <a:lnTo>
                    <a:pt x="5295" y="14531"/>
                  </a:lnTo>
                  <a:lnTo>
                    <a:pt x="5528" y="14531"/>
                  </a:lnTo>
                  <a:lnTo>
                    <a:pt x="5756" y="14531"/>
                  </a:lnTo>
                  <a:lnTo>
                    <a:pt x="5878" y="14531"/>
                  </a:lnTo>
                  <a:lnTo>
                    <a:pt x="5995" y="14531"/>
                  </a:lnTo>
                  <a:lnTo>
                    <a:pt x="5995" y="14670"/>
                  </a:lnTo>
                  <a:lnTo>
                    <a:pt x="6118" y="14802"/>
                  </a:lnTo>
                  <a:lnTo>
                    <a:pt x="6235" y="14802"/>
                  </a:lnTo>
                  <a:lnTo>
                    <a:pt x="6462" y="14802"/>
                  </a:lnTo>
                  <a:lnTo>
                    <a:pt x="6585" y="14670"/>
                  </a:lnTo>
                  <a:lnTo>
                    <a:pt x="6701" y="14531"/>
                  </a:lnTo>
                  <a:lnTo>
                    <a:pt x="6818" y="14531"/>
                  </a:lnTo>
                  <a:lnTo>
                    <a:pt x="6947" y="14399"/>
                  </a:lnTo>
                  <a:lnTo>
                    <a:pt x="7181" y="14399"/>
                  </a:lnTo>
                  <a:lnTo>
                    <a:pt x="7408" y="14260"/>
                  </a:lnTo>
                  <a:lnTo>
                    <a:pt x="7531" y="14135"/>
                  </a:lnTo>
                  <a:lnTo>
                    <a:pt x="7641" y="14003"/>
                  </a:lnTo>
                  <a:lnTo>
                    <a:pt x="7764" y="14003"/>
                  </a:lnTo>
                  <a:lnTo>
                    <a:pt x="7881" y="13864"/>
                  </a:lnTo>
                  <a:lnTo>
                    <a:pt x="8004" y="13864"/>
                  </a:lnTo>
                  <a:lnTo>
                    <a:pt x="8231" y="13732"/>
                  </a:lnTo>
                  <a:lnTo>
                    <a:pt x="8464" y="13732"/>
                  </a:lnTo>
                  <a:lnTo>
                    <a:pt x="8827" y="13732"/>
                  </a:lnTo>
                  <a:lnTo>
                    <a:pt x="9060" y="13732"/>
                  </a:lnTo>
                  <a:lnTo>
                    <a:pt x="9294" y="13593"/>
                  </a:lnTo>
                  <a:lnTo>
                    <a:pt x="9410" y="13593"/>
                  </a:lnTo>
                  <a:lnTo>
                    <a:pt x="9644" y="13593"/>
                  </a:lnTo>
                  <a:lnTo>
                    <a:pt x="9760" y="13593"/>
                  </a:lnTo>
                  <a:lnTo>
                    <a:pt x="9883" y="13461"/>
                  </a:lnTo>
                  <a:lnTo>
                    <a:pt x="10000" y="13461"/>
                  </a:lnTo>
                  <a:lnTo>
                    <a:pt x="10111" y="13329"/>
                  </a:lnTo>
                  <a:lnTo>
                    <a:pt x="10233" y="13197"/>
                  </a:lnTo>
                  <a:lnTo>
                    <a:pt x="10344" y="13065"/>
                  </a:lnTo>
                  <a:lnTo>
                    <a:pt x="10467" y="12933"/>
                  </a:lnTo>
                  <a:lnTo>
                    <a:pt x="10584" y="12801"/>
                  </a:lnTo>
                  <a:lnTo>
                    <a:pt x="10700" y="12669"/>
                  </a:lnTo>
                  <a:lnTo>
                    <a:pt x="10823" y="12536"/>
                  </a:lnTo>
                  <a:lnTo>
                    <a:pt x="10940" y="12397"/>
                  </a:lnTo>
                  <a:lnTo>
                    <a:pt x="11063" y="12272"/>
                  </a:lnTo>
                  <a:lnTo>
                    <a:pt x="11173" y="12272"/>
                  </a:lnTo>
                  <a:lnTo>
                    <a:pt x="11290" y="12133"/>
                  </a:lnTo>
                  <a:lnTo>
                    <a:pt x="11290" y="12001"/>
                  </a:lnTo>
                  <a:lnTo>
                    <a:pt x="11407" y="11869"/>
                  </a:lnTo>
                  <a:lnTo>
                    <a:pt x="11290" y="11730"/>
                  </a:lnTo>
                  <a:lnTo>
                    <a:pt x="11173" y="11598"/>
                  </a:lnTo>
                  <a:lnTo>
                    <a:pt x="11063" y="11598"/>
                  </a:lnTo>
                  <a:lnTo>
                    <a:pt x="11063" y="11459"/>
                  </a:lnTo>
                  <a:lnTo>
                    <a:pt x="10940" y="11341"/>
                  </a:lnTo>
                  <a:lnTo>
                    <a:pt x="10940" y="11202"/>
                  </a:lnTo>
                  <a:lnTo>
                    <a:pt x="10940" y="11070"/>
                  </a:lnTo>
                  <a:lnTo>
                    <a:pt x="11063" y="10931"/>
                  </a:lnTo>
                  <a:lnTo>
                    <a:pt x="11063" y="10799"/>
                  </a:lnTo>
                  <a:lnTo>
                    <a:pt x="11173" y="10674"/>
                  </a:lnTo>
                  <a:lnTo>
                    <a:pt x="11290" y="10542"/>
                  </a:lnTo>
                  <a:lnTo>
                    <a:pt x="11407" y="10410"/>
                  </a:lnTo>
                  <a:lnTo>
                    <a:pt x="11529" y="10542"/>
                  </a:lnTo>
                  <a:lnTo>
                    <a:pt x="11646" y="10542"/>
                  </a:lnTo>
                  <a:lnTo>
                    <a:pt x="11769" y="10542"/>
                  </a:lnTo>
                  <a:lnTo>
                    <a:pt x="11996" y="10542"/>
                  </a:lnTo>
                  <a:lnTo>
                    <a:pt x="12113" y="10674"/>
                  </a:lnTo>
                  <a:lnTo>
                    <a:pt x="12230" y="10674"/>
                  </a:lnTo>
                  <a:lnTo>
                    <a:pt x="12353" y="10674"/>
                  </a:lnTo>
                  <a:lnTo>
                    <a:pt x="12580" y="10674"/>
                  </a:lnTo>
                  <a:lnTo>
                    <a:pt x="12697" y="10542"/>
                  </a:lnTo>
                  <a:lnTo>
                    <a:pt x="12697" y="10410"/>
                  </a:lnTo>
                  <a:lnTo>
                    <a:pt x="12819" y="10264"/>
                  </a:lnTo>
                  <a:lnTo>
                    <a:pt x="12942" y="10132"/>
                  </a:lnTo>
                  <a:lnTo>
                    <a:pt x="13053" y="10000"/>
                  </a:lnTo>
                  <a:lnTo>
                    <a:pt x="13176" y="9868"/>
                  </a:lnTo>
                  <a:lnTo>
                    <a:pt x="13292" y="9736"/>
                  </a:lnTo>
                  <a:lnTo>
                    <a:pt x="13409" y="9868"/>
                  </a:lnTo>
                  <a:lnTo>
                    <a:pt x="13526" y="9868"/>
                  </a:lnTo>
                  <a:lnTo>
                    <a:pt x="13643" y="9736"/>
                  </a:lnTo>
                  <a:lnTo>
                    <a:pt x="13759" y="9597"/>
                  </a:lnTo>
                  <a:lnTo>
                    <a:pt x="13876" y="9597"/>
                  </a:lnTo>
                  <a:lnTo>
                    <a:pt x="13999" y="9597"/>
                  </a:lnTo>
                  <a:lnTo>
                    <a:pt x="14109" y="9472"/>
                  </a:lnTo>
                  <a:lnTo>
                    <a:pt x="14109" y="9333"/>
                  </a:lnTo>
                  <a:lnTo>
                    <a:pt x="14109" y="9069"/>
                  </a:lnTo>
                  <a:lnTo>
                    <a:pt x="14232" y="8937"/>
                  </a:lnTo>
                  <a:lnTo>
                    <a:pt x="14343" y="8805"/>
                  </a:lnTo>
                  <a:lnTo>
                    <a:pt x="14343" y="8673"/>
                  </a:lnTo>
                  <a:lnTo>
                    <a:pt x="14466" y="8548"/>
                  </a:lnTo>
                  <a:lnTo>
                    <a:pt x="14582" y="8548"/>
                  </a:lnTo>
                  <a:lnTo>
                    <a:pt x="14705" y="8548"/>
                  </a:lnTo>
                  <a:lnTo>
                    <a:pt x="14828" y="8402"/>
                  </a:lnTo>
                  <a:lnTo>
                    <a:pt x="14939" y="8270"/>
                  </a:lnTo>
                  <a:lnTo>
                    <a:pt x="15055" y="8131"/>
                  </a:lnTo>
                  <a:lnTo>
                    <a:pt x="15172" y="8131"/>
                  </a:lnTo>
                  <a:lnTo>
                    <a:pt x="15295" y="8131"/>
                  </a:lnTo>
                  <a:lnTo>
                    <a:pt x="15412" y="7999"/>
                  </a:lnTo>
                  <a:lnTo>
                    <a:pt x="15528" y="7999"/>
                  </a:lnTo>
                  <a:lnTo>
                    <a:pt x="15645" y="7999"/>
                  </a:lnTo>
                  <a:lnTo>
                    <a:pt x="15756" y="7999"/>
                  </a:lnTo>
                  <a:lnTo>
                    <a:pt x="15995" y="7999"/>
                  </a:lnTo>
                  <a:lnTo>
                    <a:pt x="16112" y="7999"/>
                  </a:lnTo>
                  <a:lnTo>
                    <a:pt x="16229" y="7999"/>
                  </a:lnTo>
                  <a:lnTo>
                    <a:pt x="16351" y="7999"/>
                  </a:lnTo>
                  <a:lnTo>
                    <a:pt x="16585" y="7874"/>
                  </a:lnTo>
                  <a:lnTo>
                    <a:pt x="16462" y="7741"/>
                  </a:lnTo>
                  <a:lnTo>
                    <a:pt x="16351" y="7470"/>
                  </a:lnTo>
                  <a:lnTo>
                    <a:pt x="16229" y="7338"/>
                  </a:lnTo>
                  <a:lnTo>
                    <a:pt x="16229" y="7206"/>
                  </a:lnTo>
                  <a:lnTo>
                    <a:pt x="16112" y="7074"/>
                  </a:lnTo>
                  <a:lnTo>
                    <a:pt x="15995" y="6942"/>
                  </a:lnTo>
                  <a:lnTo>
                    <a:pt x="15878" y="6810"/>
                  </a:lnTo>
                  <a:lnTo>
                    <a:pt x="15756" y="6671"/>
                  </a:lnTo>
                  <a:lnTo>
                    <a:pt x="15528" y="6671"/>
                  </a:lnTo>
                  <a:lnTo>
                    <a:pt x="15295" y="6539"/>
                  </a:lnTo>
                  <a:lnTo>
                    <a:pt x="15055" y="6539"/>
                  </a:lnTo>
                  <a:lnTo>
                    <a:pt x="14828" y="6407"/>
                  </a:lnTo>
                  <a:lnTo>
                    <a:pt x="14705" y="6539"/>
                  </a:lnTo>
                  <a:lnTo>
                    <a:pt x="14705" y="6671"/>
                  </a:lnTo>
                  <a:lnTo>
                    <a:pt x="14582" y="6810"/>
                  </a:lnTo>
                  <a:lnTo>
                    <a:pt x="14466" y="6810"/>
                  </a:lnTo>
                  <a:lnTo>
                    <a:pt x="14343" y="6810"/>
                  </a:lnTo>
                  <a:lnTo>
                    <a:pt x="14232" y="6810"/>
                  </a:lnTo>
                  <a:lnTo>
                    <a:pt x="14109" y="6810"/>
                  </a:lnTo>
                  <a:lnTo>
                    <a:pt x="13999" y="6942"/>
                  </a:lnTo>
                  <a:lnTo>
                    <a:pt x="13876" y="6942"/>
                  </a:lnTo>
                  <a:lnTo>
                    <a:pt x="13643" y="6942"/>
                  </a:lnTo>
                  <a:lnTo>
                    <a:pt x="13526" y="6942"/>
                  </a:lnTo>
                  <a:lnTo>
                    <a:pt x="13409" y="6942"/>
                  </a:lnTo>
                  <a:lnTo>
                    <a:pt x="13409" y="6810"/>
                  </a:lnTo>
                  <a:lnTo>
                    <a:pt x="13409" y="6671"/>
                  </a:lnTo>
                  <a:lnTo>
                    <a:pt x="13409" y="6407"/>
                  </a:lnTo>
                  <a:lnTo>
                    <a:pt x="13526" y="6407"/>
                  </a:lnTo>
                  <a:lnTo>
                    <a:pt x="13643" y="6268"/>
                  </a:lnTo>
                  <a:lnTo>
                    <a:pt x="13643" y="6004"/>
                  </a:lnTo>
                  <a:lnTo>
                    <a:pt x="13643" y="5740"/>
                  </a:lnTo>
                  <a:lnTo>
                    <a:pt x="13643" y="5608"/>
                  </a:lnTo>
                  <a:lnTo>
                    <a:pt x="13759" y="5476"/>
                  </a:lnTo>
                  <a:lnTo>
                    <a:pt x="13759" y="5337"/>
                  </a:lnTo>
                  <a:lnTo>
                    <a:pt x="13759" y="5212"/>
                  </a:lnTo>
                  <a:lnTo>
                    <a:pt x="13759" y="5080"/>
                  </a:lnTo>
                  <a:lnTo>
                    <a:pt x="13759" y="4809"/>
                  </a:lnTo>
                  <a:lnTo>
                    <a:pt x="13759" y="4670"/>
                  </a:lnTo>
                  <a:lnTo>
                    <a:pt x="13876" y="4538"/>
                  </a:lnTo>
                  <a:lnTo>
                    <a:pt x="13999" y="4538"/>
                  </a:lnTo>
                  <a:lnTo>
                    <a:pt x="14232" y="4538"/>
                  </a:lnTo>
                  <a:lnTo>
                    <a:pt x="14343" y="4670"/>
                  </a:lnTo>
                  <a:lnTo>
                    <a:pt x="14582" y="4670"/>
                  </a:lnTo>
                  <a:lnTo>
                    <a:pt x="14828" y="4670"/>
                  </a:lnTo>
                  <a:lnTo>
                    <a:pt x="15055" y="4538"/>
                  </a:lnTo>
                  <a:lnTo>
                    <a:pt x="15172" y="4406"/>
                  </a:lnTo>
                  <a:lnTo>
                    <a:pt x="15295" y="4281"/>
                  </a:lnTo>
                  <a:lnTo>
                    <a:pt x="15412" y="4142"/>
                  </a:lnTo>
                  <a:lnTo>
                    <a:pt x="15528" y="4010"/>
                  </a:lnTo>
                  <a:lnTo>
                    <a:pt x="15528" y="3871"/>
                  </a:lnTo>
                  <a:lnTo>
                    <a:pt x="15645" y="3746"/>
                  </a:lnTo>
                  <a:lnTo>
                    <a:pt x="15528" y="3614"/>
                  </a:lnTo>
                  <a:lnTo>
                    <a:pt x="15528" y="3322"/>
                  </a:lnTo>
                  <a:lnTo>
                    <a:pt x="15528" y="3190"/>
                  </a:lnTo>
                  <a:lnTo>
                    <a:pt x="15645" y="3058"/>
                  </a:lnTo>
                  <a:lnTo>
                    <a:pt x="15645" y="2933"/>
                  </a:lnTo>
                  <a:lnTo>
                    <a:pt x="15645" y="2794"/>
                  </a:lnTo>
                  <a:lnTo>
                    <a:pt x="15645" y="2662"/>
                  </a:lnTo>
                  <a:lnTo>
                    <a:pt x="15645" y="2523"/>
                  </a:lnTo>
                  <a:lnTo>
                    <a:pt x="15645" y="2397"/>
                  </a:lnTo>
                  <a:lnTo>
                    <a:pt x="15756" y="2259"/>
                  </a:lnTo>
                  <a:lnTo>
                    <a:pt x="15756" y="2133"/>
                  </a:lnTo>
                  <a:lnTo>
                    <a:pt x="15756" y="2001"/>
                  </a:lnTo>
                  <a:lnTo>
                    <a:pt x="15878" y="2001"/>
                  </a:lnTo>
                  <a:lnTo>
                    <a:pt x="15995" y="1862"/>
                  </a:lnTo>
                  <a:lnTo>
                    <a:pt x="15995" y="1730"/>
                  </a:lnTo>
                  <a:lnTo>
                    <a:pt x="16112" y="1598"/>
                  </a:lnTo>
                  <a:lnTo>
                    <a:pt x="16112" y="1459"/>
                  </a:lnTo>
                  <a:lnTo>
                    <a:pt x="16112" y="1195"/>
                  </a:lnTo>
                  <a:lnTo>
                    <a:pt x="15995" y="1063"/>
                  </a:lnTo>
                  <a:lnTo>
                    <a:pt x="15878" y="799"/>
                  </a:lnTo>
                  <a:lnTo>
                    <a:pt x="15756" y="799"/>
                  </a:lnTo>
                  <a:lnTo>
                    <a:pt x="15645" y="799"/>
                  </a:lnTo>
                  <a:lnTo>
                    <a:pt x="15645" y="660"/>
                  </a:lnTo>
                  <a:lnTo>
                    <a:pt x="15756" y="396"/>
                  </a:lnTo>
                  <a:lnTo>
                    <a:pt x="15878" y="271"/>
                  </a:lnTo>
                  <a:lnTo>
                    <a:pt x="15995" y="132"/>
                  </a:lnTo>
                  <a:lnTo>
                    <a:pt x="16112" y="132"/>
                  </a:lnTo>
                  <a:lnTo>
                    <a:pt x="16229" y="0"/>
                  </a:lnTo>
                  <a:lnTo>
                    <a:pt x="16351" y="0"/>
                  </a:lnTo>
                  <a:lnTo>
                    <a:pt x="16585" y="0"/>
                  </a:lnTo>
                  <a:lnTo>
                    <a:pt x="16585" y="132"/>
                  </a:lnTo>
                  <a:lnTo>
                    <a:pt x="16695" y="132"/>
                  </a:lnTo>
                  <a:lnTo>
                    <a:pt x="16585" y="271"/>
                  </a:lnTo>
                  <a:lnTo>
                    <a:pt x="16585" y="396"/>
                  </a:lnTo>
                  <a:lnTo>
                    <a:pt x="16462" y="528"/>
                  </a:lnTo>
                  <a:lnTo>
                    <a:pt x="16462" y="660"/>
                  </a:lnTo>
                  <a:lnTo>
                    <a:pt x="16462" y="799"/>
                  </a:lnTo>
                  <a:lnTo>
                    <a:pt x="16585" y="931"/>
                  </a:lnTo>
                  <a:lnTo>
                    <a:pt x="16695" y="1063"/>
                  </a:lnTo>
                  <a:lnTo>
                    <a:pt x="16818" y="1195"/>
                  </a:lnTo>
                  <a:lnTo>
                    <a:pt x="16941" y="1195"/>
                  </a:lnTo>
                  <a:lnTo>
                    <a:pt x="17058" y="1063"/>
                  </a:lnTo>
                  <a:lnTo>
                    <a:pt x="17181" y="799"/>
                  </a:lnTo>
                  <a:lnTo>
                    <a:pt x="17285" y="931"/>
                  </a:lnTo>
                  <a:lnTo>
                    <a:pt x="17408" y="931"/>
                  </a:lnTo>
                  <a:lnTo>
                    <a:pt x="17408" y="1063"/>
                  </a:lnTo>
                  <a:lnTo>
                    <a:pt x="17408" y="1195"/>
                  </a:lnTo>
                  <a:lnTo>
                    <a:pt x="17408" y="1327"/>
                  </a:lnTo>
                  <a:lnTo>
                    <a:pt x="17408" y="1459"/>
                  </a:lnTo>
                  <a:lnTo>
                    <a:pt x="17408" y="1598"/>
                  </a:lnTo>
                  <a:lnTo>
                    <a:pt x="17525" y="1730"/>
                  </a:lnTo>
                  <a:lnTo>
                    <a:pt x="17641" y="1862"/>
                  </a:lnTo>
                  <a:lnTo>
                    <a:pt x="17764" y="2001"/>
                  </a:lnTo>
                  <a:lnTo>
                    <a:pt x="17881" y="2001"/>
                  </a:lnTo>
                  <a:lnTo>
                    <a:pt x="17991" y="2001"/>
                  </a:lnTo>
                  <a:lnTo>
                    <a:pt x="18108" y="2001"/>
                  </a:lnTo>
                  <a:lnTo>
                    <a:pt x="18231" y="2001"/>
                  </a:lnTo>
                  <a:lnTo>
                    <a:pt x="18348" y="2001"/>
                  </a:lnTo>
                  <a:lnTo>
                    <a:pt x="18464" y="1862"/>
                  </a:lnTo>
                  <a:lnTo>
                    <a:pt x="18581" y="1862"/>
                  </a:lnTo>
                  <a:lnTo>
                    <a:pt x="18692" y="1730"/>
                  </a:lnTo>
                  <a:lnTo>
                    <a:pt x="18821" y="1598"/>
                  </a:lnTo>
                  <a:lnTo>
                    <a:pt x="18937" y="1459"/>
                  </a:lnTo>
                  <a:lnTo>
                    <a:pt x="19060" y="1327"/>
                  </a:lnTo>
                  <a:lnTo>
                    <a:pt x="19171" y="1459"/>
                  </a:lnTo>
                  <a:lnTo>
                    <a:pt x="19410" y="1598"/>
                  </a:lnTo>
                  <a:lnTo>
                    <a:pt x="19410" y="1730"/>
                  </a:lnTo>
                  <a:lnTo>
                    <a:pt x="19521" y="1730"/>
                  </a:lnTo>
                  <a:lnTo>
                    <a:pt x="19644" y="1862"/>
                  </a:lnTo>
                  <a:lnTo>
                    <a:pt x="19877" y="2001"/>
                  </a:lnTo>
                  <a:lnTo>
                    <a:pt x="19754" y="2133"/>
                  </a:lnTo>
                  <a:lnTo>
                    <a:pt x="19754" y="2259"/>
                  </a:lnTo>
                  <a:lnTo>
                    <a:pt x="19644" y="2523"/>
                  </a:lnTo>
                  <a:lnTo>
                    <a:pt x="19644" y="2662"/>
                  </a:lnTo>
                  <a:lnTo>
                    <a:pt x="19521" y="2933"/>
                  </a:lnTo>
                  <a:lnTo>
                    <a:pt x="19521" y="3058"/>
                  </a:lnTo>
                  <a:lnTo>
                    <a:pt x="19521" y="3322"/>
                  </a:lnTo>
                  <a:lnTo>
                    <a:pt x="19644" y="3461"/>
                  </a:lnTo>
                  <a:lnTo>
                    <a:pt x="19644" y="3746"/>
                  </a:lnTo>
                  <a:lnTo>
                    <a:pt x="19644" y="4010"/>
                  </a:lnTo>
                  <a:lnTo>
                    <a:pt x="19521" y="4142"/>
                  </a:lnTo>
                  <a:lnTo>
                    <a:pt x="19521" y="4281"/>
                  </a:lnTo>
                  <a:lnTo>
                    <a:pt x="19410" y="4670"/>
                  </a:lnTo>
                  <a:lnTo>
                    <a:pt x="19410" y="4948"/>
                  </a:lnTo>
                  <a:lnTo>
                    <a:pt x="19410" y="5212"/>
                  </a:lnTo>
                  <a:lnTo>
                    <a:pt x="19410" y="5337"/>
                  </a:lnTo>
                  <a:lnTo>
                    <a:pt x="19287" y="5476"/>
                  </a:lnTo>
                  <a:lnTo>
                    <a:pt x="19171" y="5337"/>
                  </a:lnTo>
                  <a:lnTo>
                    <a:pt x="19060" y="5212"/>
                  </a:lnTo>
                  <a:lnTo>
                    <a:pt x="18937" y="5337"/>
                  </a:lnTo>
                  <a:lnTo>
                    <a:pt x="18937" y="5476"/>
                  </a:lnTo>
                  <a:lnTo>
                    <a:pt x="18821" y="5608"/>
                  </a:lnTo>
                  <a:lnTo>
                    <a:pt x="18692" y="5740"/>
                  </a:lnTo>
                  <a:lnTo>
                    <a:pt x="18581" y="5872"/>
                  </a:lnTo>
                  <a:lnTo>
                    <a:pt x="18581" y="6004"/>
                  </a:lnTo>
                  <a:lnTo>
                    <a:pt x="18464" y="6136"/>
                  </a:lnTo>
                  <a:lnTo>
                    <a:pt x="18348" y="6268"/>
                  </a:lnTo>
                  <a:lnTo>
                    <a:pt x="18231" y="6407"/>
                  </a:lnTo>
                  <a:lnTo>
                    <a:pt x="18231" y="6539"/>
                  </a:lnTo>
                  <a:lnTo>
                    <a:pt x="18231" y="6671"/>
                  </a:lnTo>
                  <a:lnTo>
                    <a:pt x="18231" y="6810"/>
                  </a:lnTo>
                  <a:lnTo>
                    <a:pt x="18348" y="6942"/>
                  </a:lnTo>
                  <a:lnTo>
                    <a:pt x="18464" y="6942"/>
                  </a:lnTo>
                  <a:lnTo>
                    <a:pt x="18581" y="7074"/>
                  </a:lnTo>
                  <a:lnTo>
                    <a:pt x="18692" y="7074"/>
                  </a:lnTo>
                  <a:lnTo>
                    <a:pt x="18821" y="7074"/>
                  </a:lnTo>
                  <a:lnTo>
                    <a:pt x="19060" y="7074"/>
                  </a:lnTo>
                  <a:lnTo>
                    <a:pt x="19060" y="7206"/>
                  </a:lnTo>
                  <a:lnTo>
                    <a:pt x="19171" y="7206"/>
                  </a:lnTo>
                  <a:lnTo>
                    <a:pt x="19060" y="7338"/>
                  </a:lnTo>
                  <a:lnTo>
                    <a:pt x="18937" y="7338"/>
                  </a:lnTo>
                  <a:lnTo>
                    <a:pt x="18821" y="7470"/>
                  </a:lnTo>
                  <a:lnTo>
                    <a:pt x="18821" y="7609"/>
                  </a:lnTo>
                  <a:lnTo>
                    <a:pt x="18821" y="7741"/>
                  </a:lnTo>
                  <a:lnTo>
                    <a:pt x="18821" y="7874"/>
                  </a:lnTo>
                  <a:lnTo>
                    <a:pt x="18821" y="7999"/>
                  </a:lnTo>
                  <a:lnTo>
                    <a:pt x="18692" y="8131"/>
                  </a:lnTo>
                  <a:lnTo>
                    <a:pt x="18692" y="8270"/>
                  </a:lnTo>
                  <a:lnTo>
                    <a:pt x="18581" y="8402"/>
                  </a:lnTo>
                  <a:lnTo>
                    <a:pt x="18581" y="8548"/>
                  </a:lnTo>
                  <a:lnTo>
                    <a:pt x="18348" y="8548"/>
                  </a:lnTo>
                  <a:lnTo>
                    <a:pt x="18231" y="8402"/>
                  </a:lnTo>
                  <a:lnTo>
                    <a:pt x="18108" y="8402"/>
                  </a:lnTo>
                  <a:lnTo>
                    <a:pt x="17991" y="8270"/>
                  </a:lnTo>
                  <a:lnTo>
                    <a:pt x="17991" y="8402"/>
                  </a:lnTo>
                  <a:lnTo>
                    <a:pt x="17991" y="8548"/>
                  </a:lnTo>
                  <a:lnTo>
                    <a:pt x="18108" y="8673"/>
                  </a:lnTo>
                  <a:lnTo>
                    <a:pt x="18231" y="8805"/>
                  </a:lnTo>
                  <a:lnTo>
                    <a:pt x="18231" y="8937"/>
                  </a:lnTo>
                  <a:lnTo>
                    <a:pt x="18348" y="8937"/>
                  </a:lnTo>
                  <a:lnTo>
                    <a:pt x="18231" y="9208"/>
                  </a:lnTo>
                  <a:lnTo>
                    <a:pt x="18231" y="9333"/>
                  </a:lnTo>
                  <a:lnTo>
                    <a:pt x="18231" y="9472"/>
                  </a:lnTo>
                  <a:lnTo>
                    <a:pt x="18348" y="9597"/>
                  </a:lnTo>
                  <a:lnTo>
                    <a:pt x="18464" y="9736"/>
                  </a:lnTo>
                  <a:lnTo>
                    <a:pt x="18581" y="9868"/>
                  </a:lnTo>
                  <a:lnTo>
                    <a:pt x="18581" y="10132"/>
                  </a:lnTo>
                  <a:lnTo>
                    <a:pt x="18581" y="10264"/>
                  </a:lnTo>
                  <a:lnTo>
                    <a:pt x="18692" y="10264"/>
                  </a:lnTo>
                  <a:lnTo>
                    <a:pt x="18821" y="10264"/>
                  </a:lnTo>
                  <a:lnTo>
                    <a:pt x="18937" y="10132"/>
                  </a:lnTo>
                  <a:lnTo>
                    <a:pt x="18937" y="10000"/>
                  </a:lnTo>
                  <a:lnTo>
                    <a:pt x="19060" y="9868"/>
                  </a:lnTo>
                  <a:lnTo>
                    <a:pt x="19171" y="9868"/>
                  </a:lnTo>
                  <a:lnTo>
                    <a:pt x="19171" y="10000"/>
                  </a:lnTo>
                  <a:lnTo>
                    <a:pt x="19287" y="10000"/>
                  </a:lnTo>
                  <a:lnTo>
                    <a:pt x="19410" y="10132"/>
                  </a:lnTo>
                  <a:lnTo>
                    <a:pt x="19521" y="10264"/>
                  </a:lnTo>
                  <a:lnTo>
                    <a:pt x="19521" y="10410"/>
                  </a:lnTo>
                  <a:lnTo>
                    <a:pt x="19644" y="10542"/>
                  </a:lnTo>
                  <a:lnTo>
                    <a:pt x="19644" y="10674"/>
                  </a:lnTo>
                  <a:lnTo>
                    <a:pt x="19644" y="10799"/>
                  </a:lnTo>
                  <a:lnTo>
                    <a:pt x="19644" y="10931"/>
                  </a:lnTo>
                  <a:lnTo>
                    <a:pt x="19754" y="10931"/>
                  </a:lnTo>
                  <a:lnTo>
                    <a:pt x="19877" y="11070"/>
                  </a:lnTo>
                  <a:lnTo>
                    <a:pt x="19994" y="11070"/>
                  </a:lnTo>
                  <a:lnTo>
                    <a:pt x="19877" y="11202"/>
                  </a:lnTo>
                  <a:lnTo>
                    <a:pt x="19754" y="11341"/>
                  </a:lnTo>
                  <a:lnTo>
                    <a:pt x="19644" y="11459"/>
                  </a:lnTo>
                  <a:lnTo>
                    <a:pt x="19644" y="11598"/>
                  </a:lnTo>
                  <a:lnTo>
                    <a:pt x="19521" y="11730"/>
                  </a:lnTo>
                  <a:lnTo>
                    <a:pt x="19410" y="11730"/>
                  </a:lnTo>
                  <a:lnTo>
                    <a:pt x="19171" y="11869"/>
                  </a:lnTo>
                  <a:lnTo>
                    <a:pt x="19060" y="11869"/>
                  </a:lnTo>
                  <a:lnTo>
                    <a:pt x="18937" y="12001"/>
                  </a:lnTo>
                  <a:lnTo>
                    <a:pt x="18821" y="12133"/>
                  </a:lnTo>
                  <a:lnTo>
                    <a:pt x="18692" y="12133"/>
                  </a:lnTo>
                  <a:lnTo>
                    <a:pt x="18581" y="12272"/>
                  </a:lnTo>
                  <a:lnTo>
                    <a:pt x="18464" y="12272"/>
                  </a:lnTo>
                  <a:lnTo>
                    <a:pt x="18348" y="12397"/>
                  </a:lnTo>
                  <a:lnTo>
                    <a:pt x="18231" y="12536"/>
                  </a:lnTo>
                  <a:lnTo>
                    <a:pt x="18108" y="12669"/>
                  </a:lnTo>
                  <a:lnTo>
                    <a:pt x="17991" y="12669"/>
                  </a:lnTo>
                  <a:lnTo>
                    <a:pt x="17881" y="12669"/>
                  </a:lnTo>
                  <a:lnTo>
                    <a:pt x="17764" y="12801"/>
                  </a:lnTo>
                  <a:lnTo>
                    <a:pt x="17764" y="12933"/>
                  </a:lnTo>
                  <a:lnTo>
                    <a:pt x="17641" y="13197"/>
                  </a:lnTo>
                  <a:lnTo>
                    <a:pt x="17525" y="13329"/>
                  </a:lnTo>
                  <a:lnTo>
                    <a:pt x="17408" y="13329"/>
                  </a:lnTo>
                  <a:lnTo>
                    <a:pt x="17285" y="13197"/>
                  </a:lnTo>
                  <a:lnTo>
                    <a:pt x="17285" y="12933"/>
                  </a:lnTo>
                  <a:lnTo>
                    <a:pt x="17181" y="12933"/>
                  </a:lnTo>
                  <a:lnTo>
                    <a:pt x="17181" y="12801"/>
                  </a:lnTo>
                  <a:lnTo>
                    <a:pt x="17058" y="12801"/>
                  </a:lnTo>
                  <a:lnTo>
                    <a:pt x="16941" y="12801"/>
                  </a:lnTo>
                  <a:lnTo>
                    <a:pt x="16818" y="12933"/>
                  </a:lnTo>
                  <a:lnTo>
                    <a:pt x="16941" y="13197"/>
                  </a:lnTo>
                  <a:lnTo>
                    <a:pt x="17058" y="13329"/>
                  </a:lnTo>
                  <a:lnTo>
                    <a:pt x="17058" y="13461"/>
                  </a:lnTo>
                  <a:lnTo>
                    <a:pt x="17058" y="13593"/>
                  </a:lnTo>
                  <a:lnTo>
                    <a:pt x="17058" y="13732"/>
                  </a:lnTo>
                  <a:lnTo>
                    <a:pt x="17058" y="13864"/>
                  </a:lnTo>
                  <a:lnTo>
                    <a:pt x="16941" y="14003"/>
                  </a:lnTo>
                  <a:lnTo>
                    <a:pt x="16818" y="14135"/>
                  </a:lnTo>
                  <a:lnTo>
                    <a:pt x="16585" y="14135"/>
                  </a:lnTo>
                  <a:lnTo>
                    <a:pt x="16462" y="14003"/>
                  </a:lnTo>
                  <a:lnTo>
                    <a:pt x="16351" y="14003"/>
                  </a:lnTo>
                  <a:lnTo>
                    <a:pt x="16229" y="14003"/>
                  </a:lnTo>
                  <a:lnTo>
                    <a:pt x="16112" y="13864"/>
                  </a:lnTo>
                  <a:lnTo>
                    <a:pt x="16112" y="13732"/>
                  </a:lnTo>
                  <a:lnTo>
                    <a:pt x="16112" y="13593"/>
                  </a:lnTo>
                  <a:lnTo>
                    <a:pt x="16112" y="13461"/>
                  </a:lnTo>
                  <a:lnTo>
                    <a:pt x="15995" y="13329"/>
                  </a:lnTo>
                  <a:lnTo>
                    <a:pt x="15995" y="13065"/>
                  </a:lnTo>
                  <a:lnTo>
                    <a:pt x="15878" y="13065"/>
                  </a:lnTo>
                  <a:lnTo>
                    <a:pt x="15878" y="12933"/>
                  </a:lnTo>
                  <a:lnTo>
                    <a:pt x="15645" y="12933"/>
                  </a:lnTo>
                  <a:lnTo>
                    <a:pt x="15528" y="12801"/>
                  </a:lnTo>
                  <a:lnTo>
                    <a:pt x="15295" y="13065"/>
                  </a:lnTo>
                  <a:lnTo>
                    <a:pt x="15055" y="13197"/>
                  </a:lnTo>
                  <a:lnTo>
                    <a:pt x="15055" y="13329"/>
                  </a:lnTo>
                  <a:lnTo>
                    <a:pt x="15055" y="13461"/>
                  </a:lnTo>
                  <a:lnTo>
                    <a:pt x="14939" y="13593"/>
                  </a:lnTo>
                  <a:lnTo>
                    <a:pt x="14828" y="13732"/>
                  </a:lnTo>
                  <a:lnTo>
                    <a:pt x="14582" y="13732"/>
                  </a:lnTo>
                  <a:lnTo>
                    <a:pt x="14466" y="13732"/>
                  </a:lnTo>
                  <a:lnTo>
                    <a:pt x="14343" y="13864"/>
                  </a:lnTo>
                  <a:lnTo>
                    <a:pt x="14109" y="14003"/>
                  </a:lnTo>
                  <a:lnTo>
                    <a:pt x="13999" y="14135"/>
                  </a:lnTo>
                  <a:lnTo>
                    <a:pt x="13876" y="14260"/>
                  </a:lnTo>
                  <a:lnTo>
                    <a:pt x="13759" y="14260"/>
                  </a:lnTo>
                  <a:lnTo>
                    <a:pt x="13643" y="14135"/>
                  </a:lnTo>
                  <a:lnTo>
                    <a:pt x="13643" y="14003"/>
                  </a:lnTo>
                  <a:lnTo>
                    <a:pt x="13643" y="13864"/>
                  </a:lnTo>
                  <a:lnTo>
                    <a:pt x="13643" y="13593"/>
                  </a:lnTo>
                  <a:lnTo>
                    <a:pt x="13526" y="13732"/>
                  </a:lnTo>
                  <a:lnTo>
                    <a:pt x="13409" y="13732"/>
                  </a:lnTo>
                  <a:lnTo>
                    <a:pt x="13292" y="13864"/>
                  </a:lnTo>
                  <a:lnTo>
                    <a:pt x="13176" y="13864"/>
                  </a:lnTo>
                  <a:lnTo>
                    <a:pt x="13053" y="14003"/>
                  </a:lnTo>
                  <a:lnTo>
                    <a:pt x="13053" y="14135"/>
                  </a:lnTo>
                  <a:lnTo>
                    <a:pt x="13053" y="14399"/>
                  </a:lnTo>
                  <a:lnTo>
                    <a:pt x="13053" y="14670"/>
                  </a:lnTo>
                  <a:lnTo>
                    <a:pt x="13053" y="14802"/>
                  </a:lnTo>
                  <a:lnTo>
                    <a:pt x="13053" y="14927"/>
                  </a:lnTo>
                  <a:lnTo>
                    <a:pt x="13053" y="15059"/>
                  </a:lnTo>
                  <a:lnTo>
                    <a:pt x="13176" y="15198"/>
                  </a:lnTo>
                  <a:lnTo>
                    <a:pt x="13176" y="15330"/>
                  </a:lnTo>
                  <a:lnTo>
                    <a:pt x="13292" y="15462"/>
                  </a:lnTo>
                  <a:lnTo>
                    <a:pt x="13176" y="15594"/>
                  </a:lnTo>
                  <a:lnTo>
                    <a:pt x="13053" y="15594"/>
                  </a:lnTo>
                  <a:lnTo>
                    <a:pt x="12942" y="15719"/>
                  </a:lnTo>
                  <a:lnTo>
                    <a:pt x="12819" y="15719"/>
                  </a:lnTo>
                  <a:lnTo>
                    <a:pt x="12580" y="15719"/>
                  </a:lnTo>
                  <a:lnTo>
                    <a:pt x="12353" y="15719"/>
                  </a:lnTo>
                  <a:lnTo>
                    <a:pt x="12230" y="15872"/>
                  </a:lnTo>
                  <a:lnTo>
                    <a:pt x="11996" y="15872"/>
                  </a:lnTo>
                  <a:lnTo>
                    <a:pt x="11873" y="15872"/>
                  </a:lnTo>
                  <a:lnTo>
                    <a:pt x="11873" y="15997"/>
                  </a:lnTo>
                  <a:lnTo>
                    <a:pt x="11873" y="16129"/>
                  </a:lnTo>
                  <a:lnTo>
                    <a:pt x="11769" y="16261"/>
                  </a:lnTo>
                  <a:lnTo>
                    <a:pt x="11646" y="16261"/>
                  </a:lnTo>
                  <a:lnTo>
                    <a:pt x="11646" y="16393"/>
                  </a:lnTo>
                  <a:lnTo>
                    <a:pt x="11646" y="16532"/>
                  </a:lnTo>
                  <a:lnTo>
                    <a:pt x="11407" y="16664"/>
                  </a:lnTo>
                  <a:lnTo>
                    <a:pt x="11290" y="16796"/>
                  </a:lnTo>
                  <a:lnTo>
                    <a:pt x="11173" y="16921"/>
                  </a:lnTo>
                  <a:lnTo>
                    <a:pt x="11063" y="16921"/>
                  </a:lnTo>
                  <a:lnTo>
                    <a:pt x="10940" y="17060"/>
                  </a:lnTo>
                  <a:lnTo>
                    <a:pt x="10823" y="17060"/>
                  </a:lnTo>
                  <a:lnTo>
                    <a:pt x="10584" y="17060"/>
                  </a:lnTo>
                  <a:lnTo>
                    <a:pt x="10467" y="17060"/>
                  </a:lnTo>
                  <a:lnTo>
                    <a:pt x="10344" y="17192"/>
                  </a:lnTo>
                  <a:lnTo>
                    <a:pt x="10233" y="17192"/>
                  </a:lnTo>
                  <a:lnTo>
                    <a:pt x="10111" y="17589"/>
                  </a:lnTo>
                  <a:lnTo>
                    <a:pt x="10111" y="17860"/>
                  </a:lnTo>
                  <a:lnTo>
                    <a:pt x="10000" y="17999"/>
                  </a:lnTo>
                  <a:lnTo>
                    <a:pt x="9883" y="17999"/>
                  </a:lnTo>
                  <a:lnTo>
                    <a:pt x="9760" y="18263"/>
                  </a:lnTo>
                  <a:lnTo>
                    <a:pt x="9644" y="18395"/>
                  </a:lnTo>
                  <a:lnTo>
                    <a:pt x="9527" y="18659"/>
                  </a:lnTo>
                  <a:lnTo>
                    <a:pt x="9410" y="18791"/>
                  </a:lnTo>
                  <a:lnTo>
                    <a:pt x="9294" y="18930"/>
                  </a:lnTo>
                  <a:lnTo>
                    <a:pt x="9177" y="19055"/>
                  </a:lnTo>
                  <a:lnTo>
                    <a:pt x="9060" y="19194"/>
                  </a:lnTo>
                  <a:lnTo>
                    <a:pt x="8937" y="19194"/>
                  </a:lnTo>
                  <a:lnTo>
                    <a:pt x="8704" y="19194"/>
                  </a:lnTo>
                  <a:lnTo>
                    <a:pt x="8587" y="19055"/>
                  </a:lnTo>
                  <a:lnTo>
                    <a:pt x="8348" y="19055"/>
                  </a:lnTo>
                  <a:lnTo>
                    <a:pt x="8114" y="19055"/>
                  </a:lnTo>
                  <a:lnTo>
                    <a:pt x="6462" y="19597"/>
                  </a:lnTo>
                  <a:lnTo>
                    <a:pt x="4945" y="19993"/>
                  </a:lnTo>
                  <a:lnTo>
                    <a:pt x="2469" y="17589"/>
                  </a:lnTo>
                  <a:lnTo>
                    <a:pt x="0" y="15059"/>
                  </a:lnTo>
                  <a:lnTo>
                    <a:pt x="344" y="14260"/>
                  </a:lnTo>
                  <a:lnTo>
                    <a:pt x="823" y="13461"/>
                  </a:lnTo>
                  <a:close/>
                </a:path>
              </a:pathLst>
            </a:custGeom>
            <a:solidFill>
              <a:srgbClr val="00B050"/>
            </a:solidFill>
            <a:ln w="11430">
              <a:solidFill>
                <a:srgbClr val="000000"/>
              </a:solidFill>
              <a:round/>
              <a:headEnd/>
              <a:tailEnd/>
            </a:ln>
          </p:spPr>
          <p:txBody>
            <a:bodyPr/>
            <a:lstStyle/>
            <a:p>
              <a:endParaRPr lang="zh-CN" altLang="en-US"/>
            </a:p>
          </p:txBody>
        </p:sp>
        <p:sp>
          <p:nvSpPr>
            <p:cNvPr id="8237" name="Freeform 44"/>
            <p:cNvSpPr>
              <a:spLocks/>
            </p:cNvSpPr>
            <p:nvPr/>
          </p:nvSpPr>
          <p:spPr bwMode="auto">
            <a:xfrm>
              <a:off x="3527425" y="3141117"/>
              <a:ext cx="1436688" cy="982662"/>
            </a:xfrm>
            <a:custGeom>
              <a:avLst/>
              <a:gdLst>
                <a:gd name="T0" fmla="*/ 2147483647 w 20000"/>
                <a:gd name="T1" fmla="*/ 0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2147483647 w 20000"/>
                <a:gd name="T111" fmla="*/ 2147483647 h 20000"/>
                <a:gd name="T112" fmla="*/ 2147483647 w 20000"/>
                <a:gd name="T113" fmla="*/ 2147483647 h 20000"/>
                <a:gd name="T114" fmla="*/ 2147483647 w 20000"/>
                <a:gd name="T115" fmla="*/ 2147483647 h 20000"/>
                <a:gd name="T116" fmla="*/ 2147483647 w 20000"/>
                <a:gd name="T117" fmla="*/ 2147483647 h 20000"/>
                <a:gd name="T118" fmla="*/ 2147483647 w 20000"/>
                <a:gd name="T119" fmla="*/ 2147483647 h 20000"/>
                <a:gd name="T120" fmla="*/ 0 w 20000"/>
                <a:gd name="T121" fmla="*/ 2147483647 h 200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000"/>
                <a:gd name="T184" fmla="*/ 0 h 20000"/>
                <a:gd name="T185" fmla="*/ 20000 w 20000"/>
                <a:gd name="T186" fmla="*/ 20000 h 2000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000" h="20000">
                  <a:moveTo>
                    <a:pt x="5838" y="0"/>
                  </a:moveTo>
                  <a:lnTo>
                    <a:pt x="6014" y="0"/>
                  </a:lnTo>
                  <a:lnTo>
                    <a:pt x="6365" y="0"/>
                  </a:lnTo>
                  <a:lnTo>
                    <a:pt x="6540" y="230"/>
                  </a:lnTo>
                  <a:lnTo>
                    <a:pt x="6891" y="230"/>
                  </a:lnTo>
                  <a:lnTo>
                    <a:pt x="6891" y="679"/>
                  </a:lnTo>
                  <a:lnTo>
                    <a:pt x="6891" y="946"/>
                  </a:lnTo>
                  <a:lnTo>
                    <a:pt x="6891" y="1164"/>
                  </a:lnTo>
                  <a:lnTo>
                    <a:pt x="6891" y="1407"/>
                  </a:lnTo>
                  <a:lnTo>
                    <a:pt x="6891" y="1868"/>
                  </a:lnTo>
                  <a:lnTo>
                    <a:pt x="7067" y="2098"/>
                  </a:lnTo>
                  <a:lnTo>
                    <a:pt x="6891" y="2559"/>
                  </a:lnTo>
                  <a:lnTo>
                    <a:pt x="6891" y="2790"/>
                  </a:lnTo>
                  <a:lnTo>
                    <a:pt x="6891" y="3250"/>
                  </a:lnTo>
                  <a:lnTo>
                    <a:pt x="7067" y="3481"/>
                  </a:lnTo>
                  <a:lnTo>
                    <a:pt x="7261" y="3723"/>
                  </a:lnTo>
                  <a:lnTo>
                    <a:pt x="7436" y="3723"/>
                  </a:lnTo>
                  <a:lnTo>
                    <a:pt x="7436" y="3942"/>
                  </a:lnTo>
                  <a:lnTo>
                    <a:pt x="7621" y="4196"/>
                  </a:lnTo>
                  <a:lnTo>
                    <a:pt x="7621" y="4415"/>
                  </a:lnTo>
                  <a:lnTo>
                    <a:pt x="7778" y="4415"/>
                  </a:lnTo>
                  <a:lnTo>
                    <a:pt x="7963" y="4415"/>
                  </a:lnTo>
                  <a:lnTo>
                    <a:pt x="8139" y="4196"/>
                  </a:lnTo>
                  <a:lnTo>
                    <a:pt x="8314" y="4196"/>
                  </a:lnTo>
                  <a:lnTo>
                    <a:pt x="8665" y="3942"/>
                  </a:lnTo>
                  <a:lnTo>
                    <a:pt x="8841" y="3942"/>
                  </a:lnTo>
                  <a:lnTo>
                    <a:pt x="9016" y="3723"/>
                  </a:lnTo>
                  <a:lnTo>
                    <a:pt x="9201" y="3723"/>
                  </a:lnTo>
                  <a:lnTo>
                    <a:pt x="9543" y="3723"/>
                  </a:lnTo>
                  <a:lnTo>
                    <a:pt x="9727" y="3942"/>
                  </a:lnTo>
                  <a:lnTo>
                    <a:pt x="9894" y="3942"/>
                  </a:lnTo>
                  <a:lnTo>
                    <a:pt x="10079" y="4196"/>
                  </a:lnTo>
                  <a:lnTo>
                    <a:pt x="10263" y="4196"/>
                  </a:lnTo>
                  <a:lnTo>
                    <a:pt x="10079" y="4657"/>
                  </a:lnTo>
                  <a:lnTo>
                    <a:pt x="10079" y="4888"/>
                  </a:lnTo>
                  <a:lnTo>
                    <a:pt x="9894" y="5118"/>
                  </a:lnTo>
                  <a:lnTo>
                    <a:pt x="9727" y="5118"/>
                  </a:lnTo>
                  <a:lnTo>
                    <a:pt x="9543" y="5361"/>
                  </a:lnTo>
                  <a:lnTo>
                    <a:pt x="9543" y="5579"/>
                  </a:lnTo>
                  <a:lnTo>
                    <a:pt x="9543" y="5810"/>
                  </a:lnTo>
                  <a:lnTo>
                    <a:pt x="9727" y="6040"/>
                  </a:lnTo>
                  <a:lnTo>
                    <a:pt x="9894" y="6283"/>
                  </a:lnTo>
                  <a:lnTo>
                    <a:pt x="10079" y="6513"/>
                  </a:lnTo>
                  <a:lnTo>
                    <a:pt x="10263" y="6513"/>
                  </a:lnTo>
                  <a:lnTo>
                    <a:pt x="10448" y="6513"/>
                  </a:lnTo>
                  <a:lnTo>
                    <a:pt x="10614" y="6743"/>
                  </a:lnTo>
                  <a:lnTo>
                    <a:pt x="10790" y="6743"/>
                  </a:lnTo>
                  <a:lnTo>
                    <a:pt x="10790" y="6962"/>
                  </a:lnTo>
                  <a:lnTo>
                    <a:pt x="10975" y="7192"/>
                  </a:lnTo>
                  <a:lnTo>
                    <a:pt x="11141" y="7447"/>
                  </a:lnTo>
                  <a:lnTo>
                    <a:pt x="11326" y="7447"/>
                  </a:lnTo>
                  <a:lnTo>
                    <a:pt x="11492" y="7677"/>
                  </a:lnTo>
                  <a:lnTo>
                    <a:pt x="11852" y="7677"/>
                  </a:lnTo>
                  <a:lnTo>
                    <a:pt x="12203" y="7920"/>
                  </a:lnTo>
                  <a:lnTo>
                    <a:pt x="12554" y="7920"/>
                  </a:lnTo>
                  <a:lnTo>
                    <a:pt x="12730" y="7677"/>
                  </a:lnTo>
                  <a:lnTo>
                    <a:pt x="13090" y="7447"/>
                  </a:lnTo>
                  <a:lnTo>
                    <a:pt x="13275" y="7192"/>
                  </a:lnTo>
                  <a:lnTo>
                    <a:pt x="13441" y="6743"/>
                  </a:lnTo>
                  <a:lnTo>
                    <a:pt x="13801" y="6962"/>
                  </a:lnTo>
                  <a:lnTo>
                    <a:pt x="14152" y="6962"/>
                  </a:lnTo>
                  <a:lnTo>
                    <a:pt x="14328" y="7192"/>
                  </a:lnTo>
                  <a:lnTo>
                    <a:pt x="14503" y="7447"/>
                  </a:lnTo>
                  <a:lnTo>
                    <a:pt x="14503" y="7920"/>
                  </a:lnTo>
                  <a:lnTo>
                    <a:pt x="14503" y="8138"/>
                  </a:lnTo>
                  <a:lnTo>
                    <a:pt x="14328" y="8599"/>
                  </a:lnTo>
                  <a:lnTo>
                    <a:pt x="14152" y="8830"/>
                  </a:lnTo>
                  <a:lnTo>
                    <a:pt x="13977" y="9072"/>
                  </a:lnTo>
                  <a:lnTo>
                    <a:pt x="13801" y="9303"/>
                  </a:lnTo>
                  <a:lnTo>
                    <a:pt x="13801" y="9763"/>
                  </a:lnTo>
                  <a:lnTo>
                    <a:pt x="13977" y="9994"/>
                  </a:lnTo>
                  <a:lnTo>
                    <a:pt x="14152" y="10224"/>
                  </a:lnTo>
                  <a:lnTo>
                    <a:pt x="14328" y="10455"/>
                  </a:lnTo>
                  <a:lnTo>
                    <a:pt x="14679" y="10697"/>
                  </a:lnTo>
                  <a:lnTo>
                    <a:pt x="15030" y="10697"/>
                  </a:lnTo>
                  <a:lnTo>
                    <a:pt x="15206" y="11170"/>
                  </a:lnTo>
                  <a:lnTo>
                    <a:pt x="15390" y="11401"/>
                  </a:lnTo>
                  <a:lnTo>
                    <a:pt x="15557" y="11631"/>
                  </a:lnTo>
                  <a:lnTo>
                    <a:pt x="15741" y="11862"/>
                  </a:lnTo>
                  <a:lnTo>
                    <a:pt x="15741" y="12080"/>
                  </a:lnTo>
                  <a:lnTo>
                    <a:pt x="15741" y="12553"/>
                  </a:lnTo>
                  <a:lnTo>
                    <a:pt x="15741" y="12796"/>
                  </a:lnTo>
                  <a:lnTo>
                    <a:pt x="15741" y="13244"/>
                  </a:lnTo>
                  <a:lnTo>
                    <a:pt x="15908" y="13475"/>
                  </a:lnTo>
                  <a:lnTo>
                    <a:pt x="16092" y="13705"/>
                  </a:lnTo>
                  <a:lnTo>
                    <a:pt x="16277" y="13960"/>
                  </a:lnTo>
                  <a:lnTo>
                    <a:pt x="16453" y="14190"/>
                  </a:lnTo>
                  <a:lnTo>
                    <a:pt x="16637" y="14421"/>
                  </a:lnTo>
                  <a:lnTo>
                    <a:pt x="16813" y="14639"/>
                  </a:lnTo>
                  <a:lnTo>
                    <a:pt x="16979" y="14639"/>
                  </a:lnTo>
                  <a:lnTo>
                    <a:pt x="17155" y="14639"/>
                  </a:lnTo>
                  <a:lnTo>
                    <a:pt x="17339" y="14421"/>
                  </a:lnTo>
                  <a:lnTo>
                    <a:pt x="17339" y="14190"/>
                  </a:lnTo>
                  <a:lnTo>
                    <a:pt x="17515" y="13960"/>
                  </a:lnTo>
                  <a:lnTo>
                    <a:pt x="17691" y="13960"/>
                  </a:lnTo>
                  <a:lnTo>
                    <a:pt x="17866" y="13960"/>
                  </a:lnTo>
                  <a:lnTo>
                    <a:pt x="18032" y="13705"/>
                  </a:lnTo>
                  <a:lnTo>
                    <a:pt x="18217" y="13475"/>
                  </a:lnTo>
                  <a:lnTo>
                    <a:pt x="18217" y="13244"/>
                  </a:lnTo>
                  <a:lnTo>
                    <a:pt x="18393" y="12796"/>
                  </a:lnTo>
                  <a:lnTo>
                    <a:pt x="18393" y="12323"/>
                  </a:lnTo>
                  <a:lnTo>
                    <a:pt x="18577" y="11862"/>
                  </a:lnTo>
                  <a:lnTo>
                    <a:pt x="18393" y="11631"/>
                  </a:lnTo>
                  <a:lnTo>
                    <a:pt x="18393" y="11170"/>
                  </a:lnTo>
                  <a:lnTo>
                    <a:pt x="18577" y="11401"/>
                  </a:lnTo>
                  <a:lnTo>
                    <a:pt x="18928" y="11631"/>
                  </a:lnTo>
                  <a:lnTo>
                    <a:pt x="19113" y="11862"/>
                  </a:lnTo>
                  <a:lnTo>
                    <a:pt x="19464" y="12080"/>
                  </a:lnTo>
                  <a:lnTo>
                    <a:pt x="19630" y="12323"/>
                  </a:lnTo>
                  <a:lnTo>
                    <a:pt x="19815" y="12323"/>
                  </a:lnTo>
                  <a:lnTo>
                    <a:pt x="19815" y="12796"/>
                  </a:lnTo>
                  <a:lnTo>
                    <a:pt x="19991" y="13014"/>
                  </a:lnTo>
                  <a:lnTo>
                    <a:pt x="19815" y="13475"/>
                  </a:lnTo>
                  <a:lnTo>
                    <a:pt x="19815" y="13705"/>
                  </a:lnTo>
                  <a:lnTo>
                    <a:pt x="19815" y="13960"/>
                  </a:lnTo>
                  <a:lnTo>
                    <a:pt x="19991" y="14190"/>
                  </a:lnTo>
                  <a:lnTo>
                    <a:pt x="19815" y="14421"/>
                  </a:lnTo>
                  <a:lnTo>
                    <a:pt x="19815" y="14639"/>
                  </a:lnTo>
                  <a:lnTo>
                    <a:pt x="19630" y="14639"/>
                  </a:lnTo>
                  <a:lnTo>
                    <a:pt x="19464" y="14639"/>
                  </a:lnTo>
                  <a:lnTo>
                    <a:pt x="19279" y="14882"/>
                  </a:lnTo>
                  <a:lnTo>
                    <a:pt x="19113" y="14882"/>
                  </a:lnTo>
                  <a:lnTo>
                    <a:pt x="18928" y="15112"/>
                  </a:lnTo>
                  <a:lnTo>
                    <a:pt x="18744" y="15343"/>
                  </a:lnTo>
                  <a:lnTo>
                    <a:pt x="18577" y="15343"/>
                  </a:lnTo>
                  <a:lnTo>
                    <a:pt x="18393" y="15343"/>
                  </a:lnTo>
                  <a:lnTo>
                    <a:pt x="18032" y="15343"/>
                  </a:lnTo>
                  <a:lnTo>
                    <a:pt x="17866" y="15112"/>
                  </a:lnTo>
                  <a:lnTo>
                    <a:pt x="17515" y="15112"/>
                  </a:lnTo>
                  <a:lnTo>
                    <a:pt x="17339" y="15112"/>
                  </a:lnTo>
                  <a:lnTo>
                    <a:pt x="17339" y="15343"/>
                  </a:lnTo>
                  <a:lnTo>
                    <a:pt x="17515" y="15585"/>
                  </a:lnTo>
                  <a:lnTo>
                    <a:pt x="17339" y="15804"/>
                  </a:lnTo>
                  <a:lnTo>
                    <a:pt x="17155" y="16034"/>
                  </a:lnTo>
                  <a:lnTo>
                    <a:pt x="17339" y="16264"/>
                  </a:lnTo>
                  <a:lnTo>
                    <a:pt x="17691" y="16507"/>
                  </a:lnTo>
                  <a:lnTo>
                    <a:pt x="17515" y="16968"/>
                  </a:lnTo>
                  <a:lnTo>
                    <a:pt x="17339" y="17210"/>
                  </a:lnTo>
                  <a:lnTo>
                    <a:pt x="17339" y="17671"/>
                  </a:lnTo>
                  <a:lnTo>
                    <a:pt x="17515" y="18132"/>
                  </a:lnTo>
                  <a:lnTo>
                    <a:pt x="17155" y="18132"/>
                  </a:lnTo>
                  <a:lnTo>
                    <a:pt x="16813" y="18132"/>
                  </a:lnTo>
                  <a:lnTo>
                    <a:pt x="16813" y="18363"/>
                  </a:lnTo>
                  <a:lnTo>
                    <a:pt x="16813" y="18593"/>
                  </a:lnTo>
                  <a:lnTo>
                    <a:pt x="16813" y="18836"/>
                  </a:lnTo>
                  <a:lnTo>
                    <a:pt x="16813" y="19054"/>
                  </a:lnTo>
                  <a:lnTo>
                    <a:pt x="16637" y="19297"/>
                  </a:lnTo>
                  <a:lnTo>
                    <a:pt x="16637" y="19515"/>
                  </a:lnTo>
                  <a:lnTo>
                    <a:pt x="16453" y="19515"/>
                  </a:lnTo>
                  <a:lnTo>
                    <a:pt x="16277" y="19515"/>
                  </a:lnTo>
                  <a:lnTo>
                    <a:pt x="16092" y="19757"/>
                  </a:lnTo>
                  <a:lnTo>
                    <a:pt x="16092" y="19988"/>
                  </a:lnTo>
                  <a:lnTo>
                    <a:pt x="15741" y="19988"/>
                  </a:lnTo>
                  <a:lnTo>
                    <a:pt x="15390" y="19988"/>
                  </a:lnTo>
                  <a:lnTo>
                    <a:pt x="15030" y="19988"/>
                  </a:lnTo>
                  <a:lnTo>
                    <a:pt x="14864" y="19757"/>
                  </a:lnTo>
                  <a:lnTo>
                    <a:pt x="14864" y="19515"/>
                  </a:lnTo>
                  <a:lnTo>
                    <a:pt x="14864" y="19297"/>
                  </a:lnTo>
                  <a:lnTo>
                    <a:pt x="14679" y="19054"/>
                  </a:lnTo>
                  <a:lnTo>
                    <a:pt x="14679" y="18836"/>
                  </a:lnTo>
                  <a:lnTo>
                    <a:pt x="14503" y="18836"/>
                  </a:lnTo>
                  <a:lnTo>
                    <a:pt x="14328" y="18836"/>
                  </a:lnTo>
                  <a:lnTo>
                    <a:pt x="14152" y="18593"/>
                  </a:lnTo>
                  <a:lnTo>
                    <a:pt x="13977" y="18363"/>
                  </a:lnTo>
                  <a:lnTo>
                    <a:pt x="13617" y="18132"/>
                  </a:lnTo>
                  <a:lnTo>
                    <a:pt x="13441" y="17902"/>
                  </a:lnTo>
                  <a:lnTo>
                    <a:pt x="13275" y="17671"/>
                  </a:lnTo>
                  <a:lnTo>
                    <a:pt x="13275" y="17210"/>
                  </a:lnTo>
                  <a:lnTo>
                    <a:pt x="13090" y="17210"/>
                  </a:lnTo>
                  <a:lnTo>
                    <a:pt x="12915" y="16968"/>
                  </a:lnTo>
                  <a:lnTo>
                    <a:pt x="12730" y="17210"/>
                  </a:lnTo>
                  <a:lnTo>
                    <a:pt x="12554" y="17210"/>
                  </a:lnTo>
                  <a:lnTo>
                    <a:pt x="12379" y="17441"/>
                  </a:lnTo>
                  <a:lnTo>
                    <a:pt x="12203" y="17671"/>
                  </a:lnTo>
                  <a:lnTo>
                    <a:pt x="12037" y="17902"/>
                  </a:lnTo>
                  <a:lnTo>
                    <a:pt x="11326" y="18132"/>
                  </a:lnTo>
                  <a:lnTo>
                    <a:pt x="10790" y="18132"/>
                  </a:lnTo>
                  <a:lnTo>
                    <a:pt x="10263" y="17210"/>
                  </a:lnTo>
                  <a:lnTo>
                    <a:pt x="9894" y="16034"/>
                  </a:lnTo>
                  <a:lnTo>
                    <a:pt x="4961" y="10224"/>
                  </a:lnTo>
                  <a:lnTo>
                    <a:pt x="0" y="4415"/>
                  </a:lnTo>
                  <a:lnTo>
                    <a:pt x="2836" y="2329"/>
                  </a:lnTo>
                  <a:lnTo>
                    <a:pt x="5838" y="0"/>
                  </a:lnTo>
                  <a:close/>
                </a:path>
              </a:pathLst>
            </a:custGeom>
            <a:solidFill>
              <a:srgbClr val="00B050"/>
            </a:solidFill>
            <a:ln w="11430">
              <a:solidFill>
                <a:srgbClr val="000000"/>
              </a:solidFill>
              <a:round/>
              <a:headEnd/>
              <a:tailEnd/>
            </a:ln>
          </p:spPr>
          <p:txBody>
            <a:bodyPr/>
            <a:lstStyle/>
            <a:p>
              <a:endParaRPr lang="zh-CN" altLang="en-US"/>
            </a:p>
          </p:txBody>
        </p:sp>
        <p:sp>
          <p:nvSpPr>
            <p:cNvPr id="8238" name="Freeform 45"/>
            <p:cNvSpPr>
              <a:spLocks/>
            </p:cNvSpPr>
            <p:nvPr/>
          </p:nvSpPr>
          <p:spPr bwMode="auto">
            <a:xfrm>
              <a:off x="3248025" y="3417342"/>
              <a:ext cx="1223963" cy="855662"/>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0 w 20000"/>
                <a:gd name="T89" fmla="*/ 2147483647 h 20000"/>
                <a:gd name="T90" fmla="*/ 2147483647 w 20000"/>
                <a:gd name="T91" fmla="*/ 2147483647 h 20000"/>
                <a:gd name="T92" fmla="*/ 2147483647 w 20000"/>
                <a:gd name="T93" fmla="*/ 2147483647 h 200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00"/>
                <a:gd name="T142" fmla="*/ 0 h 20000"/>
                <a:gd name="T143" fmla="*/ 20000 w 20000"/>
                <a:gd name="T144" fmla="*/ 20000 h 200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00" h="20000">
                  <a:moveTo>
                    <a:pt x="7283" y="1056"/>
                  </a:moveTo>
                  <a:lnTo>
                    <a:pt x="7913" y="1320"/>
                  </a:lnTo>
                  <a:lnTo>
                    <a:pt x="8533" y="1598"/>
                  </a:lnTo>
                  <a:lnTo>
                    <a:pt x="8739" y="1598"/>
                  </a:lnTo>
                  <a:lnTo>
                    <a:pt x="8957" y="1320"/>
                  </a:lnTo>
                  <a:lnTo>
                    <a:pt x="9370" y="1598"/>
                  </a:lnTo>
                  <a:lnTo>
                    <a:pt x="9793" y="1598"/>
                  </a:lnTo>
                  <a:lnTo>
                    <a:pt x="10000" y="1862"/>
                  </a:lnTo>
                  <a:lnTo>
                    <a:pt x="10207" y="2140"/>
                  </a:lnTo>
                  <a:lnTo>
                    <a:pt x="10424" y="2404"/>
                  </a:lnTo>
                  <a:lnTo>
                    <a:pt x="10620" y="2404"/>
                  </a:lnTo>
                  <a:lnTo>
                    <a:pt x="11033" y="2404"/>
                  </a:lnTo>
                  <a:lnTo>
                    <a:pt x="11457" y="2404"/>
                  </a:lnTo>
                  <a:lnTo>
                    <a:pt x="11663" y="2140"/>
                  </a:lnTo>
                  <a:lnTo>
                    <a:pt x="11870" y="1862"/>
                  </a:lnTo>
                  <a:lnTo>
                    <a:pt x="12076" y="1862"/>
                  </a:lnTo>
                  <a:lnTo>
                    <a:pt x="12489" y="1862"/>
                  </a:lnTo>
                  <a:lnTo>
                    <a:pt x="12707" y="2140"/>
                  </a:lnTo>
                  <a:lnTo>
                    <a:pt x="12902" y="2140"/>
                  </a:lnTo>
                  <a:lnTo>
                    <a:pt x="13130" y="2140"/>
                  </a:lnTo>
                  <a:lnTo>
                    <a:pt x="13337" y="2140"/>
                  </a:lnTo>
                  <a:lnTo>
                    <a:pt x="13543" y="1862"/>
                  </a:lnTo>
                  <a:lnTo>
                    <a:pt x="13750" y="1598"/>
                  </a:lnTo>
                  <a:lnTo>
                    <a:pt x="13946" y="1862"/>
                  </a:lnTo>
                  <a:lnTo>
                    <a:pt x="14163" y="1862"/>
                  </a:lnTo>
                  <a:lnTo>
                    <a:pt x="14163" y="2140"/>
                  </a:lnTo>
                  <a:lnTo>
                    <a:pt x="14370" y="2404"/>
                  </a:lnTo>
                  <a:lnTo>
                    <a:pt x="14587" y="2669"/>
                  </a:lnTo>
                  <a:lnTo>
                    <a:pt x="15000" y="2669"/>
                  </a:lnTo>
                  <a:lnTo>
                    <a:pt x="15196" y="2669"/>
                  </a:lnTo>
                  <a:lnTo>
                    <a:pt x="15402" y="2404"/>
                  </a:lnTo>
                  <a:lnTo>
                    <a:pt x="15620" y="2404"/>
                  </a:lnTo>
                  <a:lnTo>
                    <a:pt x="15826" y="2140"/>
                  </a:lnTo>
                  <a:lnTo>
                    <a:pt x="15826" y="2404"/>
                  </a:lnTo>
                  <a:lnTo>
                    <a:pt x="16043" y="2669"/>
                  </a:lnTo>
                  <a:lnTo>
                    <a:pt x="16043" y="3197"/>
                  </a:lnTo>
                  <a:lnTo>
                    <a:pt x="16228" y="3475"/>
                  </a:lnTo>
                  <a:lnTo>
                    <a:pt x="16446" y="3725"/>
                  </a:lnTo>
                  <a:lnTo>
                    <a:pt x="16870" y="4003"/>
                  </a:lnTo>
                  <a:lnTo>
                    <a:pt x="17087" y="4267"/>
                  </a:lnTo>
                  <a:lnTo>
                    <a:pt x="17283" y="4531"/>
                  </a:lnTo>
                  <a:lnTo>
                    <a:pt x="17500" y="4795"/>
                  </a:lnTo>
                  <a:lnTo>
                    <a:pt x="17707" y="5045"/>
                  </a:lnTo>
                  <a:lnTo>
                    <a:pt x="17913" y="5045"/>
                  </a:lnTo>
                  <a:lnTo>
                    <a:pt x="18337" y="5045"/>
                  </a:lnTo>
                  <a:lnTo>
                    <a:pt x="18533" y="5045"/>
                  </a:lnTo>
                  <a:lnTo>
                    <a:pt x="18739" y="5323"/>
                  </a:lnTo>
                  <a:lnTo>
                    <a:pt x="19152" y="5587"/>
                  </a:lnTo>
                  <a:lnTo>
                    <a:pt x="19152" y="6143"/>
                  </a:lnTo>
                  <a:lnTo>
                    <a:pt x="19370" y="6407"/>
                  </a:lnTo>
                  <a:lnTo>
                    <a:pt x="19370" y="6657"/>
                  </a:lnTo>
                  <a:lnTo>
                    <a:pt x="19565" y="6921"/>
                  </a:lnTo>
                  <a:lnTo>
                    <a:pt x="19565" y="7464"/>
                  </a:lnTo>
                  <a:lnTo>
                    <a:pt x="19783" y="7741"/>
                  </a:lnTo>
                  <a:lnTo>
                    <a:pt x="19783" y="7992"/>
                  </a:lnTo>
                  <a:lnTo>
                    <a:pt x="19989" y="7992"/>
                  </a:lnTo>
                  <a:lnTo>
                    <a:pt x="19989" y="8520"/>
                  </a:lnTo>
                  <a:lnTo>
                    <a:pt x="19989" y="8798"/>
                  </a:lnTo>
                  <a:lnTo>
                    <a:pt x="19989" y="9062"/>
                  </a:lnTo>
                  <a:lnTo>
                    <a:pt x="19989" y="9312"/>
                  </a:lnTo>
                  <a:lnTo>
                    <a:pt x="19783" y="9604"/>
                  </a:lnTo>
                  <a:lnTo>
                    <a:pt x="19565" y="9868"/>
                  </a:lnTo>
                  <a:lnTo>
                    <a:pt x="19370" y="10132"/>
                  </a:lnTo>
                  <a:lnTo>
                    <a:pt x="19152" y="10396"/>
                  </a:lnTo>
                  <a:lnTo>
                    <a:pt x="19152" y="10674"/>
                  </a:lnTo>
                  <a:lnTo>
                    <a:pt x="18957" y="10924"/>
                  </a:lnTo>
                  <a:lnTo>
                    <a:pt x="18957" y="11202"/>
                  </a:lnTo>
                  <a:lnTo>
                    <a:pt x="18739" y="11466"/>
                  </a:lnTo>
                  <a:lnTo>
                    <a:pt x="18533" y="11466"/>
                  </a:lnTo>
                  <a:lnTo>
                    <a:pt x="18337" y="11716"/>
                  </a:lnTo>
                  <a:lnTo>
                    <a:pt x="18337" y="11994"/>
                  </a:lnTo>
                  <a:lnTo>
                    <a:pt x="18120" y="12523"/>
                  </a:lnTo>
                  <a:lnTo>
                    <a:pt x="18120" y="12787"/>
                  </a:lnTo>
                  <a:lnTo>
                    <a:pt x="17707" y="12787"/>
                  </a:lnTo>
                  <a:lnTo>
                    <a:pt x="17500" y="12787"/>
                  </a:lnTo>
                  <a:lnTo>
                    <a:pt x="17283" y="12787"/>
                  </a:lnTo>
                  <a:lnTo>
                    <a:pt x="17283" y="12523"/>
                  </a:lnTo>
                  <a:lnTo>
                    <a:pt x="17087" y="12787"/>
                  </a:lnTo>
                  <a:lnTo>
                    <a:pt x="16870" y="12787"/>
                  </a:lnTo>
                  <a:lnTo>
                    <a:pt x="17087" y="13065"/>
                  </a:lnTo>
                  <a:lnTo>
                    <a:pt x="17500" y="13343"/>
                  </a:lnTo>
                  <a:lnTo>
                    <a:pt x="17500" y="13593"/>
                  </a:lnTo>
                  <a:lnTo>
                    <a:pt x="17707" y="13593"/>
                  </a:lnTo>
                  <a:lnTo>
                    <a:pt x="17913" y="13593"/>
                  </a:lnTo>
                  <a:lnTo>
                    <a:pt x="18120" y="13857"/>
                  </a:lnTo>
                  <a:lnTo>
                    <a:pt x="18337" y="14121"/>
                  </a:lnTo>
                  <a:lnTo>
                    <a:pt x="18533" y="14399"/>
                  </a:lnTo>
                  <a:lnTo>
                    <a:pt x="18739" y="14399"/>
                  </a:lnTo>
                  <a:lnTo>
                    <a:pt x="18957" y="14663"/>
                  </a:lnTo>
                  <a:lnTo>
                    <a:pt x="19152" y="14663"/>
                  </a:lnTo>
                  <a:lnTo>
                    <a:pt x="19152" y="14941"/>
                  </a:lnTo>
                  <a:lnTo>
                    <a:pt x="19152" y="15191"/>
                  </a:lnTo>
                  <a:lnTo>
                    <a:pt x="18957" y="15455"/>
                  </a:lnTo>
                  <a:lnTo>
                    <a:pt x="18739" y="15455"/>
                  </a:lnTo>
                  <a:lnTo>
                    <a:pt x="18533" y="15455"/>
                  </a:lnTo>
                  <a:lnTo>
                    <a:pt x="18120" y="15455"/>
                  </a:lnTo>
                  <a:lnTo>
                    <a:pt x="17707" y="15191"/>
                  </a:lnTo>
                  <a:lnTo>
                    <a:pt x="17500" y="15455"/>
                  </a:lnTo>
                  <a:lnTo>
                    <a:pt x="17283" y="15455"/>
                  </a:lnTo>
                  <a:lnTo>
                    <a:pt x="17087" y="15719"/>
                  </a:lnTo>
                  <a:lnTo>
                    <a:pt x="17087" y="15997"/>
                  </a:lnTo>
                  <a:lnTo>
                    <a:pt x="16870" y="16261"/>
                  </a:lnTo>
                  <a:lnTo>
                    <a:pt x="16870" y="16511"/>
                  </a:lnTo>
                  <a:lnTo>
                    <a:pt x="16663" y="16789"/>
                  </a:lnTo>
                  <a:lnTo>
                    <a:pt x="16446" y="16789"/>
                  </a:lnTo>
                  <a:lnTo>
                    <a:pt x="16043" y="16511"/>
                  </a:lnTo>
                  <a:lnTo>
                    <a:pt x="15826" y="16261"/>
                  </a:lnTo>
                  <a:lnTo>
                    <a:pt x="15620" y="15997"/>
                  </a:lnTo>
                  <a:lnTo>
                    <a:pt x="15620" y="15719"/>
                  </a:lnTo>
                  <a:lnTo>
                    <a:pt x="15402" y="15455"/>
                  </a:lnTo>
                  <a:lnTo>
                    <a:pt x="15402" y="15191"/>
                  </a:lnTo>
                  <a:lnTo>
                    <a:pt x="15000" y="15191"/>
                  </a:lnTo>
                  <a:lnTo>
                    <a:pt x="14587" y="15191"/>
                  </a:lnTo>
                  <a:lnTo>
                    <a:pt x="14163" y="15191"/>
                  </a:lnTo>
                  <a:lnTo>
                    <a:pt x="13946" y="15191"/>
                  </a:lnTo>
                  <a:lnTo>
                    <a:pt x="13337" y="15191"/>
                  </a:lnTo>
                  <a:lnTo>
                    <a:pt x="12902" y="14941"/>
                  </a:lnTo>
                  <a:lnTo>
                    <a:pt x="12489" y="15191"/>
                  </a:lnTo>
                  <a:lnTo>
                    <a:pt x="12283" y="15191"/>
                  </a:lnTo>
                  <a:lnTo>
                    <a:pt x="12076" y="15455"/>
                  </a:lnTo>
                  <a:lnTo>
                    <a:pt x="11870" y="15719"/>
                  </a:lnTo>
                  <a:lnTo>
                    <a:pt x="11870" y="15997"/>
                  </a:lnTo>
                  <a:lnTo>
                    <a:pt x="11457" y="18124"/>
                  </a:lnTo>
                  <a:lnTo>
                    <a:pt x="11033" y="19986"/>
                  </a:lnTo>
                  <a:lnTo>
                    <a:pt x="7087" y="18666"/>
                  </a:lnTo>
                  <a:lnTo>
                    <a:pt x="3337" y="17331"/>
                  </a:lnTo>
                  <a:lnTo>
                    <a:pt x="1663" y="14663"/>
                  </a:lnTo>
                  <a:lnTo>
                    <a:pt x="0" y="11716"/>
                  </a:lnTo>
                  <a:lnTo>
                    <a:pt x="0" y="9604"/>
                  </a:lnTo>
                  <a:lnTo>
                    <a:pt x="207" y="7199"/>
                  </a:lnTo>
                  <a:lnTo>
                    <a:pt x="1250" y="3725"/>
                  </a:lnTo>
                  <a:lnTo>
                    <a:pt x="2283" y="0"/>
                  </a:lnTo>
                  <a:lnTo>
                    <a:pt x="4793" y="542"/>
                  </a:lnTo>
                  <a:lnTo>
                    <a:pt x="7283" y="1056"/>
                  </a:lnTo>
                  <a:close/>
                </a:path>
              </a:pathLst>
            </a:custGeom>
            <a:solidFill>
              <a:srgbClr val="00B050"/>
            </a:solidFill>
            <a:ln w="11430">
              <a:solidFill>
                <a:srgbClr val="000000"/>
              </a:solidFill>
              <a:round/>
              <a:headEnd/>
              <a:tailEnd/>
            </a:ln>
          </p:spPr>
          <p:txBody>
            <a:bodyPr/>
            <a:lstStyle/>
            <a:p>
              <a:endParaRPr lang="zh-CN" altLang="en-US"/>
            </a:p>
          </p:txBody>
        </p:sp>
        <p:sp>
          <p:nvSpPr>
            <p:cNvPr id="60" name="Freeform 46"/>
            <p:cNvSpPr>
              <a:spLocks/>
            </p:cNvSpPr>
            <p:nvPr/>
          </p:nvSpPr>
          <p:spPr bwMode="auto">
            <a:xfrm>
              <a:off x="2267032" y="3609340"/>
              <a:ext cx="1846741" cy="961673"/>
            </a:xfrm>
            <a:custGeom>
              <a:avLst/>
              <a:gdLst>
                <a:gd name="T0" fmla="*/ 964 w 20000"/>
                <a:gd name="T1" fmla="*/ 5478 h 20000"/>
                <a:gd name="T2" fmla="*/ 1101 w 20000"/>
                <a:gd name="T3" fmla="*/ 6894 h 20000"/>
                <a:gd name="T4" fmla="*/ 281 w 20000"/>
                <a:gd name="T5" fmla="*/ 6435 h 20000"/>
                <a:gd name="T6" fmla="*/ 281 w 20000"/>
                <a:gd name="T7" fmla="*/ 7615 h 20000"/>
                <a:gd name="T8" fmla="*/ 410 w 20000"/>
                <a:gd name="T9" fmla="*/ 9043 h 20000"/>
                <a:gd name="T10" fmla="*/ 1101 w 20000"/>
                <a:gd name="T11" fmla="*/ 10472 h 20000"/>
                <a:gd name="T12" fmla="*/ 2065 w 20000"/>
                <a:gd name="T13" fmla="*/ 11888 h 20000"/>
                <a:gd name="T14" fmla="*/ 2755 w 20000"/>
                <a:gd name="T15" fmla="*/ 12137 h 20000"/>
                <a:gd name="T16" fmla="*/ 3446 w 20000"/>
                <a:gd name="T17" fmla="*/ 13093 h 20000"/>
                <a:gd name="T18" fmla="*/ 4137 w 20000"/>
                <a:gd name="T19" fmla="*/ 14522 h 20000"/>
                <a:gd name="T20" fmla="*/ 4820 w 20000"/>
                <a:gd name="T21" fmla="*/ 15478 h 20000"/>
                <a:gd name="T22" fmla="*/ 5504 w 20000"/>
                <a:gd name="T23" fmla="*/ 16658 h 20000"/>
                <a:gd name="T24" fmla="*/ 6338 w 20000"/>
                <a:gd name="T25" fmla="*/ 17627 h 20000"/>
                <a:gd name="T26" fmla="*/ 7022 w 20000"/>
                <a:gd name="T27" fmla="*/ 18323 h 20000"/>
                <a:gd name="T28" fmla="*/ 8281 w 20000"/>
                <a:gd name="T29" fmla="*/ 18807 h 20000"/>
                <a:gd name="T30" fmla="*/ 9245 w 20000"/>
                <a:gd name="T31" fmla="*/ 19503 h 20000"/>
                <a:gd name="T32" fmla="*/ 10079 w 20000"/>
                <a:gd name="T33" fmla="*/ 19031 h 20000"/>
                <a:gd name="T34" fmla="*/ 11036 w 20000"/>
                <a:gd name="T35" fmla="*/ 18807 h 20000"/>
                <a:gd name="T36" fmla="*/ 11863 w 20000"/>
                <a:gd name="T37" fmla="*/ 19031 h 20000"/>
                <a:gd name="T38" fmla="*/ 12554 w 20000"/>
                <a:gd name="T39" fmla="*/ 19988 h 20000"/>
                <a:gd name="T40" fmla="*/ 13655 w 20000"/>
                <a:gd name="T41" fmla="*/ 19031 h 20000"/>
                <a:gd name="T42" fmla="*/ 14482 w 20000"/>
                <a:gd name="T43" fmla="*/ 18323 h 20000"/>
                <a:gd name="T44" fmla="*/ 15309 w 20000"/>
                <a:gd name="T45" fmla="*/ 17627 h 20000"/>
                <a:gd name="T46" fmla="*/ 16000 w 20000"/>
                <a:gd name="T47" fmla="*/ 17851 h 20000"/>
                <a:gd name="T48" fmla="*/ 16683 w 20000"/>
                <a:gd name="T49" fmla="*/ 17130 h 20000"/>
                <a:gd name="T50" fmla="*/ 17237 w 20000"/>
                <a:gd name="T51" fmla="*/ 17354 h 20000"/>
                <a:gd name="T52" fmla="*/ 17381 w 20000"/>
                <a:gd name="T53" fmla="*/ 18323 h 20000"/>
                <a:gd name="T54" fmla="*/ 17237 w 20000"/>
                <a:gd name="T55" fmla="*/ 19280 h 20000"/>
                <a:gd name="T56" fmla="*/ 18209 w 20000"/>
                <a:gd name="T57" fmla="*/ 19752 h 20000"/>
                <a:gd name="T58" fmla="*/ 18748 w 20000"/>
                <a:gd name="T59" fmla="*/ 19503 h 20000"/>
                <a:gd name="T60" fmla="*/ 19309 w 20000"/>
                <a:gd name="T61" fmla="*/ 19503 h 20000"/>
                <a:gd name="T62" fmla="*/ 19583 w 20000"/>
                <a:gd name="T63" fmla="*/ 18323 h 20000"/>
                <a:gd name="T64" fmla="*/ 19856 w 20000"/>
                <a:gd name="T65" fmla="*/ 17130 h 20000"/>
                <a:gd name="T66" fmla="*/ 19856 w 20000"/>
                <a:gd name="T67" fmla="*/ 15230 h 20000"/>
                <a:gd name="T68" fmla="*/ 19583 w 20000"/>
                <a:gd name="T69" fmla="*/ 13565 h 20000"/>
                <a:gd name="T70" fmla="*/ 19439 w 20000"/>
                <a:gd name="T71" fmla="*/ 12137 h 20000"/>
                <a:gd name="T72" fmla="*/ 18748 w 20000"/>
                <a:gd name="T73" fmla="*/ 10696 h 20000"/>
                <a:gd name="T74" fmla="*/ 18209 w 20000"/>
                <a:gd name="T75" fmla="*/ 10472 h 20000"/>
                <a:gd name="T76" fmla="*/ 17928 w 20000"/>
                <a:gd name="T77" fmla="*/ 11441 h 20000"/>
                <a:gd name="T78" fmla="*/ 17381 w 20000"/>
                <a:gd name="T79" fmla="*/ 12621 h 20000"/>
                <a:gd name="T80" fmla="*/ 16683 w 20000"/>
                <a:gd name="T81" fmla="*/ 12373 h 20000"/>
                <a:gd name="T82" fmla="*/ 16273 w 20000"/>
                <a:gd name="T83" fmla="*/ 11441 h 20000"/>
                <a:gd name="T84" fmla="*/ 15446 w 20000"/>
                <a:gd name="T85" fmla="*/ 10472 h 20000"/>
                <a:gd name="T86" fmla="*/ 14201 w 20000"/>
                <a:gd name="T87" fmla="*/ 10472 h 20000"/>
                <a:gd name="T88" fmla="*/ 13237 w 20000"/>
                <a:gd name="T89" fmla="*/ 9764 h 20000"/>
                <a:gd name="T90" fmla="*/ 12417 w 20000"/>
                <a:gd name="T91" fmla="*/ 9292 h 20000"/>
                <a:gd name="T92" fmla="*/ 11590 w 20000"/>
                <a:gd name="T93" fmla="*/ 7863 h 20000"/>
                <a:gd name="T94" fmla="*/ 11036 w 20000"/>
                <a:gd name="T95" fmla="*/ 6435 h 20000"/>
                <a:gd name="T96" fmla="*/ 11309 w 20000"/>
                <a:gd name="T97" fmla="*/ 5242 h 20000"/>
                <a:gd name="T98" fmla="*/ 11590 w 20000"/>
                <a:gd name="T99" fmla="*/ 3565 h 20000"/>
                <a:gd name="T100" fmla="*/ 11590 w 20000"/>
                <a:gd name="T101" fmla="*/ 2373 h 20000"/>
                <a:gd name="T102" fmla="*/ 4957 w 20000"/>
                <a:gd name="T103" fmla="*/ 236 h 20000"/>
                <a:gd name="T104" fmla="*/ 964 w 20000"/>
                <a:gd name="T105" fmla="*/ 3801 h 20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00"/>
                <a:gd name="T160" fmla="*/ 0 h 20000"/>
                <a:gd name="T161" fmla="*/ 20000 w 20000"/>
                <a:gd name="T162" fmla="*/ 20000 h 20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00" h="20000">
                  <a:moveTo>
                    <a:pt x="964" y="3801"/>
                  </a:moveTo>
                  <a:lnTo>
                    <a:pt x="964" y="4286"/>
                  </a:lnTo>
                  <a:lnTo>
                    <a:pt x="964" y="4770"/>
                  </a:lnTo>
                  <a:lnTo>
                    <a:pt x="964" y="5242"/>
                  </a:lnTo>
                  <a:lnTo>
                    <a:pt x="964" y="5478"/>
                  </a:lnTo>
                  <a:lnTo>
                    <a:pt x="1101" y="5702"/>
                  </a:lnTo>
                  <a:lnTo>
                    <a:pt x="1245" y="5702"/>
                  </a:lnTo>
                  <a:lnTo>
                    <a:pt x="1245" y="6186"/>
                  </a:lnTo>
                  <a:lnTo>
                    <a:pt x="1245" y="6671"/>
                  </a:lnTo>
                  <a:lnTo>
                    <a:pt x="1101" y="6894"/>
                  </a:lnTo>
                  <a:lnTo>
                    <a:pt x="964" y="6894"/>
                  </a:lnTo>
                  <a:lnTo>
                    <a:pt x="683" y="6894"/>
                  </a:lnTo>
                  <a:lnTo>
                    <a:pt x="547" y="6671"/>
                  </a:lnTo>
                  <a:lnTo>
                    <a:pt x="410" y="6671"/>
                  </a:lnTo>
                  <a:lnTo>
                    <a:pt x="281" y="6435"/>
                  </a:lnTo>
                  <a:lnTo>
                    <a:pt x="137" y="6671"/>
                  </a:lnTo>
                  <a:lnTo>
                    <a:pt x="0" y="6671"/>
                  </a:lnTo>
                  <a:lnTo>
                    <a:pt x="137" y="7130"/>
                  </a:lnTo>
                  <a:lnTo>
                    <a:pt x="281" y="7366"/>
                  </a:lnTo>
                  <a:lnTo>
                    <a:pt x="281" y="7615"/>
                  </a:lnTo>
                  <a:lnTo>
                    <a:pt x="281" y="7863"/>
                  </a:lnTo>
                  <a:lnTo>
                    <a:pt x="137" y="8335"/>
                  </a:lnTo>
                  <a:lnTo>
                    <a:pt x="137" y="8559"/>
                  </a:lnTo>
                  <a:lnTo>
                    <a:pt x="281" y="8807"/>
                  </a:lnTo>
                  <a:lnTo>
                    <a:pt x="410" y="9043"/>
                  </a:lnTo>
                  <a:lnTo>
                    <a:pt x="547" y="9292"/>
                  </a:lnTo>
                  <a:lnTo>
                    <a:pt x="827" y="9292"/>
                  </a:lnTo>
                  <a:lnTo>
                    <a:pt x="827" y="9764"/>
                  </a:lnTo>
                  <a:lnTo>
                    <a:pt x="964" y="9988"/>
                  </a:lnTo>
                  <a:lnTo>
                    <a:pt x="1101" y="10472"/>
                  </a:lnTo>
                  <a:lnTo>
                    <a:pt x="1381" y="10696"/>
                  </a:lnTo>
                  <a:lnTo>
                    <a:pt x="1381" y="11193"/>
                  </a:lnTo>
                  <a:lnTo>
                    <a:pt x="1518" y="11441"/>
                  </a:lnTo>
                  <a:lnTo>
                    <a:pt x="1791" y="11665"/>
                  </a:lnTo>
                  <a:lnTo>
                    <a:pt x="2065" y="11888"/>
                  </a:lnTo>
                  <a:lnTo>
                    <a:pt x="2209" y="12137"/>
                  </a:lnTo>
                  <a:lnTo>
                    <a:pt x="2338" y="12137"/>
                  </a:lnTo>
                  <a:lnTo>
                    <a:pt x="2482" y="12137"/>
                  </a:lnTo>
                  <a:lnTo>
                    <a:pt x="2612" y="11888"/>
                  </a:lnTo>
                  <a:lnTo>
                    <a:pt x="2755" y="12137"/>
                  </a:lnTo>
                  <a:lnTo>
                    <a:pt x="3029" y="12373"/>
                  </a:lnTo>
                  <a:lnTo>
                    <a:pt x="3029" y="12621"/>
                  </a:lnTo>
                  <a:lnTo>
                    <a:pt x="3165" y="12857"/>
                  </a:lnTo>
                  <a:lnTo>
                    <a:pt x="3295" y="13093"/>
                  </a:lnTo>
                  <a:lnTo>
                    <a:pt x="3446" y="13093"/>
                  </a:lnTo>
                  <a:lnTo>
                    <a:pt x="3583" y="13317"/>
                  </a:lnTo>
                  <a:lnTo>
                    <a:pt x="3863" y="13565"/>
                  </a:lnTo>
                  <a:lnTo>
                    <a:pt x="3993" y="14037"/>
                  </a:lnTo>
                  <a:lnTo>
                    <a:pt x="4137" y="14286"/>
                  </a:lnTo>
                  <a:lnTo>
                    <a:pt x="4137" y="14522"/>
                  </a:lnTo>
                  <a:lnTo>
                    <a:pt x="4266" y="14758"/>
                  </a:lnTo>
                  <a:lnTo>
                    <a:pt x="4547" y="14758"/>
                  </a:lnTo>
                  <a:lnTo>
                    <a:pt x="4820" y="14758"/>
                  </a:lnTo>
                  <a:lnTo>
                    <a:pt x="4820" y="15230"/>
                  </a:lnTo>
                  <a:lnTo>
                    <a:pt x="4820" y="15478"/>
                  </a:lnTo>
                  <a:lnTo>
                    <a:pt x="4957" y="15950"/>
                  </a:lnTo>
                  <a:lnTo>
                    <a:pt x="5094" y="16174"/>
                  </a:lnTo>
                  <a:lnTo>
                    <a:pt x="5230" y="16422"/>
                  </a:lnTo>
                  <a:lnTo>
                    <a:pt x="5367" y="16422"/>
                  </a:lnTo>
                  <a:lnTo>
                    <a:pt x="5504" y="16658"/>
                  </a:lnTo>
                  <a:lnTo>
                    <a:pt x="5647" y="16894"/>
                  </a:lnTo>
                  <a:lnTo>
                    <a:pt x="5647" y="17130"/>
                  </a:lnTo>
                  <a:lnTo>
                    <a:pt x="5791" y="17354"/>
                  </a:lnTo>
                  <a:lnTo>
                    <a:pt x="6065" y="17627"/>
                  </a:lnTo>
                  <a:lnTo>
                    <a:pt x="6338" y="17627"/>
                  </a:lnTo>
                  <a:lnTo>
                    <a:pt x="6338" y="17851"/>
                  </a:lnTo>
                  <a:lnTo>
                    <a:pt x="6475" y="18099"/>
                  </a:lnTo>
                  <a:lnTo>
                    <a:pt x="6619" y="18323"/>
                  </a:lnTo>
                  <a:lnTo>
                    <a:pt x="6885" y="18323"/>
                  </a:lnTo>
                  <a:lnTo>
                    <a:pt x="7022" y="18323"/>
                  </a:lnTo>
                  <a:lnTo>
                    <a:pt x="7317" y="18099"/>
                  </a:lnTo>
                  <a:lnTo>
                    <a:pt x="7453" y="18323"/>
                  </a:lnTo>
                  <a:lnTo>
                    <a:pt x="7590" y="18559"/>
                  </a:lnTo>
                  <a:lnTo>
                    <a:pt x="7871" y="18807"/>
                  </a:lnTo>
                  <a:lnTo>
                    <a:pt x="8281" y="18807"/>
                  </a:lnTo>
                  <a:lnTo>
                    <a:pt x="8554" y="18807"/>
                  </a:lnTo>
                  <a:lnTo>
                    <a:pt x="8971" y="18807"/>
                  </a:lnTo>
                  <a:lnTo>
                    <a:pt x="9108" y="18807"/>
                  </a:lnTo>
                  <a:lnTo>
                    <a:pt x="9245" y="18807"/>
                  </a:lnTo>
                  <a:lnTo>
                    <a:pt x="9245" y="19503"/>
                  </a:lnTo>
                  <a:lnTo>
                    <a:pt x="9381" y="19988"/>
                  </a:lnTo>
                  <a:lnTo>
                    <a:pt x="9518" y="19988"/>
                  </a:lnTo>
                  <a:lnTo>
                    <a:pt x="9655" y="19752"/>
                  </a:lnTo>
                  <a:lnTo>
                    <a:pt x="9791" y="19503"/>
                  </a:lnTo>
                  <a:lnTo>
                    <a:pt x="10079" y="19031"/>
                  </a:lnTo>
                  <a:lnTo>
                    <a:pt x="10216" y="18807"/>
                  </a:lnTo>
                  <a:lnTo>
                    <a:pt x="10482" y="18559"/>
                  </a:lnTo>
                  <a:lnTo>
                    <a:pt x="10626" y="18559"/>
                  </a:lnTo>
                  <a:lnTo>
                    <a:pt x="10906" y="18559"/>
                  </a:lnTo>
                  <a:lnTo>
                    <a:pt x="11036" y="18807"/>
                  </a:lnTo>
                  <a:lnTo>
                    <a:pt x="11173" y="18807"/>
                  </a:lnTo>
                  <a:lnTo>
                    <a:pt x="11309" y="19031"/>
                  </a:lnTo>
                  <a:lnTo>
                    <a:pt x="11446" y="19031"/>
                  </a:lnTo>
                  <a:lnTo>
                    <a:pt x="11590" y="19031"/>
                  </a:lnTo>
                  <a:lnTo>
                    <a:pt x="11863" y="19031"/>
                  </a:lnTo>
                  <a:lnTo>
                    <a:pt x="11993" y="19280"/>
                  </a:lnTo>
                  <a:lnTo>
                    <a:pt x="12137" y="19503"/>
                  </a:lnTo>
                  <a:lnTo>
                    <a:pt x="12137" y="19752"/>
                  </a:lnTo>
                  <a:lnTo>
                    <a:pt x="12281" y="19988"/>
                  </a:lnTo>
                  <a:lnTo>
                    <a:pt x="12554" y="19988"/>
                  </a:lnTo>
                  <a:lnTo>
                    <a:pt x="12964" y="19752"/>
                  </a:lnTo>
                  <a:lnTo>
                    <a:pt x="13237" y="19752"/>
                  </a:lnTo>
                  <a:lnTo>
                    <a:pt x="13518" y="19503"/>
                  </a:lnTo>
                  <a:lnTo>
                    <a:pt x="13518" y="19280"/>
                  </a:lnTo>
                  <a:lnTo>
                    <a:pt x="13655" y="19031"/>
                  </a:lnTo>
                  <a:lnTo>
                    <a:pt x="13791" y="18807"/>
                  </a:lnTo>
                  <a:lnTo>
                    <a:pt x="14065" y="18559"/>
                  </a:lnTo>
                  <a:lnTo>
                    <a:pt x="14345" y="18323"/>
                  </a:lnTo>
                  <a:lnTo>
                    <a:pt x="14482" y="18323"/>
                  </a:lnTo>
                  <a:lnTo>
                    <a:pt x="14626" y="18323"/>
                  </a:lnTo>
                  <a:lnTo>
                    <a:pt x="14763" y="18099"/>
                  </a:lnTo>
                  <a:lnTo>
                    <a:pt x="14892" y="17851"/>
                  </a:lnTo>
                  <a:lnTo>
                    <a:pt x="15036" y="17851"/>
                  </a:lnTo>
                  <a:lnTo>
                    <a:pt x="15309" y="17627"/>
                  </a:lnTo>
                  <a:lnTo>
                    <a:pt x="15446" y="17354"/>
                  </a:lnTo>
                  <a:lnTo>
                    <a:pt x="15583" y="17130"/>
                  </a:lnTo>
                  <a:lnTo>
                    <a:pt x="15719" y="17354"/>
                  </a:lnTo>
                  <a:lnTo>
                    <a:pt x="15856" y="17627"/>
                  </a:lnTo>
                  <a:lnTo>
                    <a:pt x="16000" y="17851"/>
                  </a:lnTo>
                  <a:lnTo>
                    <a:pt x="16129" y="17851"/>
                  </a:lnTo>
                  <a:lnTo>
                    <a:pt x="16273" y="17851"/>
                  </a:lnTo>
                  <a:lnTo>
                    <a:pt x="16410" y="17627"/>
                  </a:lnTo>
                  <a:lnTo>
                    <a:pt x="16540" y="17354"/>
                  </a:lnTo>
                  <a:lnTo>
                    <a:pt x="16683" y="17130"/>
                  </a:lnTo>
                  <a:lnTo>
                    <a:pt x="16813" y="17130"/>
                  </a:lnTo>
                  <a:lnTo>
                    <a:pt x="16964" y="17130"/>
                  </a:lnTo>
                  <a:lnTo>
                    <a:pt x="17101" y="17130"/>
                  </a:lnTo>
                  <a:lnTo>
                    <a:pt x="17237" y="17130"/>
                  </a:lnTo>
                  <a:lnTo>
                    <a:pt x="17237" y="17354"/>
                  </a:lnTo>
                  <a:lnTo>
                    <a:pt x="17381" y="17354"/>
                  </a:lnTo>
                  <a:lnTo>
                    <a:pt x="17101" y="17851"/>
                  </a:lnTo>
                  <a:lnTo>
                    <a:pt x="16964" y="18099"/>
                  </a:lnTo>
                  <a:lnTo>
                    <a:pt x="17101" y="18323"/>
                  </a:lnTo>
                  <a:lnTo>
                    <a:pt x="17381" y="18323"/>
                  </a:lnTo>
                  <a:lnTo>
                    <a:pt x="17381" y="18559"/>
                  </a:lnTo>
                  <a:lnTo>
                    <a:pt x="17237" y="18807"/>
                  </a:lnTo>
                  <a:lnTo>
                    <a:pt x="17101" y="19031"/>
                  </a:lnTo>
                  <a:lnTo>
                    <a:pt x="17237" y="19280"/>
                  </a:lnTo>
                  <a:lnTo>
                    <a:pt x="17504" y="19280"/>
                  </a:lnTo>
                  <a:lnTo>
                    <a:pt x="17784" y="19503"/>
                  </a:lnTo>
                  <a:lnTo>
                    <a:pt x="18065" y="19503"/>
                  </a:lnTo>
                  <a:lnTo>
                    <a:pt x="18065" y="19752"/>
                  </a:lnTo>
                  <a:lnTo>
                    <a:pt x="18209" y="19752"/>
                  </a:lnTo>
                  <a:lnTo>
                    <a:pt x="18338" y="19503"/>
                  </a:lnTo>
                  <a:lnTo>
                    <a:pt x="18468" y="19280"/>
                  </a:lnTo>
                  <a:lnTo>
                    <a:pt x="18612" y="19280"/>
                  </a:lnTo>
                  <a:lnTo>
                    <a:pt x="18748" y="19503"/>
                  </a:lnTo>
                  <a:lnTo>
                    <a:pt x="18892" y="19752"/>
                  </a:lnTo>
                  <a:lnTo>
                    <a:pt x="19022" y="19752"/>
                  </a:lnTo>
                  <a:lnTo>
                    <a:pt x="19165" y="19752"/>
                  </a:lnTo>
                  <a:lnTo>
                    <a:pt x="19309" y="19503"/>
                  </a:lnTo>
                  <a:lnTo>
                    <a:pt x="19439" y="19503"/>
                  </a:lnTo>
                  <a:lnTo>
                    <a:pt x="19583" y="19280"/>
                  </a:lnTo>
                  <a:lnTo>
                    <a:pt x="19439" y="19031"/>
                  </a:lnTo>
                  <a:lnTo>
                    <a:pt x="19439" y="18559"/>
                  </a:lnTo>
                  <a:lnTo>
                    <a:pt x="19583" y="18323"/>
                  </a:lnTo>
                  <a:lnTo>
                    <a:pt x="19712" y="18099"/>
                  </a:lnTo>
                  <a:lnTo>
                    <a:pt x="19856" y="17851"/>
                  </a:lnTo>
                  <a:lnTo>
                    <a:pt x="19993" y="17627"/>
                  </a:lnTo>
                  <a:lnTo>
                    <a:pt x="19856" y="17354"/>
                  </a:lnTo>
                  <a:lnTo>
                    <a:pt x="19856" y="17130"/>
                  </a:lnTo>
                  <a:lnTo>
                    <a:pt x="19856" y="16658"/>
                  </a:lnTo>
                  <a:lnTo>
                    <a:pt x="19856" y="16174"/>
                  </a:lnTo>
                  <a:lnTo>
                    <a:pt x="19856" y="15950"/>
                  </a:lnTo>
                  <a:lnTo>
                    <a:pt x="19993" y="15702"/>
                  </a:lnTo>
                  <a:lnTo>
                    <a:pt x="19856" y="15230"/>
                  </a:lnTo>
                  <a:lnTo>
                    <a:pt x="19856" y="14758"/>
                  </a:lnTo>
                  <a:lnTo>
                    <a:pt x="19856" y="14522"/>
                  </a:lnTo>
                  <a:lnTo>
                    <a:pt x="19856" y="14286"/>
                  </a:lnTo>
                  <a:lnTo>
                    <a:pt x="19712" y="14037"/>
                  </a:lnTo>
                  <a:lnTo>
                    <a:pt x="19583" y="13565"/>
                  </a:lnTo>
                  <a:lnTo>
                    <a:pt x="19712" y="13317"/>
                  </a:lnTo>
                  <a:lnTo>
                    <a:pt x="19583" y="13093"/>
                  </a:lnTo>
                  <a:lnTo>
                    <a:pt x="19583" y="12621"/>
                  </a:lnTo>
                  <a:lnTo>
                    <a:pt x="19439" y="12137"/>
                  </a:lnTo>
                  <a:lnTo>
                    <a:pt x="19439" y="11665"/>
                  </a:lnTo>
                  <a:lnTo>
                    <a:pt x="19309" y="11665"/>
                  </a:lnTo>
                  <a:lnTo>
                    <a:pt x="19165" y="11441"/>
                  </a:lnTo>
                  <a:lnTo>
                    <a:pt x="18892" y="11193"/>
                  </a:lnTo>
                  <a:lnTo>
                    <a:pt x="18748" y="10696"/>
                  </a:lnTo>
                  <a:lnTo>
                    <a:pt x="18612" y="10696"/>
                  </a:lnTo>
                  <a:lnTo>
                    <a:pt x="18612" y="10472"/>
                  </a:lnTo>
                  <a:lnTo>
                    <a:pt x="18468" y="10472"/>
                  </a:lnTo>
                  <a:lnTo>
                    <a:pt x="18338" y="10236"/>
                  </a:lnTo>
                  <a:lnTo>
                    <a:pt x="18209" y="10472"/>
                  </a:lnTo>
                  <a:lnTo>
                    <a:pt x="18065" y="10696"/>
                  </a:lnTo>
                  <a:lnTo>
                    <a:pt x="18065" y="10944"/>
                  </a:lnTo>
                  <a:lnTo>
                    <a:pt x="18209" y="11193"/>
                  </a:lnTo>
                  <a:lnTo>
                    <a:pt x="18065" y="11441"/>
                  </a:lnTo>
                  <a:lnTo>
                    <a:pt x="17928" y="11441"/>
                  </a:lnTo>
                  <a:lnTo>
                    <a:pt x="17928" y="11888"/>
                  </a:lnTo>
                  <a:lnTo>
                    <a:pt x="17928" y="12137"/>
                  </a:lnTo>
                  <a:lnTo>
                    <a:pt x="17784" y="12373"/>
                  </a:lnTo>
                  <a:lnTo>
                    <a:pt x="17647" y="12621"/>
                  </a:lnTo>
                  <a:lnTo>
                    <a:pt x="17381" y="12621"/>
                  </a:lnTo>
                  <a:lnTo>
                    <a:pt x="17237" y="12621"/>
                  </a:lnTo>
                  <a:lnTo>
                    <a:pt x="17101" y="12621"/>
                  </a:lnTo>
                  <a:lnTo>
                    <a:pt x="16964" y="12373"/>
                  </a:lnTo>
                  <a:lnTo>
                    <a:pt x="16813" y="12373"/>
                  </a:lnTo>
                  <a:lnTo>
                    <a:pt x="16683" y="12373"/>
                  </a:lnTo>
                  <a:lnTo>
                    <a:pt x="16540" y="12373"/>
                  </a:lnTo>
                  <a:lnTo>
                    <a:pt x="16410" y="12373"/>
                  </a:lnTo>
                  <a:lnTo>
                    <a:pt x="16410" y="11888"/>
                  </a:lnTo>
                  <a:lnTo>
                    <a:pt x="16410" y="11441"/>
                  </a:lnTo>
                  <a:lnTo>
                    <a:pt x="16273" y="11441"/>
                  </a:lnTo>
                  <a:lnTo>
                    <a:pt x="16129" y="11193"/>
                  </a:lnTo>
                  <a:lnTo>
                    <a:pt x="16000" y="10944"/>
                  </a:lnTo>
                  <a:lnTo>
                    <a:pt x="15856" y="10696"/>
                  </a:lnTo>
                  <a:lnTo>
                    <a:pt x="15583" y="10696"/>
                  </a:lnTo>
                  <a:lnTo>
                    <a:pt x="15446" y="10472"/>
                  </a:lnTo>
                  <a:lnTo>
                    <a:pt x="15173" y="10696"/>
                  </a:lnTo>
                  <a:lnTo>
                    <a:pt x="14892" y="10696"/>
                  </a:lnTo>
                  <a:lnTo>
                    <a:pt x="14626" y="10696"/>
                  </a:lnTo>
                  <a:lnTo>
                    <a:pt x="14482" y="10472"/>
                  </a:lnTo>
                  <a:lnTo>
                    <a:pt x="14201" y="10472"/>
                  </a:lnTo>
                  <a:lnTo>
                    <a:pt x="13928" y="10236"/>
                  </a:lnTo>
                  <a:lnTo>
                    <a:pt x="13655" y="10236"/>
                  </a:lnTo>
                  <a:lnTo>
                    <a:pt x="13518" y="10236"/>
                  </a:lnTo>
                  <a:lnTo>
                    <a:pt x="13374" y="9988"/>
                  </a:lnTo>
                  <a:lnTo>
                    <a:pt x="13237" y="9764"/>
                  </a:lnTo>
                  <a:lnTo>
                    <a:pt x="13108" y="9516"/>
                  </a:lnTo>
                  <a:lnTo>
                    <a:pt x="13108" y="9292"/>
                  </a:lnTo>
                  <a:lnTo>
                    <a:pt x="12835" y="9292"/>
                  </a:lnTo>
                  <a:lnTo>
                    <a:pt x="12691" y="9292"/>
                  </a:lnTo>
                  <a:lnTo>
                    <a:pt x="12417" y="9292"/>
                  </a:lnTo>
                  <a:lnTo>
                    <a:pt x="12281" y="9043"/>
                  </a:lnTo>
                  <a:lnTo>
                    <a:pt x="11993" y="8807"/>
                  </a:lnTo>
                  <a:lnTo>
                    <a:pt x="11863" y="8559"/>
                  </a:lnTo>
                  <a:lnTo>
                    <a:pt x="11727" y="8335"/>
                  </a:lnTo>
                  <a:lnTo>
                    <a:pt x="11590" y="7863"/>
                  </a:lnTo>
                  <a:lnTo>
                    <a:pt x="11446" y="7615"/>
                  </a:lnTo>
                  <a:lnTo>
                    <a:pt x="11446" y="7130"/>
                  </a:lnTo>
                  <a:lnTo>
                    <a:pt x="11309" y="6894"/>
                  </a:lnTo>
                  <a:lnTo>
                    <a:pt x="11173" y="6671"/>
                  </a:lnTo>
                  <a:lnTo>
                    <a:pt x="11036" y="6435"/>
                  </a:lnTo>
                  <a:lnTo>
                    <a:pt x="11036" y="5950"/>
                  </a:lnTo>
                  <a:lnTo>
                    <a:pt x="11036" y="5702"/>
                  </a:lnTo>
                  <a:lnTo>
                    <a:pt x="11036" y="5478"/>
                  </a:lnTo>
                  <a:lnTo>
                    <a:pt x="11173" y="5478"/>
                  </a:lnTo>
                  <a:lnTo>
                    <a:pt x="11309" y="5242"/>
                  </a:lnTo>
                  <a:lnTo>
                    <a:pt x="11309" y="4770"/>
                  </a:lnTo>
                  <a:lnTo>
                    <a:pt x="11446" y="4286"/>
                  </a:lnTo>
                  <a:lnTo>
                    <a:pt x="11446" y="4037"/>
                  </a:lnTo>
                  <a:lnTo>
                    <a:pt x="11590" y="3801"/>
                  </a:lnTo>
                  <a:lnTo>
                    <a:pt x="11590" y="3565"/>
                  </a:lnTo>
                  <a:lnTo>
                    <a:pt x="11590" y="3329"/>
                  </a:lnTo>
                  <a:lnTo>
                    <a:pt x="11446" y="3106"/>
                  </a:lnTo>
                  <a:lnTo>
                    <a:pt x="11309" y="2857"/>
                  </a:lnTo>
                  <a:lnTo>
                    <a:pt x="11446" y="2621"/>
                  </a:lnTo>
                  <a:lnTo>
                    <a:pt x="11590" y="2373"/>
                  </a:lnTo>
                  <a:lnTo>
                    <a:pt x="11590" y="1901"/>
                  </a:lnTo>
                  <a:lnTo>
                    <a:pt x="11590" y="1441"/>
                  </a:lnTo>
                  <a:lnTo>
                    <a:pt x="8971" y="944"/>
                  </a:lnTo>
                  <a:lnTo>
                    <a:pt x="6338" y="236"/>
                  </a:lnTo>
                  <a:lnTo>
                    <a:pt x="4957" y="236"/>
                  </a:lnTo>
                  <a:lnTo>
                    <a:pt x="3583" y="0"/>
                  </a:lnTo>
                  <a:lnTo>
                    <a:pt x="2338" y="1441"/>
                  </a:lnTo>
                  <a:lnTo>
                    <a:pt x="1245" y="2621"/>
                  </a:lnTo>
                  <a:lnTo>
                    <a:pt x="1101" y="3329"/>
                  </a:lnTo>
                  <a:lnTo>
                    <a:pt x="964" y="3801"/>
                  </a:lnTo>
                  <a:close/>
                </a:path>
              </a:pathLst>
            </a:custGeom>
            <a:solidFill>
              <a:srgbClr val="00B050"/>
            </a:solidFill>
            <a:ln w="11430">
              <a:solidFill>
                <a:schemeClr val="tx1">
                  <a:lumMod val="95000"/>
                  <a:lumOff val="5000"/>
                </a:schemeClr>
              </a:solidFill>
              <a:round/>
              <a:headEnd/>
              <a:tailEnd/>
            </a:ln>
          </p:spPr>
          <p:txBody>
            <a:bodyPr/>
            <a:lstStyle/>
            <a:p>
              <a:pPr>
                <a:defRPr/>
              </a:pPr>
              <a:endParaRPr lang="zh-CN" altLang="en-US" sz="2400"/>
            </a:p>
          </p:txBody>
        </p:sp>
        <p:sp>
          <p:nvSpPr>
            <p:cNvPr id="8240" name="Freeform 47"/>
            <p:cNvSpPr>
              <a:spLocks/>
            </p:cNvSpPr>
            <p:nvPr/>
          </p:nvSpPr>
          <p:spPr bwMode="auto">
            <a:xfrm>
              <a:off x="2051050" y="2436267"/>
              <a:ext cx="1895474" cy="1355726"/>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0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000"/>
                <a:gd name="T166" fmla="*/ 0 h 20000"/>
                <a:gd name="T167" fmla="*/ 20000 w 20000"/>
                <a:gd name="T168" fmla="*/ 20000 h 200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000" h="20000">
                  <a:moveTo>
                    <a:pt x="3081" y="19991"/>
                  </a:moveTo>
                  <a:lnTo>
                    <a:pt x="3354" y="19991"/>
                  </a:lnTo>
                  <a:lnTo>
                    <a:pt x="3761" y="19991"/>
                  </a:lnTo>
                  <a:lnTo>
                    <a:pt x="3887" y="19825"/>
                  </a:lnTo>
                  <a:lnTo>
                    <a:pt x="4020" y="19649"/>
                  </a:lnTo>
                  <a:lnTo>
                    <a:pt x="4020" y="19491"/>
                  </a:lnTo>
                  <a:lnTo>
                    <a:pt x="4153" y="19491"/>
                  </a:lnTo>
                  <a:lnTo>
                    <a:pt x="4293" y="19316"/>
                  </a:lnTo>
                  <a:lnTo>
                    <a:pt x="4426" y="19316"/>
                  </a:lnTo>
                  <a:lnTo>
                    <a:pt x="4559" y="19158"/>
                  </a:lnTo>
                  <a:lnTo>
                    <a:pt x="4692" y="18983"/>
                  </a:lnTo>
                  <a:lnTo>
                    <a:pt x="4825" y="18816"/>
                  </a:lnTo>
                  <a:lnTo>
                    <a:pt x="4825" y="18658"/>
                  </a:lnTo>
                  <a:lnTo>
                    <a:pt x="4958" y="18317"/>
                  </a:lnTo>
                  <a:lnTo>
                    <a:pt x="5091" y="18317"/>
                  </a:lnTo>
                  <a:lnTo>
                    <a:pt x="5224" y="18483"/>
                  </a:lnTo>
                  <a:lnTo>
                    <a:pt x="5497" y="18483"/>
                  </a:lnTo>
                  <a:lnTo>
                    <a:pt x="5497" y="18658"/>
                  </a:lnTo>
                  <a:lnTo>
                    <a:pt x="5637" y="18816"/>
                  </a:lnTo>
                  <a:lnTo>
                    <a:pt x="5770" y="18983"/>
                  </a:lnTo>
                  <a:lnTo>
                    <a:pt x="6029" y="18983"/>
                  </a:lnTo>
                  <a:lnTo>
                    <a:pt x="6169" y="18983"/>
                  </a:lnTo>
                  <a:lnTo>
                    <a:pt x="6303" y="18816"/>
                  </a:lnTo>
                  <a:lnTo>
                    <a:pt x="6443" y="18658"/>
                  </a:lnTo>
                  <a:lnTo>
                    <a:pt x="6569" y="18658"/>
                  </a:lnTo>
                  <a:lnTo>
                    <a:pt x="6702" y="18483"/>
                  </a:lnTo>
                  <a:lnTo>
                    <a:pt x="6835" y="18483"/>
                  </a:lnTo>
                  <a:lnTo>
                    <a:pt x="7108" y="18483"/>
                  </a:lnTo>
                  <a:lnTo>
                    <a:pt x="7241" y="18483"/>
                  </a:lnTo>
                  <a:lnTo>
                    <a:pt x="7374" y="18483"/>
                  </a:lnTo>
                  <a:lnTo>
                    <a:pt x="7374" y="18658"/>
                  </a:lnTo>
                  <a:lnTo>
                    <a:pt x="7500" y="18658"/>
                  </a:lnTo>
                  <a:lnTo>
                    <a:pt x="7640" y="18816"/>
                  </a:lnTo>
                  <a:lnTo>
                    <a:pt x="7773" y="18983"/>
                  </a:lnTo>
                  <a:lnTo>
                    <a:pt x="7913" y="18983"/>
                  </a:lnTo>
                  <a:lnTo>
                    <a:pt x="8179" y="18983"/>
                  </a:lnTo>
                  <a:lnTo>
                    <a:pt x="8319" y="19158"/>
                  </a:lnTo>
                  <a:lnTo>
                    <a:pt x="8585" y="19158"/>
                  </a:lnTo>
                  <a:lnTo>
                    <a:pt x="8711" y="18983"/>
                  </a:lnTo>
                  <a:lnTo>
                    <a:pt x="8852" y="18983"/>
                  </a:lnTo>
                  <a:lnTo>
                    <a:pt x="9118" y="18983"/>
                  </a:lnTo>
                  <a:lnTo>
                    <a:pt x="9272" y="18983"/>
                  </a:lnTo>
                  <a:lnTo>
                    <a:pt x="9398" y="18983"/>
                  </a:lnTo>
                  <a:lnTo>
                    <a:pt x="9531" y="18983"/>
                  </a:lnTo>
                  <a:lnTo>
                    <a:pt x="9804" y="18983"/>
                  </a:lnTo>
                  <a:lnTo>
                    <a:pt x="9944" y="18816"/>
                  </a:lnTo>
                  <a:lnTo>
                    <a:pt x="10070" y="18816"/>
                  </a:lnTo>
                  <a:lnTo>
                    <a:pt x="10343" y="18658"/>
                  </a:lnTo>
                  <a:lnTo>
                    <a:pt x="10476" y="18658"/>
                  </a:lnTo>
                  <a:lnTo>
                    <a:pt x="10735" y="18483"/>
                  </a:lnTo>
                  <a:lnTo>
                    <a:pt x="11008" y="18483"/>
                  </a:lnTo>
                  <a:lnTo>
                    <a:pt x="11282" y="18317"/>
                  </a:lnTo>
                  <a:lnTo>
                    <a:pt x="11408" y="18317"/>
                  </a:lnTo>
                  <a:lnTo>
                    <a:pt x="11541" y="18317"/>
                  </a:lnTo>
                  <a:lnTo>
                    <a:pt x="11674" y="18317"/>
                  </a:lnTo>
                  <a:lnTo>
                    <a:pt x="11954" y="18317"/>
                  </a:lnTo>
                  <a:lnTo>
                    <a:pt x="12220" y="18483"/>
                  </a:lnTo>
                  <a:lnTo>
                    <a:pt x="12486" y="18658"/>
                  </a:lnTo>
                  <a:lnTo>
                    <a:pt x="12619" y="18816"/>
                  </a:lnTo>
                  <a:lnTo>
                    <a:pt x="12759" y="18816"/>
                  </a:lnTo>
                  <a:lnTo>
                    <a:pt x="12885" y="18983"/>
                  </a:lnTo>
                  <a:lnTo>
                    <a:pt x="13025" y="18983"/>
                  </a:lnTo>
                  <a:lnTo>
                    <a:pt x="13158" y="18983"/>
                  </a:lnTo>
                  <a:lnTo>
                    <a:pt x="13291" y="18816"/>
                  </a:lnTo>
                  <a:lnTo>
                    <a:pt x="13424" y="18983"/>
                  </a:lnTo>
                  <a:lnTo>
                    <a:pt x="13550" y="18983"/>
                  </a:lnTo>
                  <a:lnTo>
                    <a:pt x="13550" y="19158"/>
                  </a:lnTo>
                  <a:lnTo>
                    <a:pt x="13690" y="19158"/>
                  </a:lnTo>
                  <a:lnTo>
                    <a:pt x="13964" y="19158"/>
                  </a:lnTo>
                  <a:lnTo>
                    <a:pt x="14090" y="19158"/>
                  </a:lnTo>
                  <a:lnTo>
                    <a:pt x="14230" y="19158"/>
                  </a:lnTo>
                  <a:lnTo>
                    <a:pt x="14363" y="19158"/>
                  </a:lnTo>
                  <a:lnTo>
                    <a:pt x="14496" y="18983"/>
                  </a:lnTo>
                  <a:lnTo>
                    <a:pt x="14636" y="18983"/>
                  </a:lnTo>
                  <a:lnTo>
                    <a:pt x="14769" y="18816"/>
                  </a:lnTo>
                  <a:lnTo>
                    <a:pt x="14636" y="18816"/>
                  </a:lnTo>
                  <a:lnTo>
                    <a:pt x="14496" y="18658"/>
                  </a:lnTo>
                  <a:lnTo>
                    <a:pt x="14363" y="18658"/>
                  </a:lnTo>
                  <a:lnTo>
                    <a:pt x="14363" y="18483"/>
                  </a:lnTo>
                  <a:lnTo>
                    <a:pt x="14363" y="18317"/>
                  </a:lnTo>
                  <a:lnTo>
                    <a:pt x="14363" y="18150"/>
                  </a:lnTo>
                  <a:lnTo>
                    <a:pt x="14496" y="18150"/>
                  </a:lnTo>
                  <a:lnTo>
                    <a:pt x="14769" y="17975"/>
                  </a:lnTo>
                  <a:lnTo>
                    <a:pt x="14902" y="17808"/>
                  </a:lnTo>
                  <a:lnTo>
                    <a:pt x="14902" y="17641"/>
                  </a:lnTo>
                  <a:lnTo>
                    <a:pt x="15028" y="17475"/>
                  </a:lnTo>
                  <a:lnTo>
                    <a:pt x="14902" y="17475"/>
                  </a:lnTo>
                  <a:lnTo>
                    <a:pt x="14769" y="17299"/>
                  </a:lnTo>
                  <a:lnTo>
                    <a:pt x="14636" y="17299"/>
                  </a:lnTo>
                  <a:lnTo>
                    <a:pt x="14496" y="17133"/>
                  </a:lnTo>
                  <a:lnTo>
                    <a:pt x="14363" y="16966"/>
                  </a:lnTo>
                  <a:lnTo>
                    <a:pt x="14230" y="16633"/>
                  </a:lnTo>
                  <a:lnTo>
                    <a:pt x="14230" y="16466"/>
                  </a:lnTo>
                  <a:lnTo>
                    <a:pt x="14230" y="16125"/>
                  </a:lnTo>
                  <a:lnTo>
                    <a:pt x="14230" y="15967"/>
                  </a:lnTo>
                  <a:lnTo>
                    <a:pt x="14363" y="15800"/>
                  </a:lnTo>
                  <a:lnTo>
                    <a:pt x="14496" y="15800"/>
                  </a:lnTo>
                  <a:lnTo>
                    <a:pt x="14769" y="15625"/>
                  </a:lnTo>
                  <a:lnTo>
                    <a:pt x="15168" y="15625"/>
                  </a:lnTo>
                  <a:lnTo>
                    <a:pt x="15567" y="15449"/>
                  </a:lnTo>
                  <a:lnTo>
                    <a:pt x="15833" y="15449"/>
                  </a:lnTo>
                  <a:lnTo>
                    <a:pt x="16106" y="15283"/>
                  </a:lnTo>
                  <a:lnTo>
                    <a:pt x="16366" y="15283"/>
                  </a:lnTo>
                  <a:lnTo>
                    <a:pt x="16646" y="15283"/>
                  </a:lnTo>
                  <a:lnTo>
                    <a:pt x="16786" y="15283"/>
                  </a:lnTo>
                  <a:lnTo>
                    <a:pt x="17045" y="15116"/>
                  </a:lnTo>
                  <a:lnTo>
                    <a:pt x="17178" y="15116"/>
                  </a:lnTo>
                  <a:lnTo>
                    <a:pt x="17451" y="14950"/>
                  </a:lnTo>
                  <a:lnTo>
                    <a:pt x="17451" y="14783"/>
                  </a:lnTo>
                  <a:lnTo>
                    <a:pt x="17451" y="14450"/>
                  </a:lnTo>
                  <a:lnTo>
                    <a:pt x="17451" y="14283"/>
                  </a:lnTo>
                  <a:lnTo>
                    <a:pt x="17451" y="13941"/>
                  </a:lnTo>
                  <a:lnTo>
                    <a:pt x="17311" y="13783"/>
                  </a:lnTo>
                  <a:lnTo>
                    <a:pt x="17311" y="13450"/>
                  </a:lnTo>
                  <a:lnTo>
                    <a:pt x="17311" y="13275"/>
                  </a:lnTo>
                  <a:lnTo>
                    <a:pt x="17311" y="13100"/>
                  </a:lnTo>
                  <a:lnTo>
                    <a:pt x="17311" y="12933"/>
                  </a:lnTo>
                  <a:lnTo>
                    <a:pt x="17451" y="12758"/>
                  </a:lnTo>
                  <a:lnTo>
                    <a:pt x="17584" y="12609"/>
                  </a:lnTo>
                  <a:lnTo>
                    <a:pt x="17843" y="12433"/>
                  </a:lnTo>
                  <a:lnTo>
                    <a:pt x="17983" y="12267"/>
                  </a:lnTo>
                  <a:lnTo>
                    <a:pt x="18256" y="12100"/>
                  </a:lnTo>
                  <a:lnTo>
                    <a:pt x="18382" y="12100"/>
                  </a:lnTo>
                  <a:lnTo>
                    <a:pt x="18508" y="11925"/>
                  </a:lnTo>
                  <a:lnTo>
                    <a:pt x="18648" y="11758"/>
                  </a:lnTo>
                  <a:lnTo>
                    <a:pt x="18789" y="11600"/>
                  </a:lnTo>
                  <a:lnTo>
                    <a:pt x="18929" y="11600"/>
                  </a:lnTo>
                  <a:lnTo>
                    <a:pt x="19188" y="11434"/>
                  </a:lnTo>
                  <a:lnTo>
                    <a:pt x="19328" y="11434"/>
                  </a:lnTo>
                  <a:lnTo>
                    <a:pt x="19594" y="11258"/>
                  </a:lnTo>
                  <a:lnTo>
                    <a:pt x="19720" y="11258"/>
                  </a:lnTo>
                  <a:lnTo>
                    <a:pt x="19860" y="11258"/>
                  </a:lnTo>
                  <a:lnTo>
                    <a:pt x="19860" y="11092"/>
                  </a:lnTo>
                  <a:lnTo>
                    <a:pt x="19860" y="10916"/>
                  </a:lnTo>
                  <a:lnTo>
                    <a:pt x="19860" y="10750"/>
                  </a:lnTo>
                  <a:lnTo>
                    <a:pt x="19993" y="10408"/>
                  </a:lnTo>
                  <a:lnTo>
                    <a:pt x="19860" y="10075"/>
                  </a:lnTo>
                  <a:lnTo>
                    <a:pt x="19720" y="9741"/>
                  </a:lnTo>
                  <a:lnTo>
                    <a:pt x="19594" y="9575"/>
                  </a:lnTo>
                  <a:lnTo>
                    <a:pt x="19454" y="9242"/>
                  </a:lnTo>
                  <a:lnTo>
                    <a:pt x="19328" y="9084"/>
                  </a:lnTo>
                  <a:lnTo>
                    <a:pt x="19328" y="8742"/>
                  </a:lnTo>
                  <a:lnTo>
                    <a:pt x="19188" y="8558"/>
                  </a:lnTo>
                  <a:lnTo>
                    <a:pt x="19188" y="8391"/>
                  </a:lnTo>
                  <a:lnTo>
                    <a:pt x="19188" y="8233"/>
                  </a:lnTo>
                  <a:lnTo>
                    <a:pt x="19328" y="8067"/>
                  </a:lnTo>
                  <a:lnTo>
                    <a:pt x="19055" y="8067"/>
                  </a:lnTo>
                  <a:lnTo>
                    <a:pt x="18929" y="7900"/>
                  </a:lnTo>
                  <a:lnTo>
                    <a:pt x="18648" y="7900"/>
                  </a:lnTo>
                  <a:lnTo>
                    <a:pt x="18508" y="7900"/>
                  </a:lnTo>
                  <a:lnTo>
                    <a:pt x="18382" y="7725"/>
                  </a:lnTo>
                  <a:lnTo>
                    <a:pt x="18382" y="7558"/>
                  </a:lnTo>
                  <a:lnTo>
                    <a:pt x="18256" y="7558"/>
                  </a:lnTo>
                  <a:lnTo>
                    <a:pt x="18116" y="7391"/>
                  </a:lnTo>
                  <a:lnTo>
                    <a:pt x="17983" y="7225"/>
                  </a:lnTo>
                  <a:lnTo>
                    <a:pt x="17843" y="7058"/>
                  </a:lnTo>
                  <a:lnTo>
                    <a:pt x="17710" y="7058"/>
                  </a:lnTo>
                  <a:lnTo>
                    <a:pt x="17584" y="6892"/>
                  </a:lnTo>
                  <a:lnTo>
                    <a:pt x="17451" y="6892"/>
                  </a:lnTo>
                  <a:lnTo>
                    <a:pt x="17311" y="6892"/>
                  </a:lnTo>
                  <a:lnTo>
                    <a:pt x="17178" y="6892"/>
                  </a:lnTo>
                  <a:lnTo>
                    <a:pt x="17045" y="6892"/>
                  </a:lnTo>
                  <a:lnTo>
                    <a:pt x="16786" y="6892"/>
                  </a:lnTo>
                  <a:lnTo>
                    <a:pt x="16646" y="6716"/>
                  </a:lnTo>
                  <a:lnTo>
                    <a:pt x="16513" y="6716"/>
                  </a:lnTo>
                  <a:lnTo>
                    <a:pt x="16366" y="6550"/>
                  </a:lnTo>
                  <a:lnTo>
                    <a:pt x="16106" y="6550"/>
                  </a:lnTo>
                  <a:lnTo>
                    <a:pt x="15966" y="6383"/>
                  </a:lnTo>
                  <a:lnTo>
                    <a:pt x="15833" y="6383"/>
                  </a:lnTo>
                  <a:lnTo>
                    <a:pt x="15700" y="6208"/>
                  </a:lnTo>
                  <a:lnTo>
                    <a:pt x="15567" y="6041"/>
                  </a:lnTo>
                  <a:lnTo>
                    <a:pt x="15567" y="5875"/>
                  </a:lnTo>
                  <a:lnTo>
                    <a:pt x="15567" y="5708"/>
                  </a:lnTo>
                  <a:lnTo>
                    <a:pt x="15700" y="5375"/>
                  </a:lnTo>
                  <a:lnTo>
                    <a:pt x="15700" y="5208"/>
                  </a:lnTo>
                  <a:lnTo>
                    <a:pt x="15833" y="4875"/>
                  </a:lnTo>
                  <a:lnTo>
                    <a:pt x="15833" y="4708"/>
                  </a:lnTo>
                  <a:lnTo>
                    <a:pt x="15966" y="4542"/>
                  </a:lnTo>
                  <a:lnTo>
                    <a:pt x="15966" y="4367"/>
                  </a:lnTo>
                  <a:lnTo>
                    <a:pt x="16106" y="4025"/>
                  </a:lnTo>
                  <a:lnTo>
                    <a:pt x="15966" y="3858"/>
                  </a:lnTo>
                  <a:lnTo>
                    <a:pt x="15833" y="3700"/>
                  </a:lnTo>
                  <a:lnTo>
                    <a:pt x="15700" y="3525"/>
                  </a:lnTo>
                  <a:lnTo>
                    <a:pt x="15700" y="3358"/>
                  </a:lnTo>
                  <a:lnTo>
                    <a:pt x="15567" y="3183"/>
                  </a:lnTo>
                  <a:lnTo>
                    <a:pt x="15434" y="2858"/>
                  </a:lnTo>
                  <a:lnTo>
                    <a:pt x="15301" y="2525"/>
                  </a:lnTo>
                  <a:lnTo>
                    <a:pt x="15168" y="2183"/>
                  </a:lnTo>
                  <a:lnTo>
                    <a:pt x="15028" y="2183"/>
                  </a:lnTo>
                  <a:lnTo>
                    <a:pt x="14902" y="2183"/>
                  </a:lnTo>
                  <a:lnTo>
                    <a:pt x="14496" y="2183"/>
                  </a:lnTo>
                  <a:lnTo>
                    <a:pt x="14230" y="2183"/>
                  </a:lnTo>
                  <a:lnTo>
                    <a:pt x="14230" y="2017"/>
                  </a:lnTo>
                  <a:lnTo>
                    <a:pt x="14230" y="1675"/>
                  </a:lnTo>
                  <a:lnTo>
                    <a:pt x="14090" y="1499"/>
                  </a:lnTo>
                  <a:lnTo>
                    <a:pt x="14090" y="1342"/>
                  </a:lnTo>
                  <a:lnTo>
                    <a:pt x="13964" y="1175"/>
                  </a:lnTo>
                  <a:lnTo>
                    <a:pt x="13824" y="833"/>
                  </a:lnTo>
                  <a:lnTo>
                    <a:pt x="13690" y="666"/>
                  </a:lnTo>
                  <a:lnTo>
                    <a:pt x="13690" y="491"/>
                  </a:lnTo>
                  <a:lnTo>
                    <a:pt x="13690" y="342"/>
                  </a:lnTo>
                  <a:lnTo>
                    <a:pt x="13824" y="167"/>
                  </a:lnTo>
                  <a:lnTo>
                    <a:pt x="13550" y="167"/>
                  </a:lnTo>
                  <a:lnTo>
                    <a:pt x="13424" y="167"/>
                  </a:lnTo>
                  <a:lnTo>
                    <a:pt x="13158" y="167"/>
                  </a:lnTo>
                  <a:lnTo>
                    <a:pt x="13025" y="0"/>
                  </a:lnTo>
                  <a:lnTo>
                    <a:pt x="12885" y="342"/>
                  </a:lnTo>
                  <a:lnTo>
                    <a:pt x="12759" y="491"/>
                  </a:lnTo>
                  <a:lnTo>
                    <a:pt x="12619" y="833"/>
                  </a:lnTo>
                  <a:lnTo>
                    <a:pt x="12619" y="1008"/>
                  </a:lnTo>
                  <a:lnTo>
                    <a:pt x="12486" y="1175"/>
                  </a:lnTo>
                  <a:lnTo>
                    <a:pt x="12353" y="1175"/>
                  </a:lnTo>
                  <a:lnTo>
                    <a:pt x="12087" y="1175"/>
                  </a:lnTo>
                  <a:lnTo>
                    <a:pt x="11954" y="1175"/>
                  </a:lnTo>
                  <a:lnTo>
                    <a:pt x="11814" y="1342"/>
                  </a:lnTo>
                  <a:lnTo>
                    <a:pt x="11814" y="1499"/>
                  </a:lnTo>
                  <a:lnTo>
                    <a:pt x="11814" y="1850"/>
                  </a:lnTo>
                  <a:lnTo>
                    <a:pt x="11814" y="2017"/>
                  </a:lnTo>
                  <a:lnTo>
                    <a:pt x="11814" y="2350"/>
                  </a:lnTo>
                  <a:lnTo>
                    <a:pt x="11954" y="2525"/>
                  </a:lnTo>
                  <a:lnTo>
                    <a:pt x="11814" y="2692"/>
                  </a:lnTo>
                  <a:lnTo>
                    <a:pt x="11814" y="2858"/>
                  </a:lnTo>
                  <a:lnTo>
                    <a:pt x="11541" y="3025"/>
                  </a:lnTo>
                  <a:lnTo>
                    <a:pt x="11282" y="3025"/>
                  </a:lnTo>
                  <a:lnTo>
                    <a:pt x="11148" y="3025"/>
                  </a:lnTo>
                  <a:lnTo>
                    <a:pt x="11008" y="3025"/>
                  </a:lnTo>
                  <a:lnTo>
                    <a:pt x="10735" y="2858"/>
                  </a:lnTo>
                  <a:lnTo>
                    <a:pt x="10476" y="2692"/>
                  </a:lnTo>
                  <a:lnTo>
                    <a:pt x="10210" y="2692"/>
                  </a:lnTo>
                  <a:lnTo>
                    <a:pt x="9944" y="2525"/>
                  </a:lnTo>
                  <a:lnTo>
                    <a:pt x="9804" y="2692"/>
                  </a:lnTo>
                  <a:lnTo>
                    <a:pt x="9678" y="2692"/>
                  </a:lnTo>
                  <a:lnTo>
                    <a:pt x="9531" y="2858"/>
                  </a:lnTo>
                  <a:lnTo>
                    <a:pt x="9531" y="3025"/>
                  </a:lnTo>
                  <a:lnTo>
                    <a:pt x="9398" y="3358"/>
                  </a:lnTo>
                  <a:lnTo>
                    <a:pt x="9398" y="3525"/>
                  </a:lnTo>
                  <a:lnTo>
                    <a:pt x="9272" y="3700"/>
                  </a:lnTo>
                  <a:lnTo>
                    <a:pt x="9118" y="3858"/>
                  </a:lnTo>
                  <a:lnTo>
                    <a:pt x="8985" y="4200"/>
                  </a:lnTo>
                  <a:lnTo>
                    <a:pt x="8852" y="4367"/>
                  </a:lnTo>
                  <a:lnTo>
                    <a:pt x="8985" y="4708"/>
                  </a:lnTo>
                  <a:lnTo>
                    <a:pt x="9272" y="4875"/>
                  </a:lnTo>
                  <a:lnTo>
                    <a:pt x="9118" y="5033"/>
                  </a:lnTo>
                  <a:lnTo>
                    <a:pt x="8852" y="5208"/>
                  </a:lnTo>
                  <a:lnTo>
                    <a:pt x="8711" y="5208"/>
                  </a:lnTo>
                  <a:lnTo>
                    <a:pt x="8585" y="5033"/>
                  </a:lnTo>
                  <a:lnTo>
                    <a:pt x="8445" y="4875"/>
                  </a:lnTo>
                  <a:lnTo>
                    <a:pt x="8179" y="4875"/>
                  </a:lnTo>
                  <a:lnTo>
                    <a:pt x="8046" y="4708"/>
                  </a:lnTo>
                  <a:lnTo>
                    <a:pt x="7773" y="4708"/>
                  </a:lnTo>
                  <a:lnTo>
                    <a:pt x="7640" y="4708"/>
                  </a:lnTo>
                  <a:lnTo>
                    <a:pt x="7241" y="4708"/>
                  </a:lnTo>
                  <a:lnTo>
                    <a:pt x="6975" y="4708"/>
                  </a:lnTo>
                  <a:lnTo>
                    <a:pt x="6835" y="4875"/>
                  </a:lnTo>
                  <a:lnTo>
                    <a:pt x="6702" y="4875"/>
                  </a:lnTo>
                  <a:lnTo>
                    <a:pt x="6702" y="5033"/>
                  </a:lnTo>
                  <a:lnTo>
                    <a:pt x="6835" y="5033"/>
                  </a:lnTo>
                  <a:lnTo>
                    <a:pt x="6975" y="5208"/>
                  </a:lnTo>
                  <a:lnTo>
                    <a:pt x="7108" y="5375"/>
                  </a:lnTo>
                  <a:lnTo>
                    <a:pt x="7108" y="5708"/>
                  </a:lnTo>
                  <a:lnTo>
                    <a:pt x="7108" y="5875"/>
                  </a:lnTo>
                  <a:lnTo>
                    <a:pt x="7108" y="6208"/>
                  </a:lnTo>
                  <a:lnTo>
                    <a:pt x="7108" y="6550"/>
                  </a:lnTo>
                  <a:lnTo>
                    <a:pt x="7108" y="6892"/>
                  </a:lnTo>
                  <a:lnTo>
                    <a:pt x="7108" y="7058"/>
                  </a:lnTo>
                  <a:lnTo>
                    <a:pt x="7108" y="7391"/>
                  </a:lnTo>
                  <a:lnTo>
                    <a:pt x="7108" y="7725"/>
                  </a:lnTo>
                  <a:lnTo>
                    <a:pt x="6835" y="7900"/>
                  </a:lnTo>
                  <a:lnTo>
                    <a:pt x="6702" y="8067"/>
                  </a:lnTo>
                  <a:lnTo>
                    <a:pt x="6569" y="8391"/>
                  </a:lnTo>
                  <a:lnTo>
                    <a:pt x="6569" y="8558"/>
                  </a:lnTo>
                  <a:lnTo>
                    <a:pt x="6443" y="8908"/>
                  </a:lnTo>
                  <a:lnTo>
                    <a:pt x="6443" y="9084"/>
                  </a:lnTo>
                  <a:lnTo>
                    <a:pt x="6169" y="9242"/>
                  </a:lnTo>
                  <a:lnTo>
                    <a:pt x="6029" y="9242"/>
                  </a:lnTo>
                  <a:lnTo>
                    <a:pt x="5770" y="9242"/>
                  </a:lnTo>
                  <a:lnTo>
                    <a:pt x="5637" y="9242"/>
                  </a:lnTo>
                  <a:lnTo>
                    <a:pt x="5497" y="9242"/>
                  </a:lnTo>
                  <a:lnTo>
                    <a:pt x="5357" y="9242"/>
                  </a:lnTo>
                  <a:lnTo>
                    <a:pt x="5091" y="9408"/>
                  </a:lnTo>
                  <a:lnTo>
                    <a:pt x="4958" y="9408"/>
                  </a:lnTo>
                  <a:lnTo>
                    <a:pt x="4825" y="9575"/>
                  </a:lnTo>
                  <a:lnTo>
                    <a:pt x="4692" y="9575"/>
                  </a:lnTo>
                  <a:lnTo>
                    <a:pt x="4559" y="9741"/>
                  </a:lnTo>
                  <a:lnTo>
                    <a:pt x="4426" y="9917"/>
                  </a:lnTo>
                  <a:lnTo>
                    <a:pt x="4153" y="9917"/>
                  </a:lnTo>
                  <a:lnTo>
                    <a:pt x="3887" y="9917"/>
                  </a:lnTo>
                  <a:lnTo>
                    <a:pt x="3761" y="9917"/>
                  </a:lnTo>
                  <a:lnTo>
                    <a:pt x="3627" y="9917"/>
                  </a:lnTo>
                  <a:lnTo>
                    <a:pt x="3487" y="9917"/>
                  </a:lnTo>
                  <a:lnTo>
                    <a:pt x="3487" y="9741"/>
                  </a:lnTo>
                  <a:lnTo>
                    <a:pt x="3354" y="9741"/>
                  </a:lnTo>
                  <a:lnTo>
                    <a:pt x="3207" y="9917"/>
                  </a:lnTo>
                  <a:lnTo>
                    <a:pt x="3081" y="10075"/>
                  </a:lnTo>
                  <a:lnTo>
                    <a:pt x="2955" y="10250"/>
                  </a:lnTo>
                  <a:lnTo>
                    <a:pt x="2815" y="10250"/>
                  </a:lnTo>
                  <a:lnTo>
                    <a:pt x="2542" y="10408"/>
                  </a:lnTo>
                  <a:lnTo>
                    <a:pt x="2416" y="10408"/>
                  </a:lnTo>
                  <a:lnTo>
                    <a:pt x="2276" y="10408"/>
                  </a:lnTo>
                  <a:lnTo>
                    <a:pt x="2150" y="10250"/>
                  </a:lnTo>
                  <a:lnTo>
                    <a:pt x="2010" y="9917"/>
                  </a:lnTo>
                  <a:lnTo>
                    <a:pt x="1877" y="9917"/>
                  </a:lnTo>
                  <a:lnTo>
                    <a:pt x="1744" y="9917"/>
                  </a:lnTo>
                  <a:lnTo>
                    <a:pt x="1611" y="9741"/>
                  </a:lnTo>
                  <a:lnTo>
                    <a:pt x="1478" y="9917"/>
                  </a:lnTo>
                  <a:lnTo>
                    <a:pt x="1211" y="10075"/>
                  </a:lnTo>
                  <a:lnTo>
                    <a:pt x="1071" y="10075"/>
                  </a:lnTo>
                  <a:lnTo>
                    <a:pt x="938" y="10075"/>
                  </a:lnTo>
                  <a:lnTo>
                    <a:pt x="805" y="10075"/>
                  </a:lnTo>
                  <a:lnTo>
                    <a:pt x="665" y="10250"/>
                  </a:lnTo>
                  <a:lnTo>
                    <a:pt x="532" y="10250"/>
                  </a:lnTo>
                  <a:lnTo>
                    <a:pt x="399" y="10408"/>
                  </a:lnTo>
                  <a:lnTo>
                    <a:pt x="399" y="10583"/>
                  </a:lnTo>
                  <a:lnTo>
                    <a:pt x="273" y="10750"/>
                  </a:lnTo>
                  <a:lnTo>
                    <a:pt x="133" y="10916"/>
                  </a:lnTo>
                  <a:lnTo>
                    <a:pt x="0" y="11092"/>
                  </a:lnTo>
                  <a:lnTo>
                    <a:pt x="0" y="11258"/>
                  </a:lnTo>
                  <a:lnTo>
                    <a:pt x="133" y="11434"/>
                  </a:lnTo>
                  <a:lnTo>
                    <a:pt x="0" y="11600"/>
                  </a:lnTo>
                  <a:lnTo>
                    <a:pt x="0" y="11758"/>
                  </a:lnTo>
                  <a:lnTo>
                    <a:pt x="133" y="12100"/>
                  </a:lnTo>
                  <a:lnTo>
                    <a:pt x="273" y="12267"/>
                  </a:lnTo>
                  <a:lnTo>
                    <a:pt x="399" y="12267"/>
                  </a:lnTo>
                  <a:lnTo>
                    <a:pt x="532" y="12267"/>
                  </a:lnTo>
                  <a:lnTo>
                    <a:pt x="665" y="12433"/>
                  </a:lnTo>
                  <a:lnTo>
                    <a:pt x="805" y="12609"/>
                  </a:lnTo>
                  <a:lnTo>
                    <a:pt x="805" y="12758"/>
                  </a:lnTo>
                  <a:lnTo>
                    <a:pt x="805" y="12933"/>
                  </a:lnTo>
                  <a:lnTo>
                    <a:pt x="805" y="13275"/>
                  </a:lnTo>
                  <a:lnTo>
                    <a:pt x="805" y="13450"/>
                  </a:lnTo>
                  <a:lnTo>
                    <a:pt x="805" y="13783"/>
                  </a:lnTo>
                  <a:lnTo>
                    <a:pt x="805" y="13941"/>
                  </a:lnTo>
                  <a:lnTo>
                    <a:pt x="665" y="14117"/>
                  </a:lnTo>
                  <a:lnTo>
                    <a:pt x="532" y="14117"/>
                  </a:lnTo>
                  <a:lnTo>
                    <a:pt x="273" y="14283"/>
                  </a:lnTo>
                  <a:lnTo>
                    <a:pt x="133" y="14283"/>
                  </a:lnTo>
                  <a:lnTo>
                    <a:pt x="133" y="14450"/>
                  </a:lnTo>
                  <a:lnTo>
                    <a:pt x="273" y="14616"/>
                  </a:lnTo>
                  <a:lnTo>
                    <a:pt x="399" y="14783"/>
                  </a:lnTo>
                  <a:lnTo>
                    <a:pt x="532" y="14783"/>
                  </a:lnTo>
                  <a:lnTo>
                    <a:pt x="665" y="14950"/>
                  </a:lnTo>
                  <a:lnTo>
                    <a:pt x="805" y="15116"/>
                  </a:lnTo>
                  <a:lnTo>
                    <a:pt x="938" y="15283"/>
                  </a:lnTo>
                  <a:lnTo>
                    <a:pt x="1071" y="15283"/>
                  </a:lnTo>
                  <a:lnTo>
                    <a:pt x="1071" y="15449"/>
                  </a:lnTo>
                  <a:lnTo>
                    <a:pt x="1211" y="15449"/>
                  </a:lnTo>
                  <a:lnTo>
                    <a:pt x="1071" y="15800"/>
                  </a:lnTo>
                  <a:lnTo>
                    <a:pt x="1071" y="15967"/>
                  </a:lnTo>
                  <a:lnTo>
                    <a:pt x="1071" y="16291"/>
                  </a:lnTo>
                  <a:lnTo>
                    <a:pt x="1211" y="16466"/>
                  </a:lnTo>
                  <a:lnTo>
                    <a:pt x="1211" y="16633"/>
                  </a:lnTo>
                  <a:lnTo>
                    <a:pt x="1345" y="16808"/>
                  </a:lnTo>
                  <a:lnTo>
                    <a:pt x="1478" y="16966"/>
                  </a:lnTo>
                  <a:lnTo>
                    <a:pt x="1611" y="16966"/>
                  </a:lnTo>
                  <a:lnTo>
                    <a:pt x="1744" y="17133"/>
                  </a:lnTo>
                  <a:lnTo>
                    <a:pt x="1877" y="17133"/>
                  </a:lnTo>
                  <a:lnTo>
                    <a:pt x="2150" y="17475"/>
                  </a:lnTo>
                  <a:lnTo>
                    <a:pt x="2416" y="17641"/>
                  </a:lnTo>
                  <a:lnTo>
                    <a:pt x="2542" y="17808"/>
                  </a:lnTo>
                  <a:lnTo>
                    <a:pt x="2815" y="17808"/>
                  </a:lnTo>
                  <a:lnTo>
                    <a:pt x="2815" y="18150"/>
                  </a:lnTo>
                  <a:lnTo>
                    <a:pt x="2815" y="18317"/>
                  </a:lnTo>
                  <a:lnTo>
                    <a:pt x="2815" y="18483"/>
                  </a:lnTo>
                  <a:lnTo>
                    <a:pt x="2815" y="18658"/>
                  </a:lnTo>
                  <a:lnTo>
                    <a:pt x="2955" y="18816"/>
                  </a:lnTo>
                  <a:lnTo>
                    <a:pt x="3081" y="18983"/>
                  </a:lnTo>
                  <a:lnTo>
                    <a:pt x="3207" y="19158"/>
                  </a:lnTo>
                  <a:lnTo>
                    <a:pt x="3354" y="19316"/>
                  </a:lnTo>
                  <a:lnTo>
                    <a:pt x="3207" y="19491"/>
                  </a:lnTo>
                  <a:lnTo>
                    <a:pt x="3207" y="19649"/>
                  </a:lnTo>
                  <a:lnTo>
                    <a:pt x="3081" y="19825"/>
                  </a:lnTo>
                  <a:lnTo>
                    <a:pt x="3081" y="19991"/>
                  </a:lnTo>
                  <a:close/>
                </a:path>
              </a:pathLst>
            </a:custGeom>
            <a:solidFill>
              <a:srgbClr val="00B050"/>
            </a:solidFill>
            <a:ln w="11430">
              <a:solidFill>
                <a:srgbClr val="000000"/>
              </a:solidFill>
              <a:round/>
              <a:headEnd/>
              <a:tailEnd/>
            </a:ln>
          </p:spPr>
          <p:txBody>
            <a:bodyPr/>
            <a:lstStyle/>
            <a:p>
              <a:endParaRPr lang="zh-CN" altLang="en-US"/>
            </a:p>
          </p:txBody>
        </p:sp>
        <p:sp>
          <p:nvSpPr>
            <p:cNvPr id="8241" name="Freeform 48"/>
            <p:cNvSpPr>
              <a:spLocks/>
            </p:cNvSpPr>
            <p:nvPr/>
          </p:nvSpPr>
          <p:spPr bwMode="auto">
            <a:xfrm>
              <a:off x="6170613" y="4682579"/>
              <a:ext cx="150812" cy="319088"/>
            </a:xfrm>
            <a:custGeom>
              <a:avLst/>
              <a:gdLst>
                <a:gd name="T0" fmla="*/ 2147483647 w 20000"/>
                <a:gd name="T1" fmla="*/ 0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0 w 20000"/>
                <a:gd name="T35" fmla="*/ 2147483647 h 20000"/>
                <a:gd name="T36" fmla="*/ 0 w 20000"/>
                <a:gd name="T37" fmla="*/ 2147483647 h 20000"/>
                <a:gd name="T38" fmla="*/ 0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0 h 20000"/>
                <a:gd name="T110" fmla="*/ 2147483647 w 20000"/>
                <a:gd name="T111" fmla="*/ 0 h 20000"/>
                <a:gd name="T112" fmla="*/ 2147483647 w 20000"/>
                <a:gd name="T113" fmla="*/ 0 h 20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00"/>
                <a:gd name="T172" fmla="*/ 0 h 20000"/>
                <a:gd name="T173" fmla="*/ 20000 w 20000"/>
                <a:gd name="T174" fmla="*/ 20000 h 200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00" h="20000">
                  <a:moveTo>
                    <a:pt x="14978" y="0"/>
                  </a:moveTo>
                  <a:lnTo>
                    <a:pt x="13333" y="706"/>
                  </a:lnTo>
                  <a:lnTo>
                    <a:pt x="11688" y="1450"/>
                  </a:lnTo>
                  <a:lnTo>
                    <a:pt x="10043" y="2119"/>
                  </a:lnTo>
                  <a:lnTo>
                    <a:pt x="8312" y="2119"/>
                  </a:lnTo>
                  <a:lnTo>
                    <a:pt x="6667" y="2825"/>
                  </a:lnTo>
                  <a:lnTo>
                    <a:pt x="6667" y="3532"/>
                  </a:lnTo>
                  <a:lnTo>
                    <a:pt x="6667" y="4275"/>
                  </a:lnTo>
                  <a:lnTo>
                    <a:pt x="5022" y="4981"/>
                  </a:lnTo>
                  <a:lnTo>
                    <a:pt x="5022" y="5725"/>
                  </a:lnTo>
                  <a:lnTo>
                    <a:pt x="5022" y="6431"/>
                  </a:lnTo>
                  <a:lnTo>
                    <a:pt x="5022" y="7138"/>
                  </a:lnTo>
                  <a:lnTo>
                    <a:pt x="3463" y="7844"/>
                  </a:lnTo>
                  <a:lnTo>
                    <a:pt x="1645" y="8550"/>
                  </a:lnTo>
                  <a:lnTo>
                    <a:pt x="1645" y="9294"/>
                  </a:lnTo>
                  <a:lnTo>
                    <a:pt x="1645" y="10000"/>
                  </a:lnTo>
                  <a:lnTo>
                    <a:pt x="0" y="10669"/>
                  </a:lnTo>
                  <a:lnTo>
                    <a:pt x="0" y="11413"/>
                  </a:lnTo>
                  <a:lnTo>
                    <a:pt x="0" y="12825"/>
                  </a:lnTo>
                  <a:lnTo>
                    <a:pt x="1645" y="13532"/>
                  </a:lnTo>
                  <a:lnTo>
                    <a:pt x="1645" y="14238"/>
                  </a:lnTo>
                  <a:lnTo>
                    <a:pt x="3463" y="14944"/>
                  </a:lnTo>
                  <a:lnTo>
                    <a:pt x="3463" y="15688"/>
                  </a:lnTo>
                  <a:lnTo>
                    <a:pt x="3463" y="16431"/>
                  </a:lnTo>
                  <a:lnTo>
                    <a:pt x="5022" y="17100"/>
                  </a:lnTo>
                  <a:lnTo>
                    <a:pt x="6667" y="17100"/>
                  </a:lnTo>
                  <a:lnTo>
                    <a:pt x="6667" y="17844"/>
                  </a:lnTo>
                  <a:lnTo>
                    <a:pt x="8312" y="18513"/>
                  </a:lnTo>
                  <a:lnTo>
                    <a:pt x="10043" y="19257"/>
                  </a:lnTo>
                  <a:lnTo>
                    <a:pt x="11688" y="19257"/>
                  </a:lnTo>
                  <a:lnTo>
                    <a:pt x="13333" y="19963"/>
                  </a:lnTo>
                  <a:lnTo>
                    <a:pt x="14978" y="19963"/>
                  </a:lnTo>
                  <a:lnTo>
                    <a:pt x="14978" y="19257"/>
                  </a:lnTo>
                  <a:lnTo>
                    <a:pt x="16537" y="18513"/>
                  </a:lnTo>
                  <a:lnTo>
                    <a:pt x="14978" y="17844"/>
                  </a:lnTo>
                  <a:lnTo>
                    <a:pt x="14978" y="16431"/>
                  </a:lnTo>
                  <a:lnTo>
                    <a:pt x="14978" y="15688"/>
                  </a:lnTo>
                  <a:lnTo>
                    <a:pt x="14978" y="14944"/>
                  </a:lnTo>
                  <a:lnTo>
                    <a:pt x="14978" y="14238"/>
                  </a:lnTo>
                  <a:lnTo>
                    <a:pt x="16537" y="12825"/>
                  </a:lnTo>
                  <a:lnTo>
                    <a:pt x="16537" y="12082"/>
                  </a:lnTo>
                  <a:lnTo>
                    <a:pt x="18268" y="10669"/>
                  </a:lnTo>
                  <a:lnTo>
                    <a:pt x="18268" y="10000"/>
                  </a:lnTo>
                  <a:lnTo>
                    <a:pt x="18268" y="8550"/>
                  </a:lnTo>
                  <a:lnTo>
                    <a:pt x="18268" y="7844"/>
                  </a:lnTo>
                  <a:lnTo>
                    <a:pt x="18268" y="7138"/>
                  </a:lnTo>
                  <a:lnTo>
                    <a:pt x="18268" y="6431"/>
                  </a:lnTo>
                  <a:lnTo>
                    <a:pt x="19913" y="4981"/>
                  </a:lnTo>
                  <a:lnTo>
                    <a:pt x="19913" y="4275"/>
                  </a:lnTo>
                  <a:lnTo>
                    <a:pt x="19913" y="2825"/>
                  </a:lnTo>
                  <a:lnTo>
                    <a:pt x="18268" y="2825"/>
                  </a:lnTo>
                  <a:lnTo>
                    <a:pt x="18268" y="2119"/>
                  </a:lnTo>
                  <a:lnTo>
                    <a:pt x="18268" y="1450"/>
                  </a:lnTo>
                  <a:lnTo>
                    <a:pt x="18268" y="0"/>
                  </a:lnTo>
                  <a:lnTo>
                    <a:pt x="16537" y="0"/>
                  </a:lnTo>
                  <a:lnTo>
                    <a:pt x="14978" y="0"/>
                  </a:lnTo>
                  <a:close/>
                </a:path>
              </a:pathLst>
            </a:custGeom>
            <a:solidFill>
              <a:srgbClr val="FFFFFF"/>
            </a:solidFill>
            <a:ln w="11430">
              <a:solidFill>
                <a:srgbClr val="000000"/>
              </a:solidFill>
              <a:round/>
              <a:headEnd/>
              <a:tailEnd/>
            </a:ln>
          </p:spPr>
          <p:txBody>
            <a:bodyPr/>
            <a:lstStyle/>
            <a:p>
              <a:endParaRPr lang="zh-CN" altLang="en-US"/>
            </a:p>
          </p:txBody>
        </p:sp>
        <p:sp>
          <p:nvSpPr>
            <p:cNvPr id="8242" name="Freeform 49"/>
            <p:cNvSpPr>
              <a:spLocks/>
            </p:cNvSpPr>
            <p:nvPr/>
          </p:nvSpPr>
          <p:spPr bwMode="auto">
            <a:xfrm>
              <a:off x="2057400" y="1942554"/>
              <a:ext cx="4743450" cy="3379788"/>
            </a:xfrm>
            <a:custGeom>
              <a:avLst/>
              <a:gdLst>
                <a:gd name="T0" fmla="*/ 2147483647 w 20000"/>
                <a:gd name="T1" fmla="*/ 2147483647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2147483647 w 20000"/>
                <a:gd name="T35" fmla="*/ 2147483647 h 20000"/>
                <a:gd name="T36" fmla="*/ 2147483647 w 20000"/>
                <a:gd name="T37" fmla="*/ 2147483647 h 20000"/>
                <a:gd name="T38" fmla="*/ 2147483647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2147483647 h 20000"/>
                <a:gd name="T110" fmla="*/ 2147483647 w 20000"/>
                <a:gd name="T111" fmla="*/ 2147483647 h 20000"/>
                <a:gd name="T112" fmla="*/ 2147483647 w 20000"/>
                <a:gd name="T113" fmla="*/ 2147483647 h 20000"/>
                <a:gd name="T114" fmla="*/ 2147483647 w 20000"/>
                <a:gd name="T115" fmla="*/ 2147483647 h 20000"/>
                <a:gd name="T116" fmla="*/ 2147483647 w 20000"/>
                <a:gd name="T117" fmla="*/ 2147483647 h 20000"/>
                <a:gd name="T118" fmla="*/ 2147483647 w 20000"/>
                <a:gd name="T119" fmla="*/ 2147483647 h 20000"/>
                <a:gd name="T120" fmla="*/ 2147483647 w 20000"/>
                <a:gd name="T121" fmla="*/ 2147483647 h 20000"/>
                <a:gd name="T122" fmla="*/ 2147483647 w 20000"/>
                <a:gd name="T123" fmla="*/ 2147483647 h 20000"/>
                <a:gd name="T124" fmla="*/ 2147483647 w 20000"/>
                <a:gd name="T125" fmla="*/ 2147483647 h 200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000"/>
                <a:gd name="T190" fmla="*/ 0 h 20000"/>
                <a:gd name="T191" fmla="*/ 20000 w 20000"/>
                <a:gd name="T192" fmla="*/ 20000 h 2000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000" h="20000">
                  <a:moveTo>
                    <a:pt x="12228" y="19324"/>
                  </a:moveTo>
                  <a:lnTo>
                    <a:pt x="12494" y="19324"/>
                  </a:lnTo>
                  <a:lnTo>
                    <a:pt x="12603" y="19186"/>
                  </a:lnTo>
                  <a:lnTo>
                    <a:pt x="12706" y="19186"/>
                  </a:lnTo>
                  <a:lnTo>
                    <a:pt x="12760" y="19250"/>
                  </a:lnTo>
                  <a:lnTo>
                    <a:pt x="12872" y="19250"/>
                  </a:lnTo>
                  <a:lnTo>
                    <a:pt x="12925" y="19324"/>
                  </a:lnTo>
                  <a:lnTo>
                    <a:pt x="13087" y="19324"/>
                  </a:lnTo>
                  <a:lnTo>
                    <a:pt x="13137" y="19391"/>
                  </a:lnTo>
                  <a:lnTo>
                    <a:pt x="13087" y="19461"/>
                  </a:lnTo>
                  <a:lnTo>
                    <a:pt x="13087" y="19591"/>
                  </a:lnTo>
                  <a:lnTo>
                    <a:pt x="13193" y="19725"/>
                  </a:lnTo>
                  <a:lnTo>
                    <a:pt x="13193" y="19859"/>
                  </a:lnTo>
                  <a:lnTo>
                    <a:pt x="13244" y="19930"/>
                  </a:lnTo>
                  <a:lnTo>
                    <a:pt x="13353" y="19996"/>
                  </a:lnTo>
                  <a:lnTo>
                    <a:pt x="13459" y="19859"/>
                  </a:lnTo>
                  <a:lnTo>
                    <a:pt x="13406" y="19796"/>
                  </a:lnTo>
                  <a:lnTo>
                    <a:pt x="13406" y="19662"/>
                  </a:lnTo>
                  <a:lnTo>
                    <a:pt x="13353" y="19591"/>
                  </a:lnTo>
                  <a:lnTo>
                    <a:pt x="13353" y="19461"/>
                  </a:lnTo>
                  <a:lnTo>
                    <a:pt x="13566" y="19250"/>
                  </a:lnTo>
                  <a:lnTo>
                    <a:pt x="13619" y="19186"/>
                  </a:lnTo>
                  <a:lnTo>
                    <a:pt x="13675" y="19250"/>
                  </a:lnTo>
                  <a:lnTo>
                    <a:pt x="13728" y="19186"/>
                  </a:lnTo>
                  <a:lnTo>
                    <a:pt x="13834" y="19186"/>
                  </a:lnTo>
                  <a:lnTo>
                    <a:pt x="13997" y="19052"/>
                  </a:lnTo>
                  <a:lnTo>
                    <a:pt x="14050" y="19052"/>
                  </a:lnTo>
                  <a:lnTo>
                    <a:pt x="14209" y="18986"/>
                  </a:lnTo>
                  <a:lnTo>
                    <a:pt x="14425" y="18986"/>
                  </a:lnTo>
                  <a:lnTo>
                    <a:pt x="14531" y="18848"/>
                  </a:lnTo>
                  <a:lnTo>
                    <a:pt x="14531" y="18781"/>
                  </a:lnTo>
                  <a:lnTo>
                    <a:pt x="14584" y="18718"/>
                  </a:lnTo>
                  <a:lnTo>
                    <a:pt x="14638" y="18718"/>
                  </a:lnTo>
                  <a:lnTo>
                    <a:pt x="14747" y="18580"/>
                  </a:lnTo>
                  <a:lnTo>
                    <a:pt x="14694" y="18514"/>
                  </a:lnTo>
                  <a:lnTo>
                    <a:pt x="14694" y="18309"/>
                  </a:lnTo>
                  <a:lnTo>
                    <a:pt x="14856" y="18443"/>
                  </a:lnTo>
                  <a:lnTo>
                    <a:pt x="14803" y="18514"/>
                  </a:lnTo>
                  <a:lnTo>
                    <a:pt x="14856" y="18718"/>
                  </a:lnTo>
                  <a:lnTo>
                    <a:pt x="15175" y="18718"/>
                  </a:lnTo>
                  <a:lnTo>
                    <a:pt x="15175" y="18580"/>
                  </a:lnTo>
                  <a:lnTo>
                    <a:pt x="15122" y="18443"/>
                  </a:lnTo>
                  <a:lnTo>
                    <a:pt x="15069" y="18443"/>
                  </a:lnTo>
                  <a:lnTo>
                    <a:pt x="15015" y="18514"/>
                  </a:lnTo>
                  <a:lnTo>
                    <a:pt x="14906" y="18514"/>
                  </a:lnTo>
                  <a:lnTo>
                    <a:pt x="14906" y="18443"/>
                  </a:lnTo>
                  <a:lnTo>
                    <a:pt x="15015" y="18443"/>
                  </a:lnTo>
                  <a:lnTo>
                    <a:pt x="15069" y="18383"/>
                  </a:lnTo>
                  <a:lnTo>
                    <a:pt x="15175" y="18309"/>
                  </a:lnTo>
                  <a:lnTo>
                    <a:pt x="15225" y="18309"/>
                  </a:lnTo>
                  <a:lnTo>
                    <a:pt x="15281" y="18232"/>
                  </a:lnTo>
                  <a:lnTo>
                    <a:pt x="15334" y="18232"/>
                  </a:lnTo>
                  <a:lnTo>
                    <a:pt x="15441" y="18232"/>
                  </a:lnTo>
                  <a:lnTo>
                    <a:pt x="15547" y="18165"/>
                  </a:lnTo>
                  <a:lnTo>
                    <a:pt x="15547" y="18098"/>
                  </a:lnTo>
                  <a:lnTo>
                    <a:pt x="15659" y="18165"/>
                  </a:lnTo>
                  <a:lnTo>
                    <a:pt x="15765" y="18165"/>
                  </a:lnTo>
                  <a:lnTo>
                    <a:pt x="15872" y="18035"/>
                  </a:lnTo>
                  <a:lnTo>
                    <a:pt x="15925" y="17897"/>
                  </a:lnTo>
                  <a:lnTo>
                    <a:pt x="16085" y="17700"/>
                  </a:lnTo>
                  <a:lnTo>
                    <a:pt x="16194" y="17489"/>
                  </a:lnTo>
                  <a:lnTo>
                    <a:pt x="16460" y="17224"/>
                  </a:lnTo>
                  <a:lnTo>
                    <a:pt x="16460" y="17017"/>
                  </a:lnTo>
                  <a:lnTo>
                    <a:pt x="16675" y="16953"/>
                  </a:lnTo>
                  <a:lnTo>
                    <a:pt x="16675" y="16883"/>
                  </a:lnTo>
                  <a:lnTo>
                    <a:pt x="16731" y="16819"/>
                  </a:lnTo>
                  <a:lnTo>
                    <a:pt x="16784" y="16749"/>
                  </a:lnTo>
                  <a:lnTo>
                    <a:pt x="16784" y="16678"/>
                  </a:lnTo>
                  <a:lnTo>
                    <a:pt x="16835" y="16615"/>
                  </a:lnTo>
                  <a:lnTo>
                    <a:pt x="16835" y="16545"/>
                  </a:lnTo>
                  <a:lnTo>
                    <a:pt x="16891" y="16545"/>
                  </a:lnTo>
                  <a:lnTo>
                    <a:pt x="16891" y="16407"/>
                  </a:lnTo>
                  <a:lnTo>
                    <a:pt x="16997" y="16344"/>
                  </a:lnTo>
                  <a:lnTo>
                    <a:pt x="16997" y="16277"/>
                  </a:lnTo>
                  <a:lnTo>
                    <a:pt x="17050" y="16143"/>
                  </a:lnTo>
                  <a:lnTo>
                    <a:pt x="16997" y="16006"/>
                  </a:lnTo>
                  <a:lnTo>
                    <a:pt x="16997" y="15875"/>
                  </a:lnTo>
                  <a:lnTo>
                    <a:pt x="17050" y="15805"/>
                  </a:lnTo>
                  <a:lnTo>
                    <a:pt x="17050" y="15667"/>
                  </a:lnTo>
                  <a:lnTo>
                    <a:pt x="17156" y="15601"/>
                  </a:lnTo>
                  <a:lnTo>
                    <a:pt x="17156" y="15467"/>
                  </a:lnTo>
                  <a:lnTo>
                    <a:pt x="17210" y="15400"/>
                  </a:lnTo>
                  <a:lnTo>
                    <a:pt x="17210" y="15262"/>
                  </a:lnTo>
                  <a:lnTo>
                    <a:pt x="17316" y="15065"/>
                  </a:lnTo>
                  <a:lnTo>
                    <a:pt x="17316" y="14928"/>
                  </a:lnTo>
                  <a:lnTo>
                    <a:pt x="17369" y="14861"/>
                  </a:lnTo>
                  <a:lnTo>
                    <a:pt x="17369" y="14723"/>
                  </a:lnTo>
                  <a:lnTo>
                    <a:pt x="17425" y="14590"/>
                  </a:lnTo>
                  <a:lnTo>
                    <a:pt x="17534" y="14653"/>
                  </a:lnTo>
                  <a:lnTo>
                    <a:pt x="17587" y="14523"/>
                  </a:lnTo>
                  <a:lnTo>
                    <a:pt x="17587" y="14456"/>
                  </a:lnTo>
                  <a:lnTo>
                    <a:pt x="17641" y="14385"/>
                  </a:lnTo>
                  <a:lnTo>
                    <a:pt x="17587" y="14188"/>
                  </a:lnTo>
                  <a:lnTo>
                    <a:pt x="17641" y="13984"/>
                  </a:lnTo>
                  <a:lnTo>
                    <a:pt x="17691" y="13776"/>
                  </a:lnTo>
                  <a:lnTo>
                    <a:pt x="17587" y="13646"/>
                  </a:lnTo>
                  <a:lnTo>
                    <a:pt x="17587" y="13575"/>
                  </a:lnTo>
                  <a:lnTo>
                    <a:pt x="17425" y="13575"/>
                  </a:lnTo>
                  <a:lnTo>
                    <a:pt x="17425" y="13508"/>
                  </a:lnTo>
                  <a:lnTo>
                    <a:pt x="17210" y="13508"/>
                  </a:lnTo>
                  <a:lnTo>
                    <a:pt x="17156" y="13575"/>
                  </a:lnTo>
                  <a:lnTo>
                    <a:pt x="17050" y="13575"/>
                  </a:lnTo>
                  <a:lnTo>
                    <a:pt x="16997" y="13508"/>
                  </a:lnTo>
                  <a:lnTo>
                    <a:pt x="17050" y="13441"/>
                  </a:lnTo>
                  <a:lnTo>
                    <a:pt x="17103" y="13441"/>
                  </a:lnTo>
                  <a:lnTo>
                    <a:pt x="17156" y="13308"/>
                  </a:lnTo>
                  <a:lnTo>
                    <a:pt x="17210" y="13241"/>
                  </a:lnTo>
                  <a:lnTo>
                    <a:pt x="17210" y="13170"/>
                  </a:lnTo>
                  <a:lnTo>
                    <a:pt x="17266" y="13241"/>
                  </a:lnTo>
                  <a:lnTo>
                    <a:pt x="17316" y="13170"/>
                  </a:lnTo>
                  <a:lnTo>
                    <a:pt x="17369" y="13170"/>
                  </a:lnTo>
                  <a:lnTo>
                    <a:pt x="17425" y="13170"/>
                  </a:lnTo>
                  <a:lnTo>
                    <a:pt x="17481" y="13040"/>
                  </a:lnTo>
                  <a:lnTo>
                    <a:pt x="17425" y="12966"/>
                  </a:lnTo>
                  <a:lnTo>
                    <a:pt x="17425" y="12828"/>
                  </a:lnTo>
                  <a:lnTo>
                    <a:pt x="17425" y="12769"/>
                  </a:lnTo>
                  <a:lnTo>
                    <a:pt x="17210" y="12769"/>
                  </a:lnTo>
                  <a:lnTo>
                    <a:pt x="17103" y="12631"/>
                  </a:lnTo>
                  <a:lnTo>
                    <a:pt x="17050" y="12698"/>
                  </a:lnTo>
                  <a:lnTo>
                    <a:pt x="16997" y="12631"/>
                  </a:lnTo>
                  <a:lnTo>
                    <a:pt x="16835" y="12564"/>
                  </a:lnTo>
                  <a:lnTo>
                    <a:pt x="16891" y="12494"/>
                  </a:lnTo>
                  <a:lnTo>
                    <a:pt x="16997" y="12564"/>
                  </a:lnTo>
                  <a:lnTo>
                    <a:pt x="17103" y="12494"/>
                  </a:lnTo>
                  <a:lnTo>
                    <a:pt x="17210" y="12564"/>
                  </a:lnTo>
                  <a:lnTo>
                    <a:pt x="17266" y="12564"/>
                  </a:lnTo>
                  <a:lnTo>
                    <a:pt x="17316" y="12631"/>
                  </a:lnTo>
                  <a:lnTo>
                    <a:pt x="17369" y="12494"/>
                  </a:lnTo>
                  <a:lnTo>
                    <a:pt x="17369" y="12430"/>
                  </a:lnTo>
                  <a:lnTo>
                    <a:pt x="17266" y="12430"/>
                  </a:lnTo>
                  <a:lnTo>
                    <a:pt x="17210" y="12364"/>
                  </a:lnTo>
                  <a:lnTo>
                    <a:pt x="17210" y="12297"/>
                  </a:lnTo>
                  <a:lnTo>
                    <a:pt x="17156" y="12226"/>
                  </a:lnTo>
                  <a:lnTo>
                    <a:pt x="17050" y="12092"/>
                  </a:lnTo>
                  <a:lnTo>
                    <a:pt x="16997" y="12022"/>
                  </a:lnTo>
                  <a:lnTo>
                    <a:pt x="16944" y="12022"/>
                  </a:lnTo>
                  <a:lnTo>
                    <a:pt x="16891" y="11955"/>
                  </a:lnTo>
                  <a:lnTo>
                    <a:pt x="16835" y="11888"/>
                  </a:lnTo>
                  <a:lnTo>
                    <a:pt x="16891" y="11821"/>
                  </a:lnTo>
                  <a:lnTo>
                    <a:pt x="16784" y="11620"/>
                  </a:lnTo>
                  <a:lnTo>
                    <a:pt x="16675" y="11416"/>
                  </a:lnTo>
                  <a:lnTo>
                    <a:pt x="16625" y="11282"/>
                  </a:lnTo>
                  <a:lnTo>
                    <a:pt x="16569" y="11282"/>
                  </a:lnTo>
                  <a:lnTo>
                    <a:pt x="16518" y="11215"/>
                  </a:lnTo>
                  <a:lnTo>
                    <a:pt x="16406" y="11215"/>
                  </a:lnTo>
                  <a:lnTo>
                    <a:pt x="16353" y="11145"/>
                  </a:lnTo>
                  <a:lnTo>
                    <a:pt x="16247" y="11074"/>
                  </a:lnTo>
                  <a:lnTo>
                    <a:pt x="16194" y="10944"/>
                  </a:lnTo>
                  <a:lnTo>
                    <a:pt x="16297" y="10807"/>
                  </a:lnTo>
                  <a:lnTo>
                    <a:pt x="16247" y="10740"/>
                  </a:lnTo>
                  <a:lnTo>
                    <a:pt x="16353" y="10609"/>
                  </a:lnTo>
                  <a:lnTo>
                    <a:pt x="16406" y="10472"/>
                  </a:lnTo>
                  <a:lnTo>
                    <a:pt x="16518" y="10271"/>
                  </a:lnTo>
                  <a:lnTo>
                    <a:pt x="16675" y="10063"/>
                  </a:lnTo>
                  <a:lnTo>
                    <a:pt x="16891" y="9796"/>
                  </a:lnTo>
                  <a:lnTo>
                    <a:pt x="16997" y="9796"/>
                  </a:lnTo>
                  <a:lnTo>
                    <a:pt x="17103" y="9662"/>
                  </a:lnTo>
                  <a:lnTo>
                    <a:pt x="17156" y="9595"/>
                  </a:lnTo>
                  <a:lnTo>
                    <a:pt x="17156" y="9461"/>
                  </a:lnTo>
                  <a:lnTo>
                    <a:pt x="17156" y="9327"/>
                  </a:lnTo>
                  <a:lnTo>
                    <a:pt x="17050" y="9327"/>
                  </a:lnTo>
                  <a:lnTo>
                    <a:pt x="16997" y="9327"/>
                  </a:lnTo>
                  <a:lnTo>
                    <a:pt x="16891" y="9391"/>
                  </a:lnTo>
                  <a:lnTo>
                    <a:pt x="16731" y="9391"/>
                  </a:lnTo>
                  <a:lnTo>
                    <a:pt x="16625" y="9260"/>
                  </a:lnTo>
                  <a:lnTo>
                    <a:pt x="16460" y="9260"/>
                  </a:lnTo>
                  <a:lnTo>
                    <a:pt x="16406" y="9391"/>
                  </a:lnTo>
                  <a:lnTo>
                    <a:pt x="16353" y="9461"/>
                  </a:lnTo>
                  <a:lnTo>
                    <a:pt x="16297" y="9595"/>
                  </a:lnTo>
                  <a:lnTo>
                    <a:pt x="16247" y="9662"/>
                  </a:lnTo>
                  <a:lnTo>
                    <a:pt x="16140" y="9729"/>
                  </a:lnTo>
                  <a:lnTo>
                    <a:pt x="16085" y="9729"/>
                  </a:lnTo>
                  <a:lnTo>
                    <a:pt x="15975" y="9729"/>
                  </a:lnTo>
                  <a:lnTo>
                    <a:pt x="15925" y="9662"/>
                  </a:lnTo>
                  <a:lnTo>
                    <a:pt x="15872" y="9595"/>
                  </a:lnTo>
                  <a:lnTo>
                    <a:pt x="15819" y="9461"/>
                  </a:lnTo>
                  <a:lnTo>
                    <a:pt x="15819" y="9327"/>
                  </a:lnTo>
                  <a:lnTo>
                    <a:pt x="15765" y="9327"/>
                  </a:lnTo>
                  <a:lnTo>
                    <a:pt x="15659" y="9391"/>
                  </a:lnTo>
                  <a:lnTo>
                    <a:pt x="15603" y="9391"/>
                  </a:lnTo>
                  <a:lnTo>
                    <a:pt x="15441" y="9327"/>
                  </a:lnTo>
                  <a:lnTo>
                    <a:pt x="15441" y="9190"/>
                  </a:lnTo>
                  <a:lnTo>
                    <a:pt x="15441" y="8785"/>
                  </a:lnTo>
                  <a:lnTo>
                    <a:pt x="15659" y="8647"/>
                  </a:lnTo>
                  <a:lnTo>
                    <a:pt x="15765" y="8584"/>
                  </a:lnTo>
                  <a:lnTo>
                    <a:pt x="15819" y="8514"/>
                  </a:lnTo>
                  <a:lnTo>
                    <a:pt x="15872" y="8380"/>
                  </a:lnTo>
                  <a:lnTo>
                    <a:pt x="15925" y="8246"/>
                  </a:lnTo>
                  <a:lnTo>
                    <a:pt x="16031" y="8108"/>
                  </a:lnTo>
                  <a:lnTo>
                    <a:pt x="16194" y="7975"/>
                  </a:lnTo>
                  <a:lnTo>
                    <a:pt x="16297" y="7703"/>
                  </a:lnTo>
                  <a:lnTo>
                    <a:pt x="16353" y="7570"/>
                  </a:lnTo>
                  <a:lnTo>
                    <a:pt x="16460" y="7506"/>
                  </a:lnTo>
                  <a:lnTo>
                    <a:pt x="16675" y="7506"/>
                  </a:lnTo>
                  <a:lnTo>
                    <a:pt x="16784" y="7636"/>
                  </a:lnTo>
                  <a:lnTo>
                    <a:pt x="16731" y="7774"/>
                  </a:lnTo>
                  <a:lnTo>
                    <a:pt x="16675" y="7975"/>
                  </a:lnTo>
                  <a:lnTo>
                    <a:pt x="16569" y="8108"/>
                  </a:lnTo>
                  <a:lnTo>
                    <a:pt x="16675" y="8380"/>
                  </a:lnTo>
                  <a:lnTo>
                    <a:pt x="16460" y="8718"/>
                  </a:lnTo>
                  <a:lnTo>
                    <a:pt x="16625" y="8718"/>
                  </a:lnTo>
                  <a:lnTo>
                    <a:pt x="16784" y="8514"/>
                  </a:lnTo>
                  <a:lnTo>
                    <a:pt x="16891" y="8380"/>
                  </a:lnTo>
                  <a:lnTo>
                    <a:pt x="16997" y="8108"/>
                  </a:lnTo>
                  <a:lnTo>
                    <a:pt x="17156" y="8038"/>
                  </a:lnTo>
                  <a:lnTo>
                    <a:pt x="17266" y="7908"/>
                  </a:lnTo>
                  <a:lnTo>
                    <a:pt x="17369" y="7841"/>
                  </a:lnTo>
                  <a:lnTo>
                    <a:pt x="17534" y="7841"/>
                  </a:lnTo>
                  <a:lnTo>
                    <a:pt x="17962" y="7031"/>
                  </a:lnTo>
                  <a:lnTo>
                    <a:pt x="18066" y="7031"/>
                  </a:lnTo>
                  <a:lnTo>
                    <a:pt x="18175" y="6759"/>
                  </a:lnTo>
                  <a:lnTo>
                    <a:pt x="18175" y="6559"/>
                  </a:lnTo>
                  <a:lnTo>
                    <a:pt x="18228" y="6492"/>
                  </a:lnTo>
                  <a:lnTo>
                    <a:pt x="18550" y="6626"/>
                  </a:lnTo>
                  <a:lnTo>
                    <a:pt x="18659" y="6559"/>
                  </a:lnTo>
                  <a:lnTo>
                    <a:pt x="18715" y="6559"/>
                  </a:lnTo>
                  <a:lnTo>
                    <a:pt x="18715" y="6354"/>
                  </a:lnTo>
                  <a:lnTo>
                    <a:pt x="18659" y="6284"/>
                  </a:lnTo>
                  <a:lnTo>
                    <a:pt x="18715" y="6150"/>
                  </a:lnTo>
                  <a:lnTo>
                    <a:pt x="18819" y="6150"/>
                  </a:lnTo>
                  <a:lnTo>
                    <a:pt x="18872" y="6087"/>
                  </a:lnTo>
                  <a:lnTo>
                    <a:pt x="18925" y="6016"/>
                  </a:lnTo>
                  <a:lnTo>
                    <a:pt x="18925" y="5949"/>
                  </a:lnTo>
                  <a:lnTo>
                    <a:pt x="19032" y="5752"/>
                  </a:lnTo>
                  <a:lnTo>
                    <a:pt x="19138" y="5615"/>
                  </a:lnTo>
                  <a:lnTo>
                    <a:pt x="19138" y="5474"/>
                  </a:lnTo>
                  <a:lnTo>
                    <a:pt x="19356" y="5474"/>
                  </a:lnTo>
                  <a:lnTo>
                    <a:pt x="19409" y="5474"/>
                  </a:lnTo>
                  <a:lnTo>
                    <a:pt x="19356" y="5340"/>
                  </a:lnTo>
                  <a:lnTo>
                    <a:pt x="19516" y="5139"/>
                  </a:lnTo>
                  <a:lnTo>
                    <a:pt x="19409" y="4935"/>
                  </a:lnTo>
                  <a:lnTo>
                    <a:pt x="19409" y="4459"/>
                  </a:lnTo>
                  <a:lnTo>
                    <a:pt x="19250" y="4396"/>
                  </a:lnTo>
                  <a:lnTo>
                    <a:pt x="19250" y="4262"/>
                  </a:lnTo>
                  <a:lnTo>
                    <a:pt x="19356" y="4125"/>
                  </a:lnTo>
                  <a:lnTo>
                    <a:pt x="19356" y="3857"/>
                  </a:lnTo>
                  <a:lnTo>
                    <a:pt x="19572" y="3927"/>
                  </a:lnTo>
                  <a:lnTo>
                    <a:pt x="19731" y="3994"/>
                  </a:lnTo>
                  <a:lnTo>
                    <a:pt x="19838" y="3857"/>
                  </a:lnTo>
                  <a:lnTo>
                    <a:pt x="19838" y="3519"/>
                  </a:lnTo>
                  <a:lnTo>
                    <a:pt x="19888" y="3181"/>
                  </a:lnTo>
                  <a:lnTo>
                    <a:pt x="19888" y="2300"/>
                  </a:lnTo>
                  <a:lnTo>
                    <a:pt x="19997" y="2240"/>
                  </a:lnTo>
                  <a:lnTo>
                    <a:pt x="19888" y="2029"/>
                  </a:lnTo>
                  <a:lnTo>
                    <a:pt x="19888" y="1825"/>
                  </a:lnTo>
                  <a:lnTo>
                    <a:pt x="19731" y="1892"/>
                  </a:lnTo>
                  <a:lnTo>
                    <a:pt x="19622" y="2029"/>
                  </a:lnTo>
                  <a:lnTo>
                    <a:pt x="19250" y="2508"/>
                  </a:lnTo>
                  <a:lnTo>
                    <a:pt x="18925" y="2712"/>
                  </a:lnTo>
                  <a:lnTo>
                    <a:pt x="18763" y="2642"/>
                  </a:lnTo>
                  <a:lnTo>
                    <a:pt x="18715" y="2575"/>
                  </a:lnTo>
                  <a:lnTo>
                    <a:pt x="18715" y="2300"/>
                  </a:lnTo>
                  <a:lnTo>
                    <a:pt x="18606" y="2173"/>
                  </a:lnTo>
                  <a:lnTo>
                    <a:pt x="18497" y="2029"/>
                  </a:lnTo>
                  <a:lnTo>
                    <a:pt x="18394" y="2029"/>
                  </a:lnTo>
                  <a:lnTo>
                    <a:pt x="18282" y="1892"/>
                  </a:lnTo>
                  <a:lnTo>
                    <a:pt x="18066" y="1825"/>
                  </a:lnTo>
                  <a:lnTo>
                    <a:pt x="17856" y="1825"/>
                  </a:lnTo>
                  <a:lnTo>
                    <a:pt x="17747" y="1892"/>
                  </a:lnTo>
                  <a:lnTo>
                    <a:pt x="17425" y="1557"/>
                  </a:lnTo>
                  <a:lnTo>
                    <a:pt x="17481" y="1420"/>
                  </a:lnTo>
                  <a:lnTo>
                    <a:pt x="17369" y="1282"/>
                  </a:lnTo>
                  <a:lnTo>
                    <a:pt x="17156" y="944"/>
                  </a:lnTo>
                  <a:lnTo>
                    <a:pt x="17050" y="609"/>
                  </a:lnTo>
                  <a:lnTo>
                    <a:pt x="17050" y="476"/>
                  </a:lnTo>
                  <a:lnTo>
                    <a:pt x="16675" y="67"/>
                  </a:lnTo>
                  <a:lnTo>
                    <a:pt x="16297" y="141"/>
                  </a:lnTo>
                  <a:lnTo>
                    <a:pt x="16194" y="0"/>
                  </a:lnTo>
                  <a:lnTo>
                    <a:pt x="15925" y="0"/>
                  </a:lnTo>
                  <a:lnTo>
                    <a:pt x="15441" y="275"/>
                  </a:lnTo>
                  <a:lnTo>
                    <a:pt x="15441" y="338"/>
                  </a:lnTo>
                  <a:lnTo>
                    <a:pt x="15281" y="409"/>
                  </a:lnTo>
                  <a:lnTo>
                    <a:pt x="15175" y="539"/>
                  </a:lnTo>
                  <a:lnTo>
                    <a:pt x="15122" y="676"/>
                  </a:lnTo>
                  <a:lnTo>
                    <a:pt x="15225" y="743"/>
                  </a:lnTo>
                  <a:lnTo>
                    <a:pt x="15334" y="810"/>
                  </a:lnTo>
                  <a:lnTo>
                    <a:pt x="15334" y="1014"/>
                  </a:lnTo>
                  <a:lnTo>
                    <a:pt x="15281" y="1219"/>
                  </a:lnTo>
                  <a:lnTo>
                    <a:pt x="15175" y="1353"/>
                  </a:lnTo>
                  <a:lnTo>
                    <a:pt x="15175" y="1486"/>
                  </a:lnTo>
                  <a:lnTo>
                    <a:pt x="15122" y="1617"/>
                  </a:lnTo>
                  <a:lnTo>
                    <a:pt x="15175" y="1825"/>
                  </a:lnTo>
                  <a:lnTo>
                    <a:pt x="15069" y="1958"/>
                  </a:lnTo>
                  <a:lnTo>
                    <a:pt x="15122" y="2173"/>
                  </a:lnTo>
                  <a:lnTo>
                    <a:pt x="15069" y="2371"/>
                  </a:lnTo>
                  <a:lnTo>
                    <a:pt x="14856" y="2642"/>
                  </a:lnTo>
                  <a:lnTo>
                    <a:pt x="14638" y="2712"/>
                  </a:lnTo>
                  <a:lnTo>
                    <a:pt x="14584" y="2642"/>
                  </a:lnTo>
                  <a:lnTo>
                    <a:pt x="14475" y="2642"/>
                  </a:lnTo>
                  <a:lnTo>
                    <a:pt x="14316" y="2642"/>
                  </a:lnTo>
                  <a:lnTo>
                    <a:pt x="14265" y="2712"/>
                  </a:lnTo>
                  <a:lnTo>
                    <a:pt x="14265" y="2983"/>
                  </a:lnTo>
                  <a:lnTo>
                    <a:pt x="14265" y="3117"/>
                  </a:lnTo>
                  <a:lnTo>
                    <a:pt x="14209" y="3181"/>
                  </a:lnTo>
                  <a:lnTo>
                    <a:pt x="14209" y="3452"/>
                  </a:lnTo>
                  <a:lnTo>
                    <a:pt x="14103" y="3519"/>
                  </a:lnTo>
                  <a:lnTo>
                    <a:pt x="14103" y="3723"/>
                  </a:lnTo>
                  <a:lnTo>
                    <a:pt x="14156" y="3790"/>
                  </a:lnTo>
                  <a:lnTo>
                    <a:pt x="14316" y="3790"/>
                  </a:lnTo>
                  <a:lnTo>
                    <a:pt x="14425" y="3790"/>
                  </a:lnTo>
                  <a:lnTo>
                    <a:pt x="14584" y="3790"/>
                  </a:lnTo>
                  <a:lnTo>
                    <a:pt x="14638" y="3723"/>
                  </a:lnTo>
                  <a:lnTo>
                    <a:pt x="14747" y="3519"/>
                  </a:lnTo>
                  <a:lnTo>
                    <a:pt x="14906" y="3656"/>
                  </a:lnTo>
                  <a:lnTo>
                    <a:pt x="15069" y="3656"/>
                  </a:lnTo>
                  <a:lnTo>
                    <a:pt x="15175" y="3656"/>
                  </a:lnTo>
                  <a:lnTo>
                    <a:pt x="15441" y="4058"/>
                  </a:lnTo>
                  <a:lnTo>
                    <a:pt x="15547" y="4329"/>
                  </a:lnTo>
                  <a:lnTo>
                    <a:pt x="15390" y="4396"/>
                  </a:lnTo>
                  <a:lnTo>
                    <a:pt x="14959" y="4396"/>
                  </a:lnTo>
                  <a:lnTo>
                    <a:pt x="14906" y="4459"/>
                  </a:lnTo>
                  <a:lnTo>
                    <a:pt x="14803" y="4459"/>
                  </a:lnTo>
                  <a:lnTo>
                    <a:pt x="14694" y="4671"/>
                  </a:lnTo>
                  <a:lnTo>
                    <a:pt x="14638" y="4600"/>
                  </a:lnTo>
                  <a:lnTo>
                    <a:pt x="14531" y="4801"/>
                  </a:lnTo>
                  <a:lnTo>
                    <a:pt x="14475" y="4871"/>
                  </a:lnTo>
                  <a:lnTo>
                    <a:pt x="14425" y="5139"/>
                  </a:lnTo>
                  <a:lnTo>
                    <a:pt x="14316" y="5206"/>
                  </a:lnTo>
                  <a:lnTo>
                    <a:pt x="14209" y="5340"/>
                  </a:lnTo>
                  <a:lnTo>
                    <a:pt x="14050" y="5277"/>
                  </a:lnTo>
                  <a:lnTo>
                    <a:pt x="13781" y="5544"/>
                  </a:lnTo>
                  <a:lnTo>
                    <a:pt x="13781" y="5682"/>
                  </a:lnTo>
                  <a:lnTo>
                    <a:pt x="13675" y="5752"/>
                  </a:lnTo>
                  <a:lnTo>
                    <a:pt x="13510" y="5682"/>
                  </a:lnTo>
                  <a:lnTo>
                    <a:pt x="13353" y="5682"/>
                  </a:lnTo>
                  <a:lnTo>
                    <a:pt x="13244" y="5615"/>
                  </a:lnTo>
                  <a:lnTo>
                    <a:pt x="13137" y="5682"/>
                  </a:lnTo>
                  <a:lnTo>
                    <a:pt x="12978" y="5949"/>
                  </a:lnTo>
                  <a:lnTo>
                    <a:pt x="13031" y="6150"/>
                  </a:lnTo>
                  <a:lnTo>
                    <a:pt x="13193" y="6354"/>
                  </a:lnTo>
                  <a:lnTo>
                    <a:pt x="13031" y="6559"/>
                  </a:lnTo>
                  <a:lnTo>
                    <a:pt x="12550" y="7094"/>
                  </a:lnTo>
                  <a:lnTo>
                    <a:pt x="12385" y="7228"/>
                  </a:lnTo>
                  <a:lnTo>
                    <a:pt x="12172" y="7228"/>
                  </a:lnTo>
                  <a:lnTo>
                    <a:pt x="12015" y="7298"/>
                  </a:lnTo>
                  <a:lnTo>
                    <a:pt x="11690" y="7298"/>
                  </a:lnTo>
                  <a:lnTo>
                    <a:pt x="11422" y="7506"/>
                  </a:lnTo>
                  <a:lnTo>
                    <a:pt x="11369" y="7570"/>
                  </a:lnTo>
                  <a:lnTo>
                    <a:pt x="11156" y="7570"/>
                  </a:lnTo>
                  <a:lnTo>
                    <a:pt x="10940" y="7841"/>
                  </a:lnTo>
                  <a:lnTo>
                    <a:pt x="10778" y="7774"/>
                  </a:lnTo>
                  <a:lnTo>
                    <a:pt x="10672" y="7703"/>
                  </a:lnTo>
                  <a:lnTo>
                    <a:pt x="10246" y="7703"/>
                  </a:lnTo>
                  <a:lnTo>
                    <a:pt x="9919" y="7570"/>
                  </a:lnTo>
                  <a:lnTo>
                    <a:pt x="9706" y="7298"/>
                  </a:lnTo>
                  <a:lnTo>
                    <a:pt x="9281" y="7298"/>
                  </a:lnTo>
                  <a:lnTo>
                    <a:pt x="9169" y="7228"/>
                  </a:lnTo>
                  <a:lnTo>
                    <a:pt x="9118" y="7369"/>
                  </a:lnTo>
                  <a:lnTo>
                    <a:pt x="8850" y="7298"/>
                  </a:lnTo>
                  <a:lnTo>
                    <a:pt x="8690" y="7298"/>
                  </a:lnTo>
                  <a:lnTo>
                    <a:pt x="8371" y="7164"/>
                  </a:lnTo>
                  <a:lnTo>
                    <a:pt x="8312" y="7228"/>
                  </a:lnTo>
                  <a:lnTo>
                    <a:pt x="7993" y="7094"/>
                  </a:lnTo>
                  <a:lnTo>
                    <a:pt x="7671" y="6354"/>
                  </a:lnTo>
                  <a:lnTo>
                    <a:pt x="7725" y="6150"/>
                  </a:lnTo>
                  <a:lnTo>
                    <a:pt x="7565" y="6150"/>
                  </a:lnTo>
                  <a:lnTo>
                    <a:pt x="7400" y="6150"/>
                  </a:lnTo>
                  <a:lnTo>
                    <a:pt x="7350" y="6016"/>
                  </a:lnTo>
                  <a:lnTo>
                    <a:pt x="7240" y="5949"/>
                  </a:lnTo>
                  <a:lnTo>
                    <a:pt x="7081" y="5682"/>
                  </a:lnTo>
                  <a:lnTo>
                    <a:pt x="6812" y="5752"/>
                  </a:lnTo>
                  <a:lnTo>
                    <a:pt x="6224" y="5474"/>
                  </a:lnTo>
                  <a:lnTo>
                    <a:pt x="6224" y="5340"/>
                  </a:lnTo>
                  <a:lnTo>
                    <a:pt x="6437" y="4600"/>
                  </a:lnTo>
                  <a:lnTo>
                    <a:pt x="6278" y="4329"/>
                  </a:lnTo>
                  <a:lnTo>
                    <a:pt x="6062" y="3857"/>
                  </a:lnTo>
                  <a:lnTo>
                    <a:pt x="5690" y="3857"/>
                  </a:lnTo>
                  <a:lnTo>
                    <a:pt x="5690" y="3656"/>
                  </a:lnTo>
                  <a:lnTo>
                    <a:pt x="5528" y="3318"/>
                  </a:lnTo>
                  <a:lnTo>
                    <a:pt x="5472" y="3117"/>
                  </a:lnTo>
                  <a:lnTo>
                    <a:pt x="5472" y="3047"/>
                  </a:lnTo>
                  <a:lnTo>
                    <a:pt x="5365" y="3047"/>
                  </a:lnTo>
                  <a:lnTo>
                    <a:pt x="5206" y="2913"/>
                  </a:lnTo>
                  <a:lnTo>
                    <a:pt x="5099" y="3117"/>
                  </a:lnTo>
                  <a:lnTo>
                    <a:pt x="5046" y="3381"/>
                  </a:lnTo>
                  <a:lnTo>
                    <a:pt x="4884" y="3381"/>
                  </a:lnTo>
                  <a:lnTo>
                    <a:pt x="4777" y="3452"/>
                  </a:lnTo>
                  <a:lnTo>
                    <a:pt x="4724" y="3519"/>
                  </a:lnTo>
                  <a:lnTo>
                    <a:pt x="4724" y="3723"/>
                  </a:lnTo>
                  <a:lnTo>
                    <a:pt x="4777" y="3927"/>
                  </a:lnTo>
                  <a:lnTo>
                    <a:pt x="4724" y="4125"/>
                  </a:lnTo>
                  <a:lnTo>
                    <a:pt x="4400" y="4195"/>
                  </a:lnTo>
                  <a:lnTo>
                    <a:pt x="4243" y="4058"/>
                  </a:lnTo>
                  <a:lnTo>
                    <a:pt x="4134" y="3994"/>
                  </a:lnTo>
                  <a:lnTo>
                    <a:pt x="4027" y="4058"/>
                  </a:lnTo>
                  <a:lnTo>
                    <a:pt x="4027" y="3927"/>
                  </a:lnTo>
                  <a:lnTo>
                    <a:pt x="3868" y="4058"/>
                  </a:lnTo>
                  <a:lnTo>
                    <a:pt x="3812" y="4195"/>
                  </a:lnTo>
                  <a:lnTo>
                    <a:pt x="3756" y="4396"/>
                  </a:lnTo>
                  <a:lnTo>
                    <a:pt x="3538" y="4671"/>
                  </a:lnTo>
                  <a:lnTo>
                    <a:pt x="3706" y="4935"/>
                  </a:lnTo>
                  <a:lnTo>
                    <a:pt x="3482" y="5072"/>
                  </a:lnTo>
                  <a:lnTo>
                    <a:pt x="3325" y="4871"/>
                  </a:lnTo>
                  <a:lnTo>
                    <a:pt x="3109" y="4871"/>
                  </a:lnTo>
                  <a:lnTo>
                    <a:pt x="2732" y="4871"/>
                  </a:lnTo>
                  <a:lnTo>
                    <a:pt x="2678" y="4935"/>
                  </a:lnTo>
                  <a:lnTo>
                    <a:pt x="2841" y="5139"/>
                  </a:lnTo>
                  <a:lnTo>
                    <a:pt x="2841" y="6087"/>
                  </a:lnTo>
                  <a:lnTo>
                    <a:pt x="2678" y="6217"/>
                  </a:lnTo>
                  <a:lnTo>
                    <a:pt x="2575" y="6626"/>
                  </a:lnTo>
                  <a:lnTo>
                    <a:pt x="2309" y="6692"/>
                  </a:lnTo>
                  <a:lnTo>
                    <a:pt x="2141" y="6692"/>
                  </a:lnTo>
                  <a:lnTo>
                    <a:pt x="1875" y="6830"/>
                  </a:lnTo>
                  <a:lnTo>
                    <a:pt x="1769" y="6960"/>
                  </a:lnTo>
                  <a:lnTo>
                    <a:pt x="1394" y="6960"/>
                  </a:lnTo>
                  <a:lnTo>
                    <a:pt x="1341" y="6830"/>
                  </a:lnTo>
                  <a:lnTo>
                    <a:pt x="1285" y="6830"/>
                  </a:lnTo>
                  <a:lnTo>
                    <a:pt x="1125" y="7031"/>
                  </a:lnTo>
                  <a:lnTo>
                    <a:pt x="910" y="7164"/>
                  </a:lnTo>
                  <a:lnTo>
                    <a:pt x="803" y="6960"/>
                  </a:lnTo>
                  <a:lnTo>
                    <a:pt x="644" y="6960"/>
                  </a:lnTo>
                  <a:lnTo>
                    <a:pt x="644" y="6893"/>
                  </a:lnTo>
                  <a:lnTo>
                    <a:pt x="591" y="6960"/>
                  </a:lnTo>
                  <a:lnTo>
                    <a:pt x="378" y="7031"/>
                  </a:lnTo>
                  <a:lnTo>
                    <a:pt x="213" y="7094"/>
                  </a:lnTo>
                  <a:lnTo>
                    <a:pt x="160" y="7228"/>
                  </a:lnTo>
                  <a:lnTo>
                    <a:pt x="0" y="7436"/>
                  </a:lnTo>
                  <a:lnTo>
                    <a:pt x="53" y="7506"/>
                  </a:lnTo>
                  <a:lnTo>
                    <a:pt x="0" y="7636"/>
                  </a:lnTo>
                  <a:lnTo>
                    <a:pt x="109" y="7841"/>
                  </a:lnTo>
                  <a:lnTo>
                    <a:pt x="213" y="7908"/>
                  </a:lnTo>
                  <a:lnTo>
                    <a:pt x="322" y="8038"/>
                  </a:lnTo>
                  <a:lnTo>
                    <a:pt x="322" y="8514"/>
                  </a:lnTo>
                  <a:lnTo>
                    <a:pt x="160" y="8647"/>
                  </a:lnTo>
                  <a:lnTo>
                    <a:pt x="53" y="8647"/>
                  </a:lnTo>
                  <a:lnTo>
                    <a:pt x="109" y="8785"/>
                  </a:lnTo>
                  <a:lnTo>
                    <a:pt x="266" y="8919"/>
                  </a:lnTo>
                  <a:lnTo>
                    <a:pt x="322" y="8986"/>
                  </a:lnTo>
                  <a:lnTo>
                    <a:pt x="484" y="9119"/>
                  </a:lnTo>
                  <a:lnTo>
                    <a:pt x="484" y="9391"/>
                  </a:lnTo>
                  <a:lnTo>
                    <a:pt x="428" y="9595"/>
                  </a:lnTo>
                  <a:lnTo>
                    <a:pt x="644" y="9729"/>
                  </a:lnTo>
                  <a:lnTo>
                    <a:pt x="750" y="9863"/>
                  </a:lnTo>
                  <a:lnTo>
                    <a:pt x="910" y="10000"/>
                  </a:lnTo>
                  <a:lnTo>
                    <a:pt x="1125" y="10134"/>
                  </a:lnTo>
                  <a:lnTo>
                    <a:pt x="1125" y="10405"/>
                  </a:lnTo>
                  <a:lnTo>
                    <a:pt x="1341" y="10740"/>
                  </a:lnTo>
                  <a:lnTo>
                    <a:pt x="1231" y="11014"/>
                  </a:lnTo>
                  <a:lnTo>
                    <a:pt x="1285" y="11014"/>
                  </a:lnTo>
                  <a:lnTo>
                    <a:pt x="1285" y="11486"/>
                  </a:lnTo>
                  <a:lnTo>
                    <a:pt x="1394" y="11550"/>
                  </a:lnTo>
                  <a:lnTo>
                    <a:pt x="1394" y="11754"/>
                  </a:lnTo>
                  <a:lnTo>
                    <a:pt x="1285" y="11888"/>
                  </a:lnTo>
                  <a:lnTo>
                    <a:pt x="1016" y="11754"/>
                  </a:lnTo>
                  <a:lnTo>
                    <a:pt x="910" y="11821"/>
                  </a:lnTo>
                  <a:lnTo>
                    <a:pt x="1016" y="12022"/>
                  </a:lnTo>
                  <a:lnTo>
                    <a:pt x="966" y="12364"/>
                  </a:lnTo>
                  <a:lnTo>
                    <a:pt x="1072" y="12494"/>
                  </a:lnTo>
                  <a:lnTo>
                    <a:pt x="1231" y="12494"/>
                  </a:lnTo>
                  <a:lnTo>
                    <a:pt x="1285" y="12698"/>
                  </a:lnTo>
                  <a:lnTo>
                    <a:pt x="1450" y="13040"/>
                  </a:lnTo>
                  <a:lnTo>
                    <a:pt x="1503" y="13170"/>
                  </a:lnTo>
                  <a:lnTo>
                    <a:pt x="1556" y="13241"/>
                  </a:lnTo>
                  <a:lnTo>
                    <a:pt x="1822" y="13374"/>
                  </a:lnTo>
                  <a:lnTo>
                    <a:pt x="1931" y="13308"/>
                  </a:lnTo>
                  <a:lnTo>
                    <a:pt x="2141" y="13441"/>
                  </a:lnTo>
                  <a:lnTo>
                    <a:pt x="2141" y="13575"/>
                  </a:lnTo>
                  <a:lnTo>
                    <a:pt x="2413" y="13713"/>
                  </a:lnTo>
                  <a:lnTo>
                    <a:pt x="2575" y="14118"/>
                  </a:lnTo>
                  <a:lnTo>
                    <a:pt x="2788" y="14118"/>
                  </a:lnTo>
                  <a:lnTo>
                    <a:pt x="2788" y="14318"/>
                  </a:lnTo>
                  <a:lnTo>
                    <a:pt x="2897" y="14523"/>
                  </a:lnTo>
                  <a:lnTo>
                    <a:pt x="2997" y="14590"/>
                  </a:lnTo>
                  <a:lnTo>
                    <a:pt x="3165" y="14861"/>
                  </a:lnTo>
                  <a:lnTo>
                    <a:pt x="3431" y="14928"/>
                  </a:lnTo>
                  <a:lnTo>
                    <a:pt x="3431" y="14995"/>
                  </a:lnTo>
                  <a:lnTo>
                    <a:pt x="3650" y="15129"/>
                  </a:lnTo>
                  <a:lnTo>
                    <a:pt x="3756" y="15065"/>
                  </a:lnTo>
                  <a:lnTo>
                    <a:pt x="3868" y="15199"/>
                  </a:lnTo>
                  <a:lnTo>
                    <a:pt x="4509" y="15262"/>
                  </a:lnTo>
                  <a:lnTo>
                    <a:pt x="4565" y="15534"/>
                  </a:lnTo>
                  <a:lnTo>
                    <a:pt x="4668" y="15467"/>
                  </a:lnTo>
                  <a:lnTo>
                    <a:pt x="4777" y="15329"/>
                  </a:lnTo>
                  <a:lnTo>
                    <a:pt x="4884" y="15262"/>
                  </a:lnTo>
                  <a:lnTo>
                    <a:pt x="4990" y="15129"/>
                  </a:lnTo>
                  <a:lnTo>
                    <a:pt x="5150" y="15199"/>
                  </a:lnTo>
                  <a:lnTo>
                    <a:pt x="5312" y="15329"/>
                  </a:lnTo>
                  <a:lnTo>
                    <a:pt x="5581" y="15329"/>
                  </a:lnTo>
                  <a:lnTo>
                    <a:pt x="5690" y="15467"/>
                  </a:lnTo>
                  <a:lnTo>
                    <a:pt x="5849" y="15601"/>
                  </a:lnTo>
                  <a:lnTo>
                    <a:pt x="5959" y="15601"/>
                  </a:lnTo>
                  <a:lnTo>
                    <a:pt x="6115" y="15400"/>
                  </a:lnTo>
                  <a:lnTo>
                    <a:pt x="6224" y="15262"/>
                  </a:lnTo>
                  <a:lnTo>
                    <a:pt x="6384" y="15129"/>
                  </a:lnTo>
                  <a:lnTo>
                    <a:pt x="6599" y="15129"/>
                  </a:lnTo>
                  <a:lnTo>
                    <a:pt x="6709" y="14928"/>
                  </a:lnTo>
                  <a:lnTo>
                    <a:pt x="6921" y="14928"/>
                  </a:lnTo>
                  <a:lnTo>
                    <a:pt x="6975" y="14790"/>
                  </a:lnTo>
                  <a:lnTo>
                    <a:pt x="7187" y="14995"/>
                  </a:lnTo>
                  <a:lnTo>
                    <a:pt x="7456" y="14723"/>
                  </a:lnTo>
                  <a:lnTo>
                    <a:pt x="7565" y="14790"/>
                  </a:lnTo>
                  <a:lnTo>
                    <a:pt x="7671" y="14861"/>
                  </a:lnTo>
                  <a:lnTo>
                    <a:pt x="7512" y="14995"/>
                  </a:lnTo>
                  <a:lnTo>
                    <a:pt x="7671" y="15129"/>
                  </a:lnTo>
                  <a:lnTo>
                    <a:pt x="7618" y="15262"/>
                  </a:lnTo>
                  <a:lnTo>
                    <a:pt x="7725" y="15329"/>
                  </a:lnTo>
                  <a:lnTo>
                    <a:pt x="7993" y="15467"/>
                  </a:lnTo>
                  <a:lnTo>
                    <a:pt x="8100" y="15400"/>
                  </a:lnTo>
                  <a:lnTo>
                    <a:pt x="8153" y="15400"/>
                  </a:lnTo>
                  <a:lnTo>
                    <a:pt x="8259" y="15534"/>
                  </a:lnTo>
                  <a:lnTo>
                    <a:pt x="8259" y="15667"/>
                  </a:lnTo>
                  <a:lnTo>
                    <a:pt x="8312" y="15805"/>
                  </a:lnTo>
                  <a:lnTo>
                    <a:pt x="8424" y="15805"/>
                  </a:lnTo>
                  <a:lnTo>
                    <a:pt x="8475" y="15942"/>
                  </a:lnTo>
                  <a:lnTo>
                    <a:pt x="8475" y="16749"/>
                  </a:lnTo>
                  <a:lnTo>
                    <a:pt x="8528" y="16883"/>
                  </a:lnTo>
                  <a:lnTo>
                    <a:pt x="8475" y="16883"/>
                  </a:lnTo>
                  <a:lnTo>
                    <a:pt x="8259" y="17017"/>
                  </a:lnTo>
                  <a:lnTo>
                    <a:pt x="8153" y="17224"/>
                  </a:lnTo>
                  <a:lnTo>
                    <a:pt x="8046" y="17422"/>
                  </a:lnTo>
                  <a:lnTo>
                    <a:pt x="7937" y="17626"/>
                  </a:lnTo>
                  <a:lnTo>
                    <a:pt x="8046" y="17760"/>
                  </a:lnTo>
                  <a:lnTo>
                    <a:pt x="8046" y="17897"/>
                  </a:lnTo>
                  <a:lnTo>
                    <a:pt x="7993" y="17897"/>
                  </a:lnTo>
                  <a:lnTo>
                    <a:pt x="7993" y="18035"/>
                  </a:lnTo>
                  <a:lnTo>
                    <a:pt x="8153" y="18035"/>
                  </a:lnTo>
                  <a:lnTo>
                    <a:pt x="8312" y="17964"/>
                  </a:lnTo>
                  <a:lnTo>
                    <a:pt x="8475" y="17964"/>
                  </a:lnTo>
                  <a:lnTo>
                    <a:pt x="8475" y="18232"/>
                  </a:lnTo>
                  <a:lnTo>
                    <a:pt x="8528" y="18309"/>
                  </a:lnTo>
                  <a:lnTo>
                    <a:pt x="8528" y="18443"/>
                  </a:lnTo>
                  <a:lnTo>
                    <a:pt x="8581" y="18443"/>
                  </a:lnTo>
                  <a:lnTo>
                    <a:pt x="8637" y="18514"/>
                  </a:lnTo>
                  <a:lnTo>
                    <a:pt x="8746" y="18514"/>
                  </a:lnTo>
                  <a:lnTo>
                    <a:pt x="8746" y="18580"/>
                  </a:lnTo>
                  <a:lnTo>
                    <a:pt x="8690" y="18580"/>
                  </a:lnTo>
                  <a:lnTo>
                    <a:pt x="8690" y="18848"/>
                  </a:lnTo>
                  <a:lnTo>
                    <a:pt x="8637" y="18848"/>
                  </a:lnTo>
                  <a:lnTo>
                    <a:pt x="8637" y="19052"/>
                  </a:lnTo>
                  <a:lnTo>
                    <a:pt x="8746" y="19119"/>
                  </a:lnTo>
                  <a:lnTo>
                    <a:pt x="8850" y="19119"/>
                  </a:lnTo>
                  <a:lnTo>
                    <a:pt x="8956" y="19250"/>
                  </a:lnTo>
                  <a:lnTo>
                    <a:pt x="8956" y="19391"/>
                  </a:lnTo>
                  <a:lnTo>
                    <a:pt x="9062" y="19461"/>
                  </a:lnTo>
                  <a:lnTo>
                    <a:pt x="9225" y="19461"/>
                  </a:lnTo>
                  <a:lnTo>
                    <a:pt x="9331" y="19324"/>
                  </a:lnTo>
                  <a:lnTo>
                    <a:pt x="9387" y="19324"/>
                  </a:lnTo>
                  <a:lnTo>
                    <a:pt x="9496" y="19391"/>
                  </a:lnTo>
                  <a:lnTo>
                    <a:pt x="9440" y="19524"/>
                  </a:lnTo>
                  <a:lnTo>
                    <a:pt x="9496" y="19591"/>
                  </a:lnTo>
                  <a:lnTo>
                    <a:pt x="9600" y="19662"/>
                  </a:lnTo>
                  <a:lnTo>
                    <a:pt x="9706" y="19662"/>
                  </a:lnTo>
                  <a:lnTo>
                    <a:pt x="9706" y="19186"/>
                  </a:lnTo>
                  <a:lnTo>
                    <a:pt x="9653" y="19052"/>
                  </a:lnTo>
                  <a:lnTo>
                    <a:pt x="9762" y="18848"/>
                  </a:lnTo>
                  <a:lnTo>
                    <a:pt x="9919" y="18915"/>
                  </a:lnTo>
                  <a:lnTo>
                    <a:pt x="10028" y="18781"/>
                  </a:lnTo>
                  <a:lnTo>
                    <a:pt x="10190" y="18781"/>
                  </a:lnTo>
                  <a:lnTo>
                    <a:pt x="10246" y="18848"/>
                  </a:lnTo>
                  <a:lnTo>
                    <a:pt x="10353" y="18848"/>
                  </a:lnTo>
                  <a:lnTo>
                    <a:pt x="10353" y="18781"/>
                  </a:lnTo>
                  <a:lnTo>
                    <a:pt x="10459" y="18848"/>
                  </a:lnTo>
                  <a:lnTo>
                    <a:pt x="10459" y="18781"/>
                  </a:lnTo>
                  <a:lnTo>
                    <a:pt x="10512" y="18718"/>
                  </a:lnTo>
                  <a:lnTo>
                    <a:pt x="10565" y="18781"/>
                  </a:lnTo>
                  <a:lnTo>
                    <a:pt x="10725" y="18781"/>
                  </a:lnTo>
                  <a:lnTo>
                    <a:pt x="10778" y="18647"/>
                  </a:lnTo>
                  <a:lnTo>
                    <a:pt x="10887" y="18718"/>
                  </a:lnTo>
                  <a:lnTo>
                    <a:pt x="11044" y="18580"/>
                  </a:lnTo>
                  <a:lnTo>
                    <a:pt x="11156" y="18383"/>
                  </a:lnTo>
                  <a:lnTo>
                    <a:pt x="11262" y="18383"/>
                  </a:lnTo>
                  <a:lnTo>
                    <a:pt x="11369" y="18443"/>
                  </a:lnTo>
                  <a:lnTo>
                    <a:pt x="11422" y="18580"/>
                  </a:lnTo>
                  <a:lnTo>
                    <a:pt x="11584" y="18580"/>
                  </a:lnTo>
                  <a:lnTo>
                    <a:pt x="11744" y="18647"/>
                  </a:lnTo>
                  <a:lnTo>
                    <a:pt x="11800" y="18718"/>
                  </a:lnTo>
                  <a:lnTo>
                    <a:pt x="11744" y="18781"/>
                  </a:lnTo>
                  <a:lnTo>
                    <a:pt x="11744" y="19052"/>
                  </a:lnTo>
                  <a:lnTo>
                    <a:pt x="12119" y="19324"/>
                  </a:lnTo>
                  <a:lnTo>
                    <a:pt x="12228" y="19324"/>
                  </a:lnTo>
                  <a:close/>
                </a:path>
              </a:pathLst>
            </a:custGeom>
            <a:noFill/>
            <a:ln w="22860">
              <a:solidFill>
                <a:srgbClr val="000000"/>
              </a:solidFill>
              <a:round/>
              <a:headEnd/>
              <a:tailEnd/>
            </a:ln>
          </p:spPr>
          <p:txBody>
            <a:bodyPr/>
            <a:lstStyle/>
            <a:p>
              <a:endParaRPr lang="zh-CN" altLang="en-US"/>
            </a:p>
          </p:txBody>
        </p:sp>
        <p:sp>
          <p:nvSpPr>
            <p:cNvPr id="8243" name="Freeform 50"/>
            <p:cNvSpPr>
              <a:spLocks/>
            </p:cNvSpPr>
            <p:nvPr/>
          </p:nvSpPr>
          <p:spPr bwMode="auto">
            <a:xfrm>
              <a:off x="5562600" y="5049292"/>
              <a:ext cx="87313" cy="46037"/>
            </a:xfrm>
            <a:custGeom>
              <a:avLst/>
              <a:gdLst>
                <a:gd name="T0" fmla="*/ 2147483647 w 20000"/>
                <a:gd name="T1" fmla="*/ 0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0 h 20000"/>
                <a:gd name="T14" fmla="*/ 2147483647 w 20000"/>
                <a:gd name="T15" fmla="*/ 0 h 20000"/>
                <a:gd name="T16" fmla="*/ 2147483647 w 20000"/>
                <a:gd name="T17" fmla="*/ 0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0 w 20000"/>
                <a:gd name="T35" fmla="*/ 2147483647 h 20000"/>
                <a:gd name="T36" fmla="*/ 0 w 20000"/>
                <a:gd name="T37" fmla="*/ 2147483647 h 20000"/>
                <a:gd name="T38" fmla="*/ 0 w 20000"/>
                <a:gd name="T39" fmla="*/ 2147483647 h 20000"/>
                <a:gd name="T40" fmla="*/ 2147483647 w 20000"/>
                <a:gd name="T41" fmla="*/ 0 h 200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000"/>
                <a:gd name="T64" fmla="*/ 0 h 20000"/>
                <a:gd name="T65" fmla="*/ 20000 w 20000"/>
                <a:gd name="T66" fmla="*/ 20000 h 200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000" h="20000">
                  <a:moveTo>
                    <a:pt x="2815" y="0"/>
                  </a:moveTo>
                  <a:lnTo>
                    <a:pt x="2815" y="5128"/>
                  </a:lnTo>
                  <a:lnTo>
                    <a:pt x="5778" y="5128"/>
                  </a:lnTo>
                  <a:lnTo>
                    <a:pt x="8444" y="5128"/>
                  </a:lnTo>
                  <a:lnTo>
                    <a:pt x="11259" y="5128"/>
                  </a:lnTo>
                  <a:lnTo>
                    <a:pt x="14074" y="0"/>
                  </a:lnTo>
                  <a:lnTo>
                    <a:pt x="17037" y="0"/>
                  </a:lnTo>
                  <a:lnTo>
                    <a:pt x="17037" y="5128"/>
                  </a:lnTo>
                  <a:lnTo>
                    <a:pt x="19852" y="10000"/>
                  </a:lnTo>
                  <a:lnTo>
                    <a:pt x="19852" y="14872"/>
                  </a:lnTo>
                  <a:lnTo>
                    <a:pt x="19852" y="19744"/>
                  </a:lnTo>
                  <a:lnTo>
                    <a:pt x="14074" y="19744"/>
                  </a:lnTo>
                  <a:lnTo>
                    <a:pt x="11259" y="19744"/>
                  </a:lnTo>
                  <a:lnTo>
                    <a:pt x="5778" y="19744"/>
                  </a:lnTo>
                  <a:lnTo>
                    <a:pt x="2815" y="19744"/>
                  </a:lnTo>
                  <a:lnTo>
                    <a:pt x="0" y="14872"/>
                  </a:lnTo>
                  <a:lnTo>
                    <a:pt x="0" y="10000"/>
                  </a:lnTo>
                  <a:lnTo>
                    <a:pt x="0" y="5128"/>
                  </a:lnTo>
                  <a:lnTo>
                    <a:pt x="2815" y="0"/>
                  </a:lnTo>
                  <a:close/>
                </a:path>
              </a:pathLst>
            </a:custGeom>
            <a:solidFill>
              <a:srgbClr val="FFFFFF"/>
            </a:solidFill>
            <a:ln w="11430">
              <a:solidFill>
                <a:srgbClr val="000000"/>
              </a:solidFill>
              <a:round/>
              <a:headEnd/>
              <a:tailEnd/>
            </a:ln>
          </p:spPr>
          <p:txBody>
            <a:bodyPr/>
            <a:lstStyle/>
            <a:p>
              <a:endParaRPr lang="zh-CN" altLang="en-US"/>
            </a:p>
          </p:txBody>
        </p:sp>
        <p:sp>
          <p:nvSpPr>
            <p:cNvPr id="8244" name="Freeform 51"/>
            <p:cNvSpPr>
              <a:spLocks/>
            </p:cNvSpPr>
            <p:nvPr/>
          </p:nvSpPr>
          <p:spPr bwMode="auto">
            <a:xfrm>
              <a:off x="6170613" y="4682579"/>
              <a:ext cx="150812" cy="319088"/>
            </a:xfrm>
            <a:custGeom>
              <a:avLst/>
              <a:gdLst>
                <a:gd name="T0" fmla="*/ 2147483647 w 20000"/>
                <a:gd name="T1" fmla="*/ 0 h 20000"/>
                <a:gd name="T2" fmla="*/ 2147483647 w 20000"/>
                <a:gd name="T3" fmla="*/ 2147483647 h 20000"/>
                <a:gd name="T4" fmla="*/ 2147483647 w 20000"/>
                <a:gd name="T5" fmla="*/ 2147483647 h 20000"/>
                <a:gd name="T6" fmla="*/ 2147483647 w 20000"/>
                <a:gd name="T7" fmla="*/ 2147483647 h 20000"/>
                <a:gd name="T8" fmla="*/ 2147483647 w 20000"/>
                <a:gd name="T9" fmla="*/ 2147483647 h 20000"/>
                <a:gd name="T10" fmla="*/ 2147483647 w 20000"/>
                <a:gd name="T11" fmla="*/ 2147483647 h 20000"/>
                <a:gd name="T12" fmla="*/ 2147483647 w 20000"/>
                <a:gd name="T13" fmla="*/ 2147483647 h 20000"/>
                <a:gd name="T14" fmla="*/ 2147483647 w 20000"/>
                <a:gd name="T15" fmla="*/ 2147483647 h 20000"/>
                <a:gd name="T16" fmla="*/ 2147483647 w 20000"/>
                <a:gd name="T17" fmla="*/ 2147483647 h 20000"/>
                <a:gd name="T18" fmla="*/ 2147483647 w 20000"/>
                <a:gd name="T19" fmla="*/ 2147483647 h 20000"/>
                <a:gd name="T20" fmla="*/ 2147483647 w 20000"/>
                <a:gd name="T21" fmla="*/ 2147483647 h 20000"/>
                <a:gd name="T22" fmla="*/ 2147483647 w 20000"/>
                <a:gd name="T23" fmla="*/ 2147483647 h 20000"/>
                <a:gd name="T24" fmla="*/ 2147483647 w 20000"/>
                <a:gd name="T25" fmla="*/ 2147483647 h 20000"/>
                <a:gd name="T26" fmla="*/ 2147483647 w 20000"/>
                <a:gd name="T27" fmla="*/ 2147483647 h 20000"/>
                <a:gd name="T28" fmla="*/ 2147483647 w 20000"/>
                <a:gd name="T29" fmla="*/ 2147483647 h 20000"/>
                <a:gd name="T30" fmla="*/ 2147483647 w 20000"/>
                <a:gd name="T31" fmla="*/ 2147483647 h 20000"/>
                <a:gd name="T32" fmla="*/ 2147483647 w 20000"/>
                <a:gd name="T33" fmla="*/ 2147483647 h 20000"/>
                <a:gd name="T34" fmla="*/ 0 w 20000"/>
                <a:gd name="T35" fmla="*/ 2147483647 h 20000"/>
                <a:gd name="T36" fmla="*/ 0 w 20000"/>
                <a:gd name="T37" fmla="*/ 2147483647 h 20000"/>
                <a:gd name="T38" fmla="*/ 0 w 20000"/>
                <a:gd name="T39" fmla="*/ 2147483647 h 20000"/>
                <a:gd name="T40" fmla="*/ 2147483647 w 20000"/>
                <a:gd name="T41" fmla="*/ 2147483647 h 20000"/>
                <a:gd name="T42" fmla="*/ 2147483647 w 20000"/>
                <a:gd name="T43" fmla="*/ 2147483647 h 20000"/>
                <a:gd name="T44" fmla="*/ 2147483647 w 20000"/>
                <a:gd name="T45" fmla="*/ 2147483647 h 20000"/>
                <a:gd name="T46" fmla="*/ 2147483647 w 20000"/>
                <a:gd name="T47" fmla="*/ 2147483647 h 20000"/>
                <a:gd name="T48" fmla="*/ 2147483647 w 20000"/>
                <a:gd name="T49" fmla="*/ 2147483647 h 20000"/>
                <a:gd name="T50" fmla="*/ 2147483647 w 20000"/>
                <a:gd name="T51" fmla="*/ 2147483647 h 20000"/>
                <a:gd name="T52" fmla="*/ 2147483647 w 20000"/>
                <a:gd name="T53" fmla="*/ 2147483647 h 20000"/>
                <a:gd name="T54" fmla="*/ 2147483647 w 20000"/>
                <a:gd name="T55" fmla="*/ 2147483647 h 20000"/>
                <a:gd name="T56" fmla="*/ 2147483647 w 20000"/>
                <a:gd name="T57" fmla="*/ 2147483647 h 20000"/>
                <a:gd name="T58" fmla="*/ 2147483647 w 20000"/>
                <a:gd name="T59" fmla="*/ 2147483647 h 20000"/>
                <a:gd name="T60" fmla="*/ 2147483647 w 20000"/>
                <a:gd name="T61" fmla="*/ 2147483647 h 20000"/>
                <a:gd name="T62" fmla="*/ 2147483647 w 20000"/>
                <a:gd name="T63" fmla="*/ 2147483647 h 20000"/>
                <a:gd name="T64" fmla="*/ 2147483647 w 20000"/>
                <a:gd name="T65" fmla="*/ 2147483647 h 20000"/>
                <a:gd name="T66" fmla="*/ 2147483647 w 20000"/>
                <a:gd name="T67" fmla="*/ 2147483647 h 20000"/>
                <a:gd name="T68" fmla="*/ 2147483647 w 20000"/>
                <a:gd name="T69" fmla="*/ 2147483647 h 20000"/>
                <a:gd name="T70" fmla="*/ 2147483647 w 20000"/>
                <a:gd name="T71" fmla="*/ 2147483647 h 20000"/>
                <a:gd name="T72" fmla="*/ 2147483647 w 20000"/>
                <a:gd name="T73" fmla="*/ 2147483647 h 20000"/>
                <a:gd name="T74" fmla="*/ 2147483647 w 20000"/>
                <a:gd name="T75" fmla="*/ 2147483647 h 20000"/>
                <a:gd name="T76" fmla="*/ 2147483647 w 20000"/>
                <a:gd name="T77" fmla="*/ 2147483647 h 20000"/>
                <a:gd name="T78" fmla="*/ 2147483647 w 20000"/>
                <a:gd name="T79" fmla="*/ 2147483647 h 20000"/>
                <a:gd name="T80" fmla="*/ 2147483647 w 20000"/>
                <a:gd name="T81" fmla="*/ 2147483647 h 20000"/>
                <a:gd name="T82" fmla="*/ 2147483647 w 20000"/>
                <a:gd name="T83" fmla="*/ 2147483647 h 20000"/>
                <a:gd name="T84" fmla="*/ 2147483647 w 20000"/>
                <a:gd name="T85" fmla="*/ 2147483647 h 20000"/>
                <a:gd name="T86" fmla="*/ 2147483647 w 20000"/>
                <a:gd name="T87" fmla="*/ 2147483647 h 20000"/>
                <a:gd name="T88" fmla="*/ 2147483647 w 20000"/>
                <a:gd name="T89" fmla="*/ 2147483647 h 20000"/>
                <a:gd name="T90" fmla="*/ 2147483647 w 20000"/>
                <a:gd name="T91" fmla="*/ 2147483647 h 20000"/>
                <a:gd name="T92" fmla="*/ 2147483647 w 20000"/>
                <a:gd name="T93" fmla="*/ 2147483647 h 20000"/>
                <a:gd name="T94" fmla="*/ 2147483647 w 20000"/>
                <a:gd name="T95" fmla="*/ 2147483647 h 20000"/>
                <a:gd name="T96" fmla="*/ 2147483647 w 20000"/>
                <a:gd name="T97" fmla="*/ 2147483647 h 20000"/>
                <a:gd name="T98" fmla="*/ 2147483647 w 20000"/>
                <a:gd name="T99" fmla="*/ 2147483647 h 20000"/>
                <a:gd name="T100" fmla="*/ 2147483647 w 20000"/>
                <a:gd name="T101" fmla="*/ 2147483647 h 20000"/>
                <a:gd name="T102" fmla="*/ 2147483647 w 20000"/>
                <a:gd name="T103" fmla="*/ 2147483647 h 20000"/>
                <a:gd name="T104" fmla="*/ 2147483647 w 20000"/>
                <a:gd name="T105" fmla="*/ 2147483647 h 20000"/>
                <a:gd name="T106" fmla="*/ 2147483647 w 20000"/>
                <a:gd name="T107" fmla="*/ 2147483647 h 20000"/>
                <a:gd name="T108" fmla="*/ 2147483647 w 20000"/>
                <a:gd name="T109" fmla="*/ 0 h 20000"/>
                <a:gd name="T110" fmla="*/ 2147483647 w 20000"/>
                <a:gd name="T111" fmla="*/ 0 h 20000"/>
                <a:gd name="T112" fmla="*/ 2147483647 w 20000"/>
                <a:gd name="T113" fmla="*/ 0 h 20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00"/>
                <a:gd name="T172" fmla="*/ 0 h 20000"/>
                <a:gd name="T173" fmla="*/ 20000 w 20000"/>
                <a:gd name="T174" fmla="*/ 20000 h 200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00" h="20000">
                  <a:moveTo>
                    <a:pt x="14978" y="0"/>
                  </a:moveTo>
                  <a:lnTo>
                    <a:pt x="13333" y="706"/>
                  </a:lnTo>
                  <a:lnTo>
                    <a:pt x="11688" y="1450"/>
                  </a:lnTo>
                  <a:lnTo>
                    <a:pt x="10043" y="2119"/>
                  </a:lnTo>
                  <a:lnTo>
                    <a:pt x="8312" y="2119"/>
                  </a:lnTo>
                  <a:lnTo>
                    <a:pt x="6667" y="2825"/>
                  </a:lnTo>
                  <a:lnTo>
                    <a:pt x="6667" y="3532"/>
                  </a:lnTo>
                  <a:lnTo>
                    <a:pt x="6667" y="4275"/>
                  </a:lnTo>
                  <a:lnTo>
                    <a:pt x="5022" y="4981"/>
                  </a:lnTo>
                  <a:lnTo>
                    <a:pt x="5022" y="5725"/>
                  </a:lnTo>
                  <a:lnTo>
                    <a:pt x="5022" y="6431"/>
                  </a:lnTo>
                  <a:lnTo>
                    <a:pt x="5022" y="7138"/>
                  </a:lnTo>
                  <a:lnTo>
                    <a:pt x="3463" y="7844"/>
                  </a:lnTo>
                  <a:lnTo>
                    <a:pt x="1645" y="8550"/>
                  </a:lnTo>
                  <a:lnTo>
                    <a:pt x="1645" y="9294"/>
                  </a:lnTo>
                  <a:lnTo>
                    <a:pt x="1645" y="10000"/>
                  </a:lnTo>
                  <a:lnTo>
                    <a:pt x="0" y="10669"/>
                  </a:lnTo>
                  <a:lnTo>
                    <a:pt x="0" y="11413"/>
                  </a:lnTo>
                  <a:lnTo>
                    <a:pt x="0" y="12825"/>
                  </a:lnTo>
                  <a:lnTo>
                    <a:pt x="1645" y="13532"/>
                  </a:lnTo>
                  <a:lnTo>
                    <a:pt x="1645" y="14238"/>
                  </a:lnTo>
                  <a:lnTo>
                    <a:pt x="3463" y="14944"/>
                  </a:lnTo>
                  <a:lnTo>
                    <a:pt x="3463" y="15688"/>
                  </a:lnTo>
                  <a:lnTo>
                    <a:pt x="3463" y="16431"/>
                  </a:lnTo>
                  <a:lnTo>
                    <a:pt x="5022" y="17100"/>
                  </a:lnTo>
                  <a:lnTo>
                    <a:pt x="6667" y="17100"/>
                  </a:lnTo>
                  <a:lnTo>
                    <a:pt x="6667" y="17844"/>
                  </a:lnTo>
                  <a:lnTo>
                    <a:pt x="8312" y="18513"/>
                  </a:lnTo>
                  <a:lnTo>
                    <a:pt x="10043" y="19257"/>
                  </a:lnTo>
                  <a:lnTo>
                    <a:pt x="11688" y="19257"/>
                  </a:lnTo>
                  <a:lnTo>
                    <a:pt x="13333" y="19963"/>
                  </a:lnTo>
                  <a:lnTo>
                    <a:pt x="14978" y="19963"/>
                  </a:lnTo>
                  <a:lnTo>
                    <a:pt x="14978" y="19257"/>
                  </a:lnTo>
                  <a:lnTo>
                    <a:pt x="16537" y="18513"/>
                  </a:lnTo>
                  <a:lnTo>
                    <a:pt x="14978" y="17844"/>
                  </a:lnTo>
                  <a:lnTo>
                    <a:pt x="14978" y="16431"/>
                  </a:lnTo>
                  <a:lnTo>
                    <a:pt x="14978" y="15688"/>
                  </a:lnTo>
                  <a:lnTo>
                    <a:pt x="14978" y="14944"/>
                  </a:lnTo>
                  <a:lnTo>
                    <a:pt x="14978" y="14238"/>
                  </a:lnTo>
                  <a:lnTo>
                    <a:pt x="16537" y="12825"/>
                  </a:lnTo>
                  <a:lnTo>
                    <a:pt x="16537" y="12082"/>
                  </a:lnTo>
                  <a:lnTo>
                    <a:pt x="18268" y="10669"/>
                  </a:lnTo>
                  <a:lnTo>
                    <a:pt x="18268" y="10000"/>
                  </a:lnTo>
                  <a:lnTo>
                    <a:pt x="18268" y="8550"/>
                  </a:lnTo>
                  <a:lnTo>
                    <a:pt x="18268" y="7844"/>
                  </a:lnTo>
                  <a:lnTo>
                    <a:pt x="18268" y="7138"/>
                  </a:lnTo>
                  <a:lnTo>
                    <a:pt x="18268" y="6431"/>
                  </a:lnTo>
                  <a:lnTo>
                    <a:pt x="19913" y="4981"/>
                  </a:lnTo>
                  <a:lnTo>
                    <a:pt x="19913" y="4275"/>
                  </a:lnTo>
                  <a:lnTo>
                    <a:pt x="19913" y="2825"/>
                  </a:lnTo>
                  <a:lnTo>
                    <a:pt x="18268" y="2825"/>
                  </a:lnTo>
                  <a:lnTo>
                    <a:pt x="18268" y="2119"/>
                  </a:lnTo>
                  <a:lnTo>
                    <a:pt x="18268" y="1450"/>
                  </a:lnTo>
                  <a:lnTo>
                    <a:pt x="18268" y="0"/>
                  </a:lnTo>
                  <a:lnTo>
                    <a:pt x="16537" y="0"/>
                  </a:lnTo>
                  <a:lnTo>
                    <a:pt x="14978" y="0"/>
                  </a:lnTo>
                  <a:close/>
                </a:path>
              </a:pathLst>
            </a:custGeom>
            <a:solidFill>
              <a:srgbClr val="FFC000"/>
            </a:solidFill>
            <a:ln w="22860">
              <a:solidFill>
                <a:srgbClr val="000000"/>
              </a:solidFill>
              <a:round/>
              <a:headEnd/>
              <a:tailEnd/>
            </a:ln>
          </p:spPr>
          <p:txBody>
            <a:bodyPr/>
            <a:lstStyle/>
            <a:p>
              <a:endParaRPr lang="zh-CN" altLang="en-US"/>
            </a:p>
          </p:txBody>
        </p:sp>
        <p:sp>
          <p:nvSpPr>
            <p:cNvPr id="8245" name="Text Box 54"/>
            <p:cNvSpPr txBox="1">
              <a:spLocks noChangeArrowheads="1"/>
            </p:cNvSpPr>
            <p:nvPr/>
          </p:nvSpPr>
          <p:spPr bwMode="auto">
            <a:xfrm>
              <a:off x="4510088" y="3290342"/>
              <a:ext cx="628650" cy="133350"/>
            </a:xfrm>
            <a:prstGeom prst="rect">
              <a:avLst/>
            </a:prstGeom>
            <a:noFill/>
            <a:ln w="6350">
              <a:noFill/>
              <a:miter lim="800000"/>
              <a:headEnd/>
              <a:tailEnd/>
            </a:ln>
          </p:spPr>
          <p:txBody>
            <a:bodyPr lIns="0" tIns="0" rIns="0" bIns="0">
              <a:spAutoFit/>
            </a:bodyPr>
            <a:lstStyle/>
            <a:p>
              <a:pPr eaLnBrk="0" hangingPunct="0"/>
              <a:r>
                <a:rPr lang="zh-CN" altLang="en-US" sz="800">
                  <a:sym typeface="Monotype Sorts"/>
                </a:rPr>
                <a:t>内蒙古</a:t>
              </a:r>
              <a:endParaRPr lang="zh-CN" altLang="en-US" sz="800"/>
            </a:p>
          </p:txBody>
        </p:sp>
        <p:sp>
          <p:nvSpPr>
            <p:cNvPr id="8246" name="Oval 78"/>
            <p:cNvSpPr>
              <a:spLocks noChangeArrowheads="1"/>
            </p:cNvSpPr>
            <p:nvPr/>
          </p:nvSpPr>
          <p:spPr bwMode="auto">
            <a:xfrm>
              <a:off x="6111875" y="4096792"/>
              <a:ext cx="84138" cy="82550"/>
            </a:xfrm>
            <a:prstGeom prst="ellipse">
              <a:avLst/>
            </a:prstGeom>
            <a:solidFill>
              <a:srgbClr val="00B050"/>
            </a:solidFill>
            <a:ln w="9525">
              <a:noFill/>
              <a:round/>
              <a:headEnd/>
              <a:tailEnd/>
            </a:ln>
          </p:spPr>
          <p:txBody>
            <a:bodyPr wrap="none" lIns="0" tIns="0" rIns="0" bIns="0" anchor="ctr"/>
            <a:lstStyle/>
            <a:p>
              <a:endParaRPr lang="zh-CN" altLang="en-US" sz="2400"/>
            </a:p>
          </p:txBody>
        </p:sp>
        <p:sp>
          <p:nvSpPr>
            <p:cNvPr id="68" name="Freeform 80"/>
            <p:cNvSpPr>
              <a:spLocks/>
            </p:cNvSpPr>
            <p:nvPr/>
          </p:nvSpPr>
          <p:spPr bwMode="auto">
            <a:xfrm>
              <a:off x="4714161" y="4120949"/>
              <a:ext cx="418093" cy="390439"/>
            </a:xfrm>
            <a:custGeom>
              <a:avLst/>
              <a:gdLst>
                <a:gd name="T0" fmla="*/ 42 w 267"/>
                <a:gd name="T1" fmla="*/ 9 h 283"/>
                <a:gd name="T2" fmla="*/ 57 w 267"/>
                <a:gd name="T3" fmla="*/ 0 h 283"/>
                <a:gd name="T4" fmla="*/ 75 w 267"/>
                <a:gd name="T5" fmla="*/ 3 h 283"/>
                <a:gd name="T6" fmla="*/ 87 w 267"/>
                <a:gd name="T7" fmla="*/ 13 h 283"/>
                <a:gd name="T8" fmla="*/ 108 w 267"/>
                <a:gd name="T9" fmla="*/ 16 h 283"/>
                <a:gd name="T10" fmla="*/ 114 w 267"/>
                <a:gd name="T11" fmla="*/ 28 h 283"/>
                <a:gd name="T12" fmla="*/ 129 w 267"/>
                <a:gd name="T13" fmla="*/ 33 h 283"/>
                <a:gd name="T14" fmla="*/ 147 w 267"/>
                <a:gd name="T15" fmla="*/ 33 h 283"/>
                <a:gd name="T16" fmla="*/ 181 w 267"/>
                <a:gd name="T17" fmla="*/ 28 h 283"/>
                <a:gd name="T18" fmla="*/ 184 w 267"/>
                <a:gd name="T19" fmla="*/ 39 h 283"/>
                <a:gd name="T20" fmla="*/ 196 w 267"/>
                <a:gd name="T21" fmla="*/ 39 h 283"/>
                <a:gd name="T22" fmla="*/ 204 w 267"/>
                <a:gd name="T23" fmla="*/ 48 h 283"/>
                <a:gd name="T24" fmla="*/ 226 w 267"/>
                <a:gd name="T25" fmla="*/ 48 h 283"/>
                <a:gd name="T26" fmla="*/ 246 w 267"/>
                <a:gd name="T27" fmla="*/ 52 h 283"/>
                <a:gd name="T28" fmla="*/ 250 w 267"/>
                <a:gd name="T29" fmla="*/ 61 h 283"/>
                <a:gd name="T30" fmla="*/ 267 w 267"/>
                <a:gd name="T31" fmla="*/ 69 h 283"/>
                <a:gd name="T32" fmla="*/ 262 w 267"/>
                <a:gd name="T33" fmla="*/ 93 h 283"/>
                <a:gd name="T34" fmla="*/ 244 w 267"/>
                <a:gd name="T35" fmla="*/ 109 h 283"/>
                <a:gd name="T36" fmla="*/ 207 w 267"/>
                <a:gd name="T37" fmla="*/ 132 h 283"/>
                <a:gd name="T38" fmla="*/ 181 w 267"/>
                <a:gd name="T39" fmla="*/ 135 h 283"/>
                <a:gd name="T40" fmla="*/ 169 w 267"/>
                <a:gd name="T41" fmla="*/ 144 h 283"/>
                <a:gd name="T42" fmla="*/ 177 w 267"/>
                <a:gd name="T43" fmla="*/ 162 h 283"/>
                <a:gd name="T44" fmla="*/ 177 w 267"/>
                <a:gd name="T45" fmla="*/ 175 h 283"/>
                <a:gd name="T46" fmla="*/ 192 w 267"/>
                <a:gd name="T47" fmla="*/ 186 h 283"/>
                <a:gd name="T48" fmla="*/ 202 w 267"/>
                <a:gd name="T49" fmla="*/ 186 h 283"/>
                <a:gd name="T50" fmla="*/ 214 w 267"/>
                <a:gd name="T51" fmla="*/ 211 h 283"/>
                <a:gd name="T52" fmla="*/ 216 w 267"/>
                <a:gd name="T53" fmla="*/ 253 h 283"/>
                <a:gd name="T54" fmla="*/ 226 w 267"/>
                <a:gd name="T55" fmla="*/ 267 h 283"/>
                <a:gd name="T56" fmla="*/ 213 w 267"/>
                <a:gd name="T57" fmla="*/ 273 h 283"/>
                <a:gd name="T58" fmla="*/ 196 w 267"/>
                <a:gd name="T59" fmla="*/ 283 h 283"/>
                <a:gd name="T60" fmla="*/ 192 w 267"/>
                <a:gd name="T61" fmla="*/ 268 h 283"/>
                <a:gd name="T62" fmla="*/ 183 w 267"/>
                <a:gd name="T63" fmla="*/ 253 h 283"/>
                <a:gd name="T64" fmla="*/ 169 w 267"/>
                <a:gd name="T65" fmla="*/ 246 h 283"/>
                <a:gd name="T66" fmla="*/ 165 w 267"/>
                <a:gd name="T67" fmla="*/ 232 h 283"/>
                <a:gd name="T68" fmla="*/ 136 w 267"/>
                <a:gd name="T69" fmla="*/ 229 h 283"/>
                <a:gd name="T70" fmla="*/ 109 w 267"/>
                <a:gd name="T71" fmla="*/ 223 h 283"/>
                <a:gd name="T72" fmla="*/ 112 w 267"/>
                <a:gd name="T73" fmla="*/ 238 h 283"/>
                <a:gd name="T74" fmla="*/ 96 w 267"/>
                <a:gd name="T75" fmla="*/ 244 h 283"/>
                <a:gd name="T76" fmla="*/ 73 w 267"/>
                <a:gd name="T77" fmla="*/ 253 h 283"/>
                <a:gd name="T78" fmla="*/ 69 w 267"/>
                <a:gd name="T79" fmla="*/ 262 h 283"/>
                <a:gd name="T80" fmla="*/ 27 w 267"/>
                <a:gd name="T81" fmla="*/ 261 h 283"/>
                <a:gd name="T82" fmla="*/ 12 w 267"/>
                <a:gd name="T83" fmla="*/ 268 h 283"/>
                <a:gd name="T84" fmla="*/ 1 w 267"/>
                <a:gd name="T85" fmla="*/ 238 h 283"/>
                <a:gd name="T86" fmla="*/ 0 w 267"/>
                <a:gd name="T87" fmla="*/ 222 h 283"/>
                <a:gd name="T88" fmla="*/ 1 w 267"/>
                <a:gd name="T89" fmla="*/ 201 h 283"/>
                <a:gd name="T90" fmla="*/ 13 w 267"/>
                <a:gd name="T91" fmla="*/ 190 h 283"/>
                <a:gd name="T92" fmla="*/ 3 w 267"/>
                <a:gd name="T93" fmla="*/ 174 h 283"/>
                <a:gd name="T94" fmla="*/ 19 w 267"/>
                <a:gd name="T95" fmla="*/ 141 h 283"/>
                <a:gd name="T96" fmla="*/ 15 w 267"/>
                <a:gd name="T97" fmla="*/ 130 h 283"/>
                <a:gd name="T98" fmla="*/ 28 w 267"/>
                <a:gd name="T99" fmla="*/ 97 h 283"/>
                <a:gd name="T100" fmla="*/ 19 w 267"/>
                <a:gd name="T101" fmla="*/ 70 h 283"/>
                <a:gd name="T102" fmla="*/ 34 w 267"/>
                <a:gd name="T103" fmla="*/ 46 h 283"/>
                <a:gd name="T104" fmla="*/ 16 w 267"/>
                <a:gd name="T105" fmla="*/ 25 h 283"/>
                <a:gd name="T106" fmla="*/ 42 w 267"/>
                <a:gd name="T107" fmla="*/ 9 h 2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7"/>
                <a:gd name="T163" fmla="*/ 0 h 283"/>
                <a:gd name="T164" fmla="*/ 267 w 267"/>
                <a:gd name="T165" fmla="*/ 283 h 28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7" h="283">
                  <a:moveTo>
                    <a:pt x="42" y="9"/>
                  </a:moveTo>
                  <a:lnTo>
                    <a:pt x="57" y="0"/>
                  </a:lnTo>
                  <a:lnTo>
                    <a:pt x="75" y="3"/>
                  </a:lnTo>
                  <a:lnTo>
                    <a:pt x="87" y="13"/>
                  </a:lnTo>
                  <a:lnTo>
                    <a:pt x="108" y="16"/>
                  </a:lnTo>
                  <a:lnTo>
                    <a:pt x="114" y="28"/>
                  </a:lnTo>
                  <a:lnTo>
                    <a:pt x="129" y="33"/>
                  </a:lnTo>
                  <a:lnTo>
                    <a:pt x="147" y="33"/>
                  </a:lnTo>
                  <a:lnTo>
                    <a:pt x="181" y="28"/>
                  </a:lnTo>
                  <a:lnTo>
                    <a:pt x="184" y="39"/>
                  </a:lnTo>
                  <a:lnTo>
                    <a:pt x="196" y="39"/>
                  </a:lnTo>
                  <a:lnTo>
                    <a:pt x="204" y="48"/>
                  </a:lnTo>
                  <a:lnTo>
                    <a:pt x="226" y="48"/>
                  </a:lnTo>
                  <a:lnTo>
                    <a:pt x="246" y="52"/>
                  </a:lnTo>
                  <a:lnTo>
                    <a:pt x="250" y="61"/>
                  </a:lnTo>
                  <a:lnTo>
                    <a:pt x="267" y="69"/>
                  </a:lnTo>
                  <a:lnTo>
                    <a:pt x="262" y="93"/>
                  </a:lnTo>
                  <a:lnTo>
                    <a:pt x="244" y="109"/>
                  </a:lnTo>
                  <a:lnTo>
                    <a:pt x="207" y="132"/>
                  </a:lnTo>
                  <a:lnTo>
                    <a:pt x="181" y="135"/>
                  </a:lnTo>
                  <a:lnTo>
                    <a:pt x="169" y="144"/>
                  </a:lnTo>
                  <a:lnTo>
                    <a:pt x="177" y="162"/>
                  </a:lnTo>
                  <a:lnTo>
                    <a:pt x="177" y="175"/>
                  </a:lnTo>
                  <a:lnTo>
                    <a:pt x="192" y="186"/>
                  </a:lnTo>
                  <a:lnTo>
                    <a:pt x="202" y="186"/>
                  </a:lnTo>
                  <a:lnTo>
                    <a:pt x="214" y="211"/>
                  </a:lnTo>
                  <a:lnTo>
                    <a:pt x="216" y="253"/>
                  </a:lnTo>
                  <a:lnTo>
                    <a:pt x="226" y="267"/>
                  </a:lnTo>
                  <a:lnTo>
                    <a:pt x="213" y="273"/>
                  </a:lnTo>
                  <a:lnTo>
                    <a:pt x="196" y="283"/>
                  </a:lnTo>
                  <a:lnTo>
                    <a:pt x="192" y="268"/>
                  </a:lnTo>
                  <a:lnTo>
                    <a:pt x="183" y="253"/>
                  </a:lnTo>
                  <a:lnTo>
                    <a:pt x="169" y="246"/>
                  </a:lnTo>
                  <a:lnTo>
                    <a:pt x="165" y="232"/>
                  </a:lnTo>
                  <a:lnTo>
                    <a:pt x="136" y="229"/>
                  </a:lnTo>
                  <a:lnTo>
                    <a:pt x="109" y="223"/>
                  </a:lnTo>
                  <a:lnTo>
                    <a:pt x="112" y="238"/>
                  </a:lnTo>
                  <a:lnTo>
                    <a:pt x="96" y="244"/>
                  </a:lnTo>
                  <a:lnTo>
                    <a:pt x="73" y="253"/>
                  </a:lnTo>
                  <a:lnTo>
                    <a:pt x="69" y="262"/>
                  </a:lnTo>
                  <a:lnTo>
                    <a:pt x="27" y="261"/>
                  </a:lnTo>
                  <a:lnTo>
                    <a:pt x="12" y="268"/>
                  </a:lnTo>
                  <a:lnTo>
                    <a:pt x="1" y="238"/>
                  </a:lnTo>
                  <a:lnTo>
                    <a:pt x="0" y="222"/>
                  </a:lnTo>
                  <a:lnTo>
                    <a:pt x="1" y="201"/>
                  </a:lnTo>
                  <a:lnTo>
                    <a:pt x="13" y="190"/>
                  </a:lnTo>
                  <a:lnTo>
                    <a:pt x="3" y="174"/>
                  </a:lnTo>
                  <a:lnTo>
                    <a:pt x="19" y="141"/>
                  </a:lnTo>
                  <a:lnTo>
                    <a:pt x="15" y="130"/>
                  </a:lnTo>
                  <a:lnTo>
                    <a:pt x="28" y="97"/>
                  </a:lnTo>
                  <a:lnTo>
                    <a:pt x="19" y="70"/>
                  </a:lnTo>
                  <a:lnTo>
                    <a:pt x="34" y="46"/>
                  </a:lnTo>
                  <a:lnTo>
                    <a:pt x="16" y="25"/>
                  </a:lnTo>
                  <a:lnTo>
                    <a:pt x="42" y="9"/>
                  </a:lnTo>
                  <a:close/>
                </a:path>
              </a:pathLst>
            </a:custGeom>
            <a:solidFill>
              <a:srgbClr val="00B050"/>
            </a:solidFill>
            <a:ln w="11430">
              <a:solidFill>
                <a:schemeClr val="tx1">
                  <a:lumMod val="95000"/>
                  <a:lumOff val="5000"/>
                </a:schemeClr>
              </a:solidFill>
              <a:round/>
              <a:headEnd/>
              <a:tailEnd/>
            </a:ln>
          </p:spPr>
          <p:txBody>
            <a:bodyPr/>
            <a:lstStyle/>
            <a:p>
              <a:pPr>
                <a:defRPr/>
              </a:pPr>
              <a:endParaRPr lang="zh-CN" altLang="en-US" sz="2400"/>
            </a:p>
          </p:txBody>
        </p:sp>
        <p:sp>
          <p:nvSpPr>
            <p:cNvPr id="69" name="任意多边形 68"/>
            <p:cNvSpPr/>
            <p:nvPr/>
          </p:nvSpPr>
          <p:spPr bwMode="auto">
            <a:xfrm>
              <a:off x="4623013" y="3647806"/>
              <a:ext cx="243723" cy="213491"/>
            </a:xfrm>
            <a:custGeom>
              <a:avLst/>
              <a:gdLst>
                <a:gd name="connsiteX0" fmla="*/ 794 w 205627"/>
                <a:gd name="connsiteY0" fmla="*/ 45244 h 197076"/>
                <a:gd name="connsiteX1" fmla="*/ 7938 w 205627"/>
                <a:gd name="connsiteY1" fmla="*/ 42863 h 197076"/>
                <a:gd name="connsiteX2" fmla="*/ 15082 w 205627"/>
                <a:gd name="connsiteY2" fmla="*/ 38100 h 197076"/>
                <a:gd name="connsiteX3" fmla="*/ 24607 w 205627"/>
                <a:gd name="connsiteY3" fmla="*/ 35719 h 197076"/>
                <a:gd name="connsiteX4" fmla="*/ 31750 w 205627"/>
                <a:gd name="connsiteY4" fmla="*/ 33338 h 197076"/>
                <a:gd name="connsiteX5" fmla="*/ 43657 w 205627"/>
                <a:gd name="connsiteY5" fmla="*/ 30957 h 197076"/>
                <a:gd name="connsiteX6" fmla="*/ 50800 w 205627"/>
                <a:gd name="connsiteY6" fmla="*/ 28575 h 197076"/>
                <a:gd name="connsiteX7" fmla="*/ 74613 w 205627"/>
                <a:gd name="connsiteY7" fmla="*/ 23813 h 197076"/>
                <a:gd name="connsiteX8" fmla="*/ 91282 w 205627"/>
                <a:gd name="connsiteY8" fmla="*/ 16669 h 197076"/>
                <a:gd name="connsiteX9" fmla="*/ 107950 w 205627"/>
                <a:gd name="connsiteY9" fmla="*/ 9525 h 197076"/>
                <a:gd name="connsiteX10" fmla="*/ 143669 w 205627"/>
                <a:gd name="connsiteY10" fmla="*/ 7144 h 197076"/>
                <a:gd name="connsiteX11" fmla="*/ 169863 w 205627"/>
                <a:gd name="connsiteY11" fmla="*/ 2382 h 197076"/>
                <a:gd name="connsiteX12" fmla="*/ 179388 w 205627"/>
                <a:gd name="connsiteY12" fmla="*/ 0 h 197076"/>
                <a:gd name="connsiteX13" fmla="*/ 181769 w 205627"/>
                <a:gd name="connsiteY13" fmla="*/ 52388 h 197076"/>
                <a:gd name="connsiteX14" fmla="*/ 186532 w 205627"/>
                <a:gd name="connsiteY14" fmla="*/ 59532 h 197076"/>
                <a:gd name="connsiteX15" fmla="*/ 198438 w 205627"/>
                <a:gd name="connsiteY15" fmla="*/ 76200 h 197076"/>
                <a:gd name="connsiteX16" fmla="*/ 191294 w 205627"/>
                <a:gd name="connsiteY16" fmla="*/ 109538 h 197076"/>
                <a:gd name="connsiteX17" fmla="*/ 184150 w 205627"/>
                <a:gd name="connsiteY17" fmla="*/ 114300 h 197076"/>
                <a:gd name="connsiteX18" fmla="*/ 181769 w 205627"/>
                <a:gd name="connsiteY18" fmla="*/ 121444 h 197076"/>
                <a:gd name="connsiteX19" fmla="*/ 177007 w 205627"/>
                <a:gd name="connsiteY19" fmla="*/ 130969 h 197076"/>
                <a:gd name="connsiteX20" fmla="*/ 174625 w 205627"/>
                <a:gd name="connsiteY20" fmla="*/ 138113 h 197076"/>
                <a:gd name="connsiteX21" fmla="*/ 172244 w 205627"/>
                <a:gd name="connsiteY21" fmla="*/ 154782 h 197076"/>
                <a:gd name="connsiteX22" fmla="*/ 165100 w 205627"/>
                <a:gd name="connsiteY22" fmla="*/ 157163 h 197076"/>
                <a:gd name="connsiteX23" fmla="*/ 160338 w 205627"/>
                <a:gd name="connsiteY23" fmla="*/ 164307 h 197076"/>
                <a:gd name="connsiteX24" fmla="*/ 153194 w 205627"/>
                <a:gd name="connsiteY24" fmla="*/ 166688 h 197076"/>
                <a:gd name="connsiteX25" fmla="*/ 124619 w 205627"/>
                <a:gd name="connsiteY25" fmla="*/ 169069 h 197076"/>
                <a:gd name="connsiteX26" fmla="*/ 117475 w 205627"/>
                <a:gd name="connsiteY26" fmla="*/ 173832 h 197076"/>
                <a:gd name="connsiteX27" fmla="*/ 122238 w 205627"/>
                <a:gd name="connsiteY27" fmla="*/ 188119 h 197076"/>
                <a:gd name="connsiteX28" fmla="*/ 117475 w 205627"/>
                <a:gd name="connsiteY28" fmla="*/ 195263 h 197076"/>
                <a:gd name="connsiteX29" fmla="*/ 79375 w 205627"/>
                <a:gd name="connsiteY29" fmla="*/ 183357 h 197076"/>
                <a:gd name="connsiteX30" fmla="*/ 62707 w 205627"/>
                <a:gd name="connsiteY30" fmla="*/ 166688 h 197076"/>
                <a:gd name="connsiteX31" fmla="*/ 55563 w 205627"/>
                <a:gd name="connsiteY31" fmla="*/ 161925 h 197076"/>
                <a:gd name="connsiteX32" fmla="*/ 43657 w 205627"/>
                <a:gd name="connsiteY32" fmla="*/ 150019 h 197076"/>
                <a:gd name="connsiteX33" fmla="*/ 31750 w 205627"/>
                <a:gd name="connsiteY33" fmla="*/ 138113 h 197076"/>
                <a:gd name="connsiteX34" fmla="*/ 29369 w 205627"/>
                <a:gd name="connsiteY34" fmla="*/ 121444 h 197076"/>
                <a:gd name="connsiteX35" fmla="*/ 24607 w 205627"/>
                <a:gd name="connsiteY35" fmla="*/ 69057 h 197076"/>
                <a:gd name="connsiteX36" fmla="*/ 15082 w 205627"/>
                <a:gd name="connsiteY36" fmla="*/ 64294 h 197076"/>
                <a:gd name="connsiteX37" fmla="*/ 7938 w 205627"/>
                <a:gd name="connsiteY37" fmla="*/ 57150 h 197076"/>
                <a:gd name="connsiteX38" fmla="*/ 794 w 205627"/>
                <a:gd name="connsiteY38" fmla="*/ 52388 h 197076"/>
                <a:gd name="connsiteX39" fmla="*/ 3175 w 205627"/>
                <a:gd name="connsiteY39" fmla="*/ 45244 h 197076"/>
                <a:gd name="connsiteX40" fmla="*/ 794 w 205627"/>
                <a:gd name="connsiteY40" fmla="*/ 45244 h 19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5627" h="197076">
                  <a:moveTo>
                    <a:pt x="794" y="45244"/>
                  </a:moveTo>
                  <a:cubicBezTo>
                    <a:pt x="1588" y="44847"/>
                    <a:pt x="5693" y="43986"/>
                    <a:pt x="7938" y="42863"/>
                  </a:cubicBezTo>
                  <a:cubicBezTo>
                    <a:pt x="10498" y="41583"/>
                    <a:pt x="12451" y="39227"/>
                    <a:pt x="15082" y="38100"/>
                  </a:cubicBezTo>
                  <a:cubicBezTo>
                    <a:pt x="18090" y="36811"/>
                    <a:pt x="21460" y="36618"/>
                    <a:pt x="24607" y="35719"/>
                  </a:cubicBezTo>
                  <a:cubicBezTo>
                    <a:pt x="27020" y="35030"/>
                    <a:pt x="29315" y="33947"/>
                    <a:pt x="31750" y="33338"/>
                  </a:cubicBezTo>
                  <a:cubicBezTo>
                    <a:pt x="35677" y="32356"/>
                    <a:pt x="39730" y="31939"/>
                    <a:pt x="43657" y="30957"/>
                  </a:cubicBezTo>
                  <a:cubicBezTo>
                    <a:pt x="46092" y="30348"/>
                    <a:pt x="48354" y="29139"/>
                    <a:pt x="50800" y="28575"/>
                  </a:cubicBezTo>
                  <a:cubicBezTo>
                    <a:pt x="58688" y="26755"/>
                    <a:pt x="74613" y="23813"/>
                    <a:pt x="74613" y="23813"/>
                  </a:cubicBezTo>
                  <a:cubicBezTo>
                    <a:pt x="106174" y="8031"/>
                    <a:pt x="66776" y="27170"/>
                    <a:pt x="91282" y="16669"/>
                  </a:cubicBezTo>
                  <a:cubicBezTo>
                    <a:pt x="95287" y="14953"/>
                    <a:pt x="102930" y="10083"/>
                    <a:pt x="107950" y="9525"/>
                  </a:cubicBezTo>
                  <a:cubicBezTo>
                    <a:pt x="119810" y="8207"/>
                    <a:pt x="131763" y="7938"/>
                    <a:pt x="143669" y="7144"/>
                  </a:cubicBezTo>
                  <a:cubicBezTo>
                    <a:pt x="165283" y="1741"/>
                    <a:pt x="138560" y="8074"/>
                    <a:pt x="169863" y="2382"/>
                  </a:cubicBezTo>
                  <a:cubicBezTo>
                    <a:pt x="173083" y="1796"/>
                    <a:pt x="176213" y="794"/>
                    <a:pt x="179388" y="0"/>
                  </a:cubicBezTo>
                  <a:cubicBezTo>
                    <a:pt x="180182" y="17463"/>
                    <a:pt x="179686" y="35032"/>
                    <a:pt x="181769" y="52388"/>
                  </a:cubicBezTo>
                  <a:cubicBezTo>
                    <a:pt x="182110" y="55230"/>
                    <a:pt x="185370" y="56917"/>
                    <a:pt x="186532" y="59532"/>
                  </a:cubicBezTo>
                  <a:cubicBezTo>
                    <a:pt x="194262" y="76925"/>
                    <a:pt x="185444" y="71869"/>
                    <a:pt x="198438" y="76200"/>
                  </a:cubicBezTo>
                  <a:cubicBezTo>
                    <a:pt x="184994" y="96364"/>
                    <a:pt x="205627" y="62955"/>
                    <a:pt x="191294" y="109538"/>
                  </a:cubicBezTo>
                  <a:cubicBezTo>
                    <a:pt x="190452" y="112273"/>
                    <a:pt x="186531" y="112713"/>
                    <a:pt x="184150" y="114300"/>
                  </a:cubicBezTo>
                  <a:cubicBezTo>
                    <a:pt x="183356" y="116681"/>
                    <a:pt x="181769" y="118934"/>
                    <a:pt x="181769" y="121444"/>
                  </a:cubicBezTo>
                  <a:cubicBezTo>
                    <a:pt x="181769" y="132027"/>
                    <a:pt x="189705" y="126736"/>
                    <a:pt x="177007" y="130969"/>
                  </a:cubicBezTo>
                  <a:cubicBezTo>
                    <a:pt x="176213" y="133350"/>
                    <a:pt x="175117" y="135652"/>
                    <a:pt x="174625" y="138113"/>
                  </a:cubicBezTo>
                  <a:cubicBezTo>
                    <a:pt x="173524" y="143617"/>
                    <a:pt x="174754" y="149762"/>
                    <a:pt x="172244" y="154782"/>
                  </a:cubicBezTo>
                  <a:cubicBezTo>
                    <a:pt x="171121" y="157027"/>
                    <a:pt x="167481" y="156369"/>
                    <a:pt x="165100" y="157163"/>
                  </a:cubicBezTo>
                  <a:cubicBezTo>
                    <a:pt x="163513" y="159544"/>
                    <a:pt x="162573" y="162519"/>
                    <a:pt x="160338" y="164307"/>
                  </a:cubicBezTo>
                  <a:cubicBezTo>
                    <a:pt x="158378" y="165875"/>
                    <a:pt x="155682" y="166356"/>
                    <a:pt x="153194" y="166688"/>
                  </a:cubicBezTo>
                  <a:cubicBezTo>
                    <a:pt x="143720" y="167951"/>
                    <a:pt x="134144" y="168275"/>
                    <a:pt x="124619" y="169069"/>
                  </a:cubicBezTo>
                  <a:cubicBezTo>
                    <a:pt x="122238" y="170657"/>
                    <a:pt x="117830" y="170992"/>
                    <a:pt x="117475" y="173832"/>
                  </a:cubicBezTo>
                  <a:cubicBezTo>
                    <a:pt x="116852" y="178813"/>
                    <a:pt x="122238" y="188119"/>
                    <a:pt x="122238" y="188119"/>
                  </a:cubicBezTo>
                  <a:cubicBezTo>
                    <a:pt x="120650" y="190500"/>
                    <a:pt x="120331" y="195073"/>
                    <a:pt x="117475" y="195263"/>
                  </a:cubicBezTo>
                  <a:cubicBezTo>
                    <a:pt x="90280" y="197076"/>
                    <a:pt x="91615" y="195596"/>
                    <a:pt x="79375" y="183357"/>
                  </a:cubicBezTo>
                  <a:cubicBezTo>
                    <a:pt x="75184" y="170783"/>
                    <a:pt x="79083" y="177606"/>
                    <a:pt x="62707" y="166688"/>
                  </a:cubicBezTo>
                  <a:lnTo>
                    <a:pt x="55563" y="161925"/>
                  </a:lnTo>
                  <a:cubicBezTo>
                    <a:pt x="42859" y="142873"/>
                    <a:pt x="59534" y="165898"/>
                    <a:pt x="43657" y="150019"/>
                  </a:cubicBezTo>
                  <a:cubicBezTo>
                    <a:pt x="27789" y="134150"/>
                    <a:pt x="50792" y="150806"/>
                    <a:pt x="31750" y="138113"/>
                  </a:cubicBezTo>
                  <a:cubicBezTo>
                    <a:pt x="21880" y="123306"/>
                    <a:pt x="30059" y="139394"/>
                    <a:pt x="29369" y="121444"/>
                  </a:cubicBezTo>
                  <a:cubicBezTo>
                    <a:pt x="28695" y="103923"/>
                    <a:pt x="28860" y="86068"/>
                    <a:pt x="24607" y="69057"/>
                  </a:cubicBezTo>
                  <a:cubicBezTo>
                    <a:pt x="23746" y="65613"/>
                    <a:pt x="17971" y="66357"/>
                    <a:pt x="15082" y="64294"/>
                  </a:cubicBezTo>
                  <a:cubicBezTo>
                    <a:pt x="12342" y="62336"/>
                    <a:pt x="10525" y="59306"/>
                    <a:pt x="7938" y="57150"/>
                  </a:cubicBezTo>
                  <a:cubicBezTo>
                    <a:pt x="5739" y="55318"/>
                    <a:pt x="3175" y="53975"/>
                    <a:pt x="794" y="52388"/>
                  </a:cubicBezTo>
                  <a:cubicBezTo>
                    <a:pt x="1588" y="50007"/>
                    <a:pt x="1400" y="47019"/>
                    <a:pt x="3175" y="45244"/>
                  </a:cubicBezTo>
                  <a:cubicBezTo>
                    <a:pt x="6058" y="42361"/>
                    <a:pt x="0" y="45641"/>
                    <a:pt x="794" y="45244"/>
                  </a:cubicBezTo>
                  <a:close/>
                </a:path>
              </a:pathLst>
            </a:custGeom>
            <a:solidFill>
              <a:srgbClr val="00B050"/>
            </a:solidFill>
            <a:ln w="9525" cap="flat" cmpd="sng" algn="ctr">
              <a:solidFill>
                <a:schemeClr val="tx1">
                  <a:lumMod val="95000"/>
                  <a:lumOff val="5000"/>
                </a:schemeClr>
              </a:solidFill>
              <a:prstDash val="solid"/>
              <a:round/>
              <a:headEnd type="none" w="med" len="med"/>
              <a:tailEnd type="none" w="med" len="med"/>
            </a:ln>
            <a:effectLst/>
          </p:spPr>
          <p:txBody>
            <a:bodyPr wrap="none" lIns="0" tIns="0" rIns="0" bIns="0" anchor="ctr"/>
            <a:lstStyle/>
            <a:p>
              <a:pPr marL="381000" indent="-381000" algn="ctr">
                <a:lnSpc>
                  <a:spcPct val="140000"/>
                </a:lnSpc>
                <a:buFont typeface="Wingdings" pitchFamily="2" charset="2"/>
                <a:buNone/>
                <a:defRPr/>
              </a:pPr>
              <a:endParaRPr lang="zh-CN" altLang="en-US" sz="2400"/>
            </a:p>
          </p:txBody>
        </p:sp>
        <p:sp>
          <p:nvSpPr>
            <p:cNvPr id="70" name="任意多边形 69"/>
            <p:cNvSpPr/>
            <p:nvPr/>
          </p:nvSpPr>
          <p:spPr bwMode="auto">
            <a:xfrm>
              <a:off x="4014699" y="2766914"/>
              <a:ext cx="1807111" cy="952055"/>
            </a:xfrm>
            <a:custGeom>
              <a:avLst/>
              <a:gdLst>
                <a:gd name="connsiteX0" fmla="*/ 25299 w 1501504"/>
                <a:gd name="connsiteY0" fmla="*/ 368651 h 878257"/>
                <a:gd name="connsiteX1" fmla="*/ 7228 w 1501504"/>
                <a:gd name="connsiteY1" fmla="*/ 397565 h 878257"/>
                <a:gd name="connsiteX2" fmla="*/ 3614 w 1501504"/>
                <a:gd name="connsiteY2" fmla="*/ 408407 h 878257"/>
                <a:gd name="connsiteX3" fmla="*/ 7228 w 1501504"/>
                <a:gd name="connsiteY3" fmla="*/ 433707 h 878257"/>
                <a:gd name="connsiteX4" fmla="*/ 10842 w 1501504"/>
                <a:gd name="connsiteY4" fmla="*/ 444550 h 878257"/>
                <a:gd name="connsiteX5" fmla="*/ 0 w 1501504"/>
                <a:gd name="connsiteY5" fmla="*/ 451778 h 878257"/>
                <a:gd name="connsiteX6" fmla="*/ 3614 w 1501504"/>
                <a:gd name="connsiteY6" fmla="*/ 484306 h 878257"/>
                <a:gd name="connsiteX7" fmla="*/ 7228 w 1501504"/>
                <a:gd name="connsiteY7" fmla="*/ 495149 h 878257"/>
                <a:gd name="connsiteX8" fmla="*/ 21685 w 1501504"/>
                <a:gd name="connsiteY8" fmla="*/ 509606 h 878257"/>
                <a:gd name="connsiteX9" fmla="*/ 28914 w 1501504"/>
                <a:gd name="connsiteY9" fmla="*/ 516834 h 878257"/>
                <a:gd name="connsiteX10" fmla="*/ 36142 w 1501504"/>
                <a:gd name="connsiteY10" fmla="*/ 524063 h 878257"/>
                <a:gd name="connsiteX11" fmla="*/ 46985 w 1501504"/>
                <a:gd name="connsiteY11" fmla="*/ 531291 h 878257"/>
                <a:gd name="connsiteX12" fmla="*/ 50599 w 1501504"/>
                <a:gd name="connsiteY12" fmla="*/ 556591 h 878257"/>
                <a:gd name="connsiteX13" fmla="*/ 79513 w 1501504"/>
                <a:gd name="connsiteY13" fmla="*/ 549362 h 878257"/>
                <a:gd name="connsiteX14" fmla="*/ 90355 w 1501504"/>
                <a:gd name="connsiteY14" fmla="*/ 542134 h 878257"/>
                <a:gd name="connsiteX15" fmla="*/ 101198 w 1501504"/>
                <a:gd name="connsiteY15" fmla="*/ 538520 h 878257"/>
                <a:gd name="connsiteX16" fmla="*/ 126498 w 1501504"/>
                <a:gd name="connsiteY16" fmla="*/ 527677 h 878257"/>
                <a:gd name="connsiteX17" fmla="*/ 177097 w 1501504"/>
                <a:gd name="connsiteY17" fmla="*/ 534905 h 878257"/>
                <a:gd name="connsiteX18" fmla="*/ 187940 w 1501504"/>
                <a:gd name="connsiteY18" fmla="*/ 542134 h 878257"/>
                <a:gd name="connsiteX19" fmla="*/ 184325 w 1501504"/>
                <a:gd name="connsiteY19" fmla="*/ 556591 h 878257"/>
                <a:gd name="connsiteX20" fmla="*/ 177097 w 1501504"/>
                <a:gd name="connsiteY20" fmla="*/ 567434 h 878257"/>
                <a:gd name="connsiteX21" fmla="*/ 180711 w 1501504"/>
                <a:gd name="connsiteY21" fmla="*/ 578276 h 878257"/>
                <a:gd name="connsiteX22" fmla="*/ 169869 w 1501504"/>
                <a:gd name="connsiteY22" fmla="*/ 581890 h 878257"/>
                <a:gd name="connsiteX23" fmla="*/ 151797 w 1501504"/>
                <a:gd name="connsiteY23" fmla="*/ 585505 h 878257"/>
                <a:gd name="connsiteX24" fmla="*/ 155412 w 1501504"/>
                <a:gd name="connsiteY24" fmla="*/ 596347 h 878257"/>
                <a:gd name="connsiteX25" fmla="*/ 159026 w 1501504"/>
                <a:gd name="connsiteY25" fmla="*/ 614419 h 878257"/>
                <a:gd name="connsiteX26" fmla="*/ 166254 w 1501504"/>
                <a:gd name="connsiteY26" fmla="*/ 625261 h 878257"/>
                <a:gd name="connsiteX27" fmla="*/ 173483 w 1501504"/>
                <a:gd name="connsiteY27" fmla="*/ 632490 h 878257"/>
                <a:gd name="connsiteX28" fmla="*/ 191554 w 1501504"/>
                <a:gd name="connsiteY28" fmla="*/ 636104 h 878257"/>
                <a:gd name="connsiteX29" fmla="*/ 198782 w 1501504"/>
                <a:gd name="connsiteY29" fmla="*/ 646947 h 878257"/>
                <a:gd name="connsiteX30" fmla="*/ 202397 w 1501504"/>
                <a:gd name="connsiteY30" fmla="*/ 661403 h 878257"/>
                <a:gd name="connsiteX31" fmla="*/ 213239 w 1501504"/>
                <a:gd name="connsiteY31" fmla="*/ 665018 h 878257"/>
                <a:gd name="connsiteX32" fmla="*/ 234925 w 1501504"/>
                <a:gd name="connsiteY32" fmla="*/ 668632 h 878257"/>
                <a:gd name="connsiteX33" fmla="*/ 245767 w 1501504"/>
                <a:gd name="connsiteY33" fmla="*/ 672246 h 878257"/>
                <a:gd name="connsiteX34" fmla="*/ 252996 w 1501504"/>
                <a:gd name="connsiteY34" fmla="*/ 683089 h 878257"/>
                <a:gd name="connsiteX35" fmla="*/ 263838 w 1501504"/>
                <a:gd name="connsiteY35" fmla="*/ 690317 h 878257"/>
                <a:gd name="connsiteX36" fmla="*/ 267453 w 1501504"/>
                <a:gd name="connsiteY36" fmla="*/ 701160 h 878257"/>
                <a:gd name="connsiteX37" fmla="*/ 278295 w 1501504"/>
                <a:gd name="connsiteY37" fmla="*/ 704774 h 878257"/>
                <a:gd name="connsiteX38" fmla="*/ 307209 w 1501504"/>
                <a:gd name="connsiteY38" fmla="*/ 708388 h 878257"/>
                <a:gd name="connsiteX39" fmla="*/ 372265 w 1501504"/>
                <a:gd name="connsiteY39" fmla="*/ 704774 h 878257"/>
                <a:gd name="connsiteX40" fmla="*/ 379494 w 1501504"/>
                <a:gd name="connsiteY40" fmla="*/ 697546 h 878257"/>
                <a:gd name="connsiteX41" fmla="*/ 383108 w 1501504"/>
                <a:gd name="connsiteY41" fmla="*/ 675860 h 878257"/>
                <a:gd name="connsiteX42" fmla="*/ 397565 w 1501504"/>
                <a:gd name="connsiteY42" fmla="*/ 661403 h 878257"/>
                <a:gd name="connsiteX43" fmla="*/ 422865 w 1501504"/>
                <a:gd name="connsiteY43" fmla="*/ 668632 h 878257"/>
                <a:gd name="connsiteX44" fmla="*/ 433707 w 1501504"/>
                <a:gd name="connsiteY44" fmla="*/ 679475 h 878257"/>
                <a:gd name="connsiteX45" fmla="*/ 455393 w 1501504"/>
                <a:gd name="connsiteY45" fmla="*/ 686703 h 878257"/>
                <a:gd name="connsiteX46" fmla="*/ 466235 w 1501504"/>
                <a:gd name="connsiteY46" fmla="*/ 690317 h 878257"/>
                <a:gd name="connsiteX47" fmla="*/ 451778 w 1501504"/>
                <a:gd name="connsiteY47" fmla="*/ 740917 h 878257"/>
                <a:gd name="connsiteX48" fmla="*/ 440936 w 1501504"/>
                <a:gd name="connsiteY48" fmla="*/ 744531 h 878257"/>
                <a:gd name="connsiteX49" fmla="*/ 437321 w 1501504"/>
                <a:gd name="connsiteY49" fmla="*/ 758988 h 878257"/>
                <a:gd name="connsiteX50" fmla="*/ 408408 w 1501504"/>
                <a:gd name="connsiteY50" fmla="*/ 766216 h 878257"/>
                <a:gd name="connsiteX51" fmla="*/ 415636 w 1501504"/>
                <a:gd name="connsiteY51" fmla="*/ 791516 h 878257"/>
                <a:gd name="connsiteX52" fmla="*/ 419250 w 1501504"/>
                <a:gd name="connsiteY52" fmla="*/ 802358 h 878257"/>
                <a:gd name="connsiteX53" fmla="*/ 440936 w 1501504"/>
                <a:gd name="connsiteY53" fmla="*/ 809587 h 878257"/>
                <a:gd name="connsiteX54" fmla="*/ 466235 w 1501504"/>
                <a:gd name="connsiteY54" fmla="*/ 831272 h 878257"/>
                <a:gd name="connsiteX55" fmla="*/ 477078 w 1501504"/>
                <a:gd name="connsiteY55" fmla="*/ 834886 h 878257"/>
                <a:gd name="connsiteX56" fmla="*/ 487921 w 1501504"/>
                <a:gd name="connsiteY56" fmla="*/ 838501 h 878257"/>
                <a:gd name="connsiteX57" fmla="*/ 498763 w 1501504"/>
                <a:gd name="connsiteY57" fmla="*/ 856572 h 878257"/>
                <a:gd name="connsiteX58" fmla="*/ 502378 w 1501504"/>
                <a:gd name="connsiteY58" fmla="*/ 867415 h 878257"/>
                <a:gd name="connsiteX59" fmla="*/ 509606 w 1501504"/>
                <a:gd name="connsiteY59" fmla="*/ 878257 h 878257"/>
                <a:gd name="connsiteX60" fmla="*/ 531291 w 1501504"/>
                <a:gd name="connsiteY60" fmla="*/ 860186 h 878257"/>
                <a:gd name="connsiteX61" fmla="*/ 538520 w 1501504"/>
                <a:gd name="connsiteY61" fmla="*/ 849343 h 878257"/>
                <a:gd name="connsiteX62" fmla="*/ 589119 w 1501504"/>
                <a:gd name="connsiteY62" fmla="*/ 845729 h 878257"/>
                <a:gd name="connsiteX63" fmla="*/ 618033 w 1501504"/>
                <a:gd name="connsiteY63" fmla="*/ 842115 h 878257"/>
                <a:gd name="connsiteX64" fmla="*/ 683089 w 1501504"/>
                <a:gd name="connsiteY64" fmla="*/ 834886 h 878257"/>
                <a:gd name="connsiteX65" fmla="*/ 690318 w 1501504"/>
                <a:gd name="connsiteY65" fmla="*/ 827658 h 878257"/>
                <a:gd name="connsiteX66" fmla="*/ 719231 w 1501504"/>
                <a:gd name="connsiteY66" fmla="*/ 827658 h 878257"/>
                <a:gd name="connsiteX67" fmla="*/ 751759 w 1501504"/>
                <a:gd name="connsiteY67" fmla="*/ 831272 h 878257"/>
                <a:gd name="connsiteX68" fmla="*/ 769831 w 1501504"/>
                <a:gd name="connsiteY68" fmla="*/ 824044 h 878257"/>
                <a:gd name="connsiteX69" fmla="*/ 777059 w 1501504"/>
                <a:gd name="connsiteY69" fmla="*/ 816815 h 878257"/>
                <a:gd name="connsiteX70" fmla="*/ 798744 w 1501504"/>
                <a:gd name="connsiteY70" fmla="*/ 805973 h 878257"/>
                <a:gd name="connsiteX71" fmla="*/ 802359 w 1501504"/>
                <a:gd name="connsiteY71" fmla="*/ 791516 h 878257"/>
                <a:gd name="connsiteX72" fmla="*/ 813201 w 1501504"/>
                <a:gd name="connsiteY72" fmla="*/ 787902 h 878257"/>
                <a:gd name="connsiteX73" fmla="*/ 827658 w 1501504"/>
                <a:gd name="connsiteY73" fmla="*/ 769830 h 878257"/>
                <a:gd name="connsiteX74" fmla="*/ 834887 w 1501504"/>
                <a:gd name="connsiteY74" fmla="*/ 762602 h 878257"/>
                <a:gd name="connsiteX75" fmla="*/ 838501 w 1501504"/>
                <a:gd name="connsiteY75" fmla="*/ 751759 h 878257"/>
                <a:gd name="connsiteX76" fmla="*/ 881872 w 1501504"/>
                <a:gd name="connsiteY76" fmla="*/ 726460 h 878257"/>
                <a:gd name="connsiteX77" fmla="*/ 867415 w 1501504"/>
                <a:gd name="connsiteY77" fmla="*/ 730074 h 878257"/>
                <a:gd name="connsiteX78" fmla="*/ 871029 w 1501504"/>
                <a:gd name="connsiteY78" fmla="*/ 715617 h 878257"/>
                <a:gd name="connsiteX79" fmla="*/ 874643 w 1501504"/>
                <a:gd name="connsiteY79" fmla="*/ 675860 h 878257"/>
                <a:gd name="connsiteX80" fmla="*/ 889100 w 1501504"/>
                <a:gd name="connsiteY80" fmla="*/ 672246 h 878257"/>
                <a:gd name="connsiteX81" fmla="*/ 939699 w 1501504"/>
                <a:gd name="connsiteY81" fmla="*/ 661403 h 878257"/>
                <a:gd name="connsiteX82" fmla="*/ 957771 w 1501504"/>
                <a:gd name="connsiteY82" fmla="*/ 646947 h 878257"/>
                <a:gd name="connsiteX83" fmla="*/ 964999 w 1501504"/>
                <a:gd name="connsiteY83" fmla="*/ 625261 h 878257"/>
                <a:gd name="connsiteX84" fmla="*/ 1004755 w 1501504"/>
                <a:gd name="connsiteY84" fmla="*/ 621647 h 878257"/>
                <a:gd name="connsiteX85" fmla="*/ 1008370 w 1501504"/>
                <a:gd name="connsiteY85" fmla="*/ 610804 h 878257"/>
                <a:gd name="connsiteX86" fmla="*/ 1019212 w 1501504"/>
                <a:gd name="connsiteY86" fmla="*/ 599962 h 878257"/>
                <a:gd name="connsiteX87" fmla="*/ 1022827 w 1501504"/>
                <a:gd name="connsiteY87" fmla="*/ 578276 h 878257"/>
                <a:gd name="connsiteX88" fmla="*/ 1040898 w 1501504"/>
                <a:gd name="connsiteY88" fmla="*/ 567434 h 878257"/>
                <a:gd name="connsiteX89" fmla="*/ 1055355 w 1501504"/>
                <a:gd name="connsiteY89" fmla="*/ 552977 h 878257"/>
                <a:gd name="connsiteX90" fmla="*/ 1131254 w 1501504"/>
                <a:gd name="connsiteY90" fmla="*/ 549362 h 878257"/>
                <a:gd name="connsiteX91" fmla="*/ 1142096 w 1501504"/>
                <a:gd name="connsiteY91" fmla="*/ 542134 h 878257"/>
                <a:gd name="connsiteX92" fmla="*/ 1156553 w 1501504"/>
                <a:gd name="connsiteY92" fmla="*/ 524063 h 878257"/>
                <a:gd name="connsiteX93" fmla="*/ 1149325 w 1501504"/>
                <a:gd name="connsiteY93" fmla="*/ 505992 h 878257"/>
                <a:gd name="connsiteX94" fmla="*/ 1138482 w 1501504"/>
                <a:gd name="connsiteY94" fmla="*/ 502377 h 878257"/>
                <a:gd name="connsiteX95" fmla="*/ 1124025 w 1501504"/>
                <a:gd name="connsiteY95" fmla="*/ 487920 h 878257"/>
                <a:gd name="connsiteX96" fmla="*/ 1127639 w 1501504"/>
                <a:gd name="connsiteY96" fmla="*/ 469849 h 878257"/>
                <a:gd name="connsiteX97" fmla="*/ 1131254 w 1501504"/>
                <a:gd name="connsiteY97" fmla="*/ 459007 h 878257"/>
                <a:gd name="connsiteX98" fmla="*/ 1134868 w 1501504"/>
                <a:gd name="connsiteY98" fmla="*/ 430093 h 878257"/>
                <a:gd name="connsiteX99" fmla="*/ 1138482 w 1501504"/>
                <a:gd name="connsiteY99" fmla="*/ 419250 h 878257"/>
                <a:gd name="connsiteX100" fmla="*/ 1149325 w 1501504"/>
                <a:gd name="connsiteY100" fmla="*/ 415636 h 878257"/>
                <a:gd name="connsiteX101" fmla="*/ 1178238 w 1501504"/>
                <a:gd name="connsiteY101" fmla="*/ 404793 h 878257"/>
                <a:gd name="connsiteX102" fmla="*/ 1181853 w 1501504"/>
                <a:gd name="connsiteY102" fmla="*/ 415636 h 878257"/>
                <a:gd name="connsiteX103" fmla="*/ 1185467 w 1501504"/>
                <a:gd name="connsiteY103" fmla="*/ 433707 h 878257"/>
                <a:gd name="connsiteX104" fmla="*/ 1199924 w 1501504"/>
                <a:gd name="connsiteY104" fmla="*/ 437321 h 878257"/>
                <a:gd name="connsiteX105" fmla="*/ 1221609 w 1501504"/>
                <a:gd name="connsiteY105" fmla="*/ 430093 h 878257"/>
                <a:gd name="connsiteX106" fmla="*/ 1228838 w 1501504"/>
                <a:gd name="connsiteY106" fmla="*/ 422864 h 878257"/>
                <a:gd name="connsiteX107" fmla="*/ 1250523 w 1501504"/>
                <a:gd name="connsiteY107" fmla="*/ 408407 h 878257"/>
                <a:gd name="connsiteX108" fmla="*/ 1257752 w 1501504"/>
                <a:gd name="connsiteY108" fmla="*/ 401179 h 878257"/>
                <a:gd name="connsiteX109" fmla="*/ 1268594 w 1501504"/>
                <a:gd name="connsiteY109" fmla="*/ 397565 h 878257"/>
                <a:gd name="connsiteX110" fmla="*/ 1308351 w 1501504"/>
                <a:gd name="connsiteY110" fmla="*/ 393951 h 878257"/>
                <a:gd name="connsiteX111" fmla="*/ 1315579 w 1501504"/>
                <a:gd name="connsiteY111" fmla="*/ 372265 h 878257"/>
                <a:gd name="connsiteX112" fmla="*/ 1330036 w 1501504"/>
                <a:gd name="connsiteY112" fmla="*/ 357808 h 878257"/>
                <a:gd name="connsiteX113" fmla="*/ 1333650 w 1501504"/>
                <a:gd name="connsiteY113" fmla="*/ 346966 h 878257"/>
                <a:gd name="connsiteX114" fmla="*/ 1366178 w 1501504"/>
                <a:gd name="connsiteY114" fmla="*/ 336123 h 878257"/>
                <a:gd name="connsiteX115" fmla="*/ 1384250 w 1501504"/>
                <a:gd name="connsiteY115" fmla="*/ 346966 h 878257"/>
                <a:gd name="connsiteX116" fmla="*/ 1391478 w 1501504"/>
                <a:gd name="connsiteY116" fmla="*/ 372265 h 878257"/>
                <a:gd name="connsiteX117" fmla="*/ 1395092 w 1501504"/>
                <a:gd name="connsiteY117" fmla="*/ 383108 h 878257"/>
                <a:gd name="connsiteX118" fmla="*/ 1405935 w 1501504"/>
                <a:gd name="connsiteY118" fmla="*/ 386722 h 878257"/>
                <a:gd name="connsiteX119" fmla="*/ 1413163 w 1501504"/>
                <a:gd name="connsiteY119" fmla="*/ 397565 h 878257"/>
                <a:gd name="connsiteX120" fmla="*/ 1449306 w 1501504"/>
                <a:gd name="connsiteY120" fmla="*/ 408407 h 878257"/>
                <a:gd name="connsiteX121" fmla="*/ 1452920 w 1501504"/>
                <a:gd name="connsiteY121" fmla="*/ 419250 h 878257"/>
                <a:gd name="connsiteX122" fmla="*/ 1492676 w 1501504"/>
                <a:gd name="connsiteY122" fmla="*/ 412022 h 878257"/>
                <a:gd name="connsiteX123" fmla="*/ 1485448 w 1501504"/>
                <a:gd name="connsiteY123" fmla="*/ 350580 h 878257"/>
                <a:gd name="connsiteX124" fmla="*/ 1470991 w 1501504"/>
                <a:gd name="connsiteY124" fmla="*/ 336123 h 878257"/>
                <a:gd name="connsiteX125" fmla="*/ 1463763 w 1501504"/>
                <a:gd name="connsiteY125" fmla="*/ 325280 h 878257"/>
                <a:gd name="connsiteX126" fmla="*/ 1456534 w 1501504"/>
                <a:gd name="connsiteY126" fmla="*/ 299981 h 878257"/>
                <a:gd name="connsiteX127" fmla="*/ 1449306 w 1501504"/>
                <a:gd name="connsiteY127" fmla="*/ 260224 h 878257"/>
                <a:gd name="connsiteX128" fmla="*/ 1442077 w 1501504"/>
                <a:gd name="connsiteY128" fmla="*/ 249381 h 878257"/>
                <a:gd name="connsiteX129" fmla="*/ 1434849 w 1501504"/>
                <a:gd name="connsiteY129" fmla="*/ 227696 h 878257"/>
                <a:gd name="connsiteX130" fmla="*/ 1420392 w 1501504"/>
                <a:gd name="connsiteY130" fmla="*/ 213239 h 878257"/>
                <a:gd name="connsiteX131" fmla="*/ 1362564 w 1501504"/>
                <a:gd name="connsiteY131" fmla="*/ 209625 h 878257"/>
                <a:gd name="connsiteX132" fmla="*/ 1355336 w 1501504"/>
                <a:gd name="connsiteY132" fmla="*/ 202396 h 878257"/>
                <a:gd name="connsiteX133" fmla="*/ 1351721 w 1501504"/>
                <a:gd name="connsiteY133" fmla="*/ 115655 h 878257"/>
                <a:gd name="connsiteX134" fmla="*/ 1337265 w 1501504"/>
                <a:gd name="connsiteY134" fmla="*/ 93969 h 878257"/>
                <a:gd name="connsiteX135" fmla="*/ 1333650 w 1501504"/>
                <a:gd name="connsiteY135" fmla="*/ 83127 h 878257"/>
                <a:gd name="connsiteX136" fmla="*/ 1319193 w 1501504"/>
                <a:gd name="connsiteY136" fmla="*/ 68670 h 878257"/>
                <a:gd name="connsiteX137" fmla="*/ 1311965 w 1501504"/>
                <a:gd name="connsiteY137" fmla="*/ 61441 h 878257"/>
                <a:gd name="connsiteX138" fmla="*/ 1301122 w 1501504"/>
                <a:gd name="connsiteY138" fmla="*/ 46985 h 878257"/>
                <a:gd name="connsiteX139" fmla="*/ 1290280 w 1501504"/>
                <a:gd name="connsiteY139" fmla="*/ 39756 h 878257"/>
                <a:gd name="connsiteX140" fmla="*/ 1283051 w 1501504"/>
                <a:gd name="connsiteY140" fmla="*/ 32528 h 878257"/>
                <a:gd name="connsiteX141" fmla="*/ 1268594 w 1501504"/>
                <a:gd name="connsiteY141" fmla="*/ 14456 h 878257"/>
                <a:gd name="connsiteX142" fmla="*/ 1257752 w 1501504"/>
                <a:gd name="connsiteY142" fmla="*/ 10842 h 878257"/>
                <a:gd name="connsiteX143" fmla="*/ 1250523 w 1501504"/>
                <a:gd name="connsiteY143" fmla="*/ 0 h 878257"/>
                <a:gd name="connsiteX144" fmla="*/ 1243295 w 1501504"/>
                <a:gd name="connsiteY144" fmla="*/ 10842 h 878257"/>
                <a:gd name="connsiteX145" fmla="*/ 1225223 w 1501504"/>
                <a:gd name="connsiteY145" fmla="*/ 25299 h 878257"/>
                <a:gd name="connsiteX146" fmla="*/ 1217995 w 1501504"/>
                <a:gd name="connsiteY146" fmla="*/ 32528 h 878257"/>
                <a:gd name="connsiteX147" fmla="*/ 1214381 w 1501504"/>
                <a:gd name="connsiteY147" fmla="*/ 43370 h 878257"/>
                <a:gd name="connsiteX148" fmla="*/ 1210767 w 1501504"/>
                <a:gd name="connsiteY148" fmla="*/ 57827 h 878257"/>
                <a:gd name="connsiteX149" fmla="*/ 1189081 w 1501504"/>
                <a:gd name="connsiteY149" fmla="*/ 65056 h 878257"/>
                <a:gd name="connsiteX150" fmla="*/ 1167396 w 1501504"/>
                <a:gd name="connsiteY150" fmla="*/ 79513 h 878257"/>
                <a:gd name="connsiteX151" fmla="*/ 1138482 w 1501504"/>
                <a:gd name="connsiteY151" fmla="*/ 86741 h 878257"/>
                <a:gd name="connsiteX152" fmla="*/ 1127639 w 1501504"/>
                <a:gd name="connsiteY152" fmla="*/ 93969 h 878257"/>
                <a:gd name="connsiteX153" fmla="*/ 1116797 w 1501504"/>
                <a:gd name="connsiteY153" fmla="*/ 97584 h 878257"/>
                <a:gd name="connsiteX154" fmla="*/ 1098725 w 1501504"/>
                <a:gd name="connsiteY154" fmla="*/ 119269 h 878257"/>
                <a:gd name="connsiteX155" fmla="*/ 1091497 w 1501504"/>
                <a:gd name="connsiteY155" fmla="*/ 126498 h 878257"/>
                <a:gd name="connsiteX156" fmla="*/ 1077040 w 1501504"/>
                <a:gd name="connsiteY156" fmla="*/ 144569 h 878257"/>
                <a:gd name="connsiteX157" fmla="*/ 1066197 w 1501504"/>
                <a:gd name="connsiteY157" fmla="*/ 148183 h 878257"/>
                <a:gd name="connsiteX158" fmla="*/ 1019212 w 1501504"/>
                <a:gd name="connsiteY158" fmla="*/ 140954 h 878257"/>
                <a:gd name="connsiteX159" fmla="*/ 997527 w 1501504"/>
                <a:gd name="connsiteY159" fmla="*/ 133726 h 878257"/>
                <a:gd name="connsiteX160" fmla="*/ 986684 w 1501504"/>
                <a:gd name="connsiteY160" fmla="*/ 130112 h 878257"/>
                <a:gd name="connsiteX161" fmla="*/ 975842 w 1501504"/>
                <a:gd name="connsiteY161" fmla="*/ 133726 h 878257"/>
                <a:gd name="connsiteX162" fmla="*/ 950542 w 1501504"/>
                <a:gd name="connsiteY162" fmla="*/ 162640 h 878257"/>
                <a:gd name="connsiteX163" fmla="*/ 946928 w 1501504"/>
                <a:gd name="connsiteY163" fmla="*/ 173483 h 878257"/>
                <a:gd name="connsiteX164" fmla="*/ 957771 w 1501504"/>
                <a:gd name="connsiteY164" fmla="*/ 220468 h 878257"/>
                <a:gd name="connsiteX165" fmla="*/ 964999 w 1501504"/>
                <a:gd name="connsiteY165" fmla="*/ 242153 h 878257"/>
                <a:gd name="connsiteX166" fmla="*/ 968613 w 1501504"/>
                <a:gd name="connsiteY166" fmla="*/ 252996 h 878257"/>
                <a:gd name="connsiteX167" fmla="*/ 950542 w 1501504"/>
                <a:gd name="connsiteY167" fmla="*/ 267453 h 878257"/>
                <a:gd name="connsiteX168" fmla="*/ 936085 w 1501504"/>
                <a:gd name="connsiteY168" fmla="*/ 285524 h 878257"/>
                <a:gd name="connsiteX169" fmla="*/ 921628 w 1501504"/>
                <a:gd name="connsiteY169" fmla="*/ 289138 h 878257"/>
                <a:gd name="connsiteX170" fmla="*/ 874643 w 1501504"/>
                <a:gd name="connsiteY170" fmla="*/ 321666 h 878257"/>
                <a:gd name="connsiteX171" fmla="*/ 856572 w 1501504"/>
                <a:gd name="connsiteY171" fmla="*/ 336123 h 878257"/>
                <a:gd name="connsiteX172" fmla="*/ 842115 w 1501504"/>
                <a:gd name="connsiteY172" fmla="*/ 350580 h 878257"/>
                <a:gd name="connsiteX173" fmla="*/ 813201 w 1501504"/>
                <a:gd name="connsiteY173" fmla="*/ 372265 h 878257"/>
                <a:gd name="connsiteX174" fmla="*/ 777059 w 1501504"/>
                <a:gd name="connsiteY174" fmla="*/ 379494 h 878257"/>
                <a:gd name="connsiteX175" fmla="*/ 730074 w 1501504"/>
                <a:gd name="connsiteY175" fmla="*/ 390336 h 878257"/>
                <a:gd name="connsiteX176" fmla="*/ 712003 w 1501504"/>
                <a:gd name="connsiteY176" fmla="*/ 393951 h 878257"/>
                <a:gd name="connsiteX177" fmla="*/ 603576 w 1501504"/>
                <a:gd name="connsiteY177" fmla="*/ 397565 h 878257"/>
                <a:gd name="connsiteX178" fmla="*/ 585505 w 1501504"/>
                <a:gd name="connsiteY178" fmla="*/ 433707 h 878257"/>
                <a:gd name="connsiteX179" fmla="*/ 574662 w 1501504"/>
                <a:gd name="connsiteY179" fmla="*/ 437321 h 878257"/>
                <a:gd name="connsiteX180" fmla="*/ 563820 w 1501504"/>
                <a:gd name="connsiteY180" fmla="*/ 455392 h 878257"/>
                <a:gd name="connsiteX181" fmla="*/ 552977 w 1501504"/>
                <a:gd name="connsiteY181" fmla="*/ 459007 h 878257"/>
                <a:gd name="connsiteX182" fmla="*/ 495149 w 1501504"/>
                <a:gd name="connsiteY182" fmla="*/ 451778 h 878257"/>
                <a:gd name="connsiteX183" fmla="*/ 473464 w 1501504"/>
                <a:gd name="connsiteY183" fmla="*/ 437321 h 878257"/>
                <a:gd name="connsiteX184" fmla="*/ 404793 w 1501504"/>
                <a:gd name="connsiteY184" fmla="*/ 444550 h 878257"/>
                <a:gd name="connsiteX185" fmla="*/ 328895 w 1501504"/>
                <a:gd name="connsiteY185" fmla="*/ 437321 h 878257"/>
                <a:gd name="connsiteX186" fmla="*/ 314438 w 1501504"/>
                <a:gd name="connsiteY186" fmla="*/ 415636 h 878257"/>
                <a:gd name="connsiteX187" fmla="*/ 296367 w 1501504"/>
                <a:gd name="connsiteY187" fmla="*/ 401179 h 878257"/>
                <a:gd name="connsiteX188" fmla="*/ 271067 w 1501504"/>
                <a:gd name="connsiteY188" fmla="*/ 404793 h 878257"/>
                <a:gd name="connsiteX189" fmla="*/ 213239 w 1501504"/>
                <a:gd name="connsiteY189" fmla="*/ 393951 h 878257"/>
                <a:gd name="connsiteX190" fmla="*/ 184325 w 1501504"/>
                <a:gd name="connsiteY190" fmla="*/ 386722 h 878257"/>
                <a:gd name="connsiteX191" fmla="*/ 177097 w 1501504"/>
                <a:gd name="connsiteY191" fmla="*/ 393951 h 878257"/>
                <a:gd name="connsiteX192" fmla="*/ 104812 w 1501504"/>
                <a:gd name="connsiteY192" fmla="*/ 393951 h 878257"/>
                <a:gd name="connsiteX193" fmla="*/ 90355 w 1501504"/>
                <a:gd name="connsiteY193" fmla="*/ 383108 h 878257"/>
                <a:gd name="connsiteX194" fmla="*/ 43371 w 1501504"/>
                <a:gd name="connsiteY194" fmla="*/ 375879 h 878257"/>
                <a:gd name="connsiteX195" fmla="*/ 32528 w 1501504"/>
                <a:gd name="connsiteY195" fmla="*/ 372265 h 878257"/>
                <a:gd name="connsiteX196" fmla="*/ 25299 w 1501504"/>
                <a:gd name="connsiteY196" fmla="*/ 368651 h 878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1501504" h="878257">
                  <a:moveTo>
                    <a:pt x="25299" y="368651"/>
                  </a:moveTo>
                  <a:cubicBezTo>
                    <a:pt x="8117" y="380106"/>
                    <a:pt x="15830" y="371759"/>
                    <a:pt x="7228" y="397565"/>
                  </a:cubicBezTo>
                  <a:lnTo>
                    <a:pt x="3614" y="408407"/>
                  </a:lnTo>
                  <a:cubicBezTo>
                    <a:pt x="4819" y="416840"/>
                    <a:pt x="5557" y="425353"/>
                    <a:pt x="7228" y="433707"/>
                  </a:cubicBezTo>
                  <a:cubicBezTo>
                    <a:pt x="7975" y="437443"/>
                    <a:pt x="12257" y="441013"/>
                    <a:pt x="10842" y="444550"/>
                  </a:cubicBezTo>
                  <a:cubicBezTo>
                    <a:pt x="9229" y="448583"/>
                    <a:pt x="3614" y="449369"/>
                    <a:pt x="0" y="451778"/>
                  </a:cubicBezTo>
                  <a:cubicBezTo>
                    <a:pt x="1205" y="462621"/>
                    <a:pt x="1821" y="473545"/>
                    <a:pt x="3614" y="484306"/>
                  </a:cubicBezTo>
                  <a:cubicBezTo>
                    <a:pt x="4240" y="488064"/>
                    <a:pt x="5014" y="492049"/>
                    <a:pt x="7228" y="495149"/>
                  </a:cubicBezTo>
                  <a:cubicBezTo>
                    <a:pt x="11189" y="500695"/>
                    <a:pt x="16866" y="504787"/>
                    <a:pt x="21685" y="509606"/>
                  </a:cubicBezTo>
                  <a:lnTo>
                    <a:pt x="28914" y="516834"/>
                  </a:lnTo>
                  <a:cubicBezTo>
                    <a:pt x="31324" y="519244"/>
                    <a:pt x="33307" y="522173"/>
                    <a:pt x="36142" y="524063"/>
                  </a:cubicBezTo>
                  <a:lnTo>
                    <a:pt x="46985" y="531291"/>
                  </a:lnTo>
                  <a:cubicBezTo>
                    <a:pt x="48190" y="539724"/>
                    <a:pt x="43152" y="552454"/>
                    <a:pt x="50599" y="556591"/>
                  </a:cubicBezTo>
                  <a:cubicBezTo>
                    <a:pt x="59283" y="561416"/>
                    <a:pt x="70176" y="552757"/>
                    <a:pt x="79513" y="549362"/>
                  </a:cubicBezTo>
                  <a:cubicBezTo>
                    <a:pt x="83595" y="547878"/>
                    <a:pt x="86470" y="544076"/>
                    <a:pt x="90355" y="542134"/>
                  </a:cubicBezTo>
                  <a:cubicBezTo>
                    <a:pt x="93763" y="540430"/>
                    <a:pt x="97696" y="540021"/>
                    <a:pt x="101198" y="538520"/>
                  </a:cubicBezTo>
                  <a:cubicBezTo>
                    <a:pt x="132461" y="525121"/>
                    <a:pt x="101069" y="536152"/>
                    <a:pt x="126498" y="527677"/>
                  </a:cubicBezTo>
                  <a:cubicBezTo>
                    <a:pt x="131248" y="528205"/>
                    <a:pt x="167408" y="531271"/>
                    <a:pt x="177097" y="534905"/>
                  </a:cubicBezTo>
                  <a:cubicBezTo>
                    <a:pt x="181164" y="536430"/>
                    <a:pt x="184326" y="539724"/>
                    <a:pt x="187940" y="542134"/>
                  </a:cubicBezTo>
                  <a:cubicBezTo>
                    <a:pt x="200743" y="561340"/>
                    <a:pt x="196253" y="547049"/>
                    <a:pt x="184325" y="556591"/>
                  </a:cubicBezTo>
                  <a:cubicBezTo>
                    <a:pt x="180933" y="559305"/>
                    <a:pt x="179506" y="563820"/>
                    <a:pt x="177097" y="567434"/>
                  </a:cubicBezTo>
                  <a:cubicBezTo>
                    <a:pt x="178302" y="571048"/>
                    <a:pt x="182415" y="574869"/>
                    <a:pt x="180711" y="578276"/>
                  </a:cubicBezTo>
                  <a:cubicBezTo>
                    <a:pt x="179007" y="581683"/>
                    <a:pt x="173565" y="580966"/>
                    <a:pt x="169869" y="581890"/>
                  </a:cubicBezTo>
                  <a:cubicBezTo>
                    <a:pt x="163909" y="583380"/>
                    <a:pt x="157821" y="584300"/>
                    <a:pt x="151797" y="585505"/>
                  </a:cubicBezTo>
                  <a:cubicBezTo>
                    <a:pt x="153002" y="589119"/>
                    <a:pt x="154488" y="592651"/>
                    <a:pt x="155412" y="596347"/>
                  </a:cubicBezTo>
                  <a:cubicBezTo>
                    <a:pt x="156902" y="602307"/>
                    <a:pt x="156869" y="608667"/>
                    <a:pt x="159026" y="614419"/>
                  </a:cubicBezTo>
                  <a:cubicBezTo>
                    <a:pt x="160551" y="618486"/>
                    <a:pt x="163541" y="621869"/>
                    <a:pt x="166254" y="625261"/>
                  </a:cubicBezTo>
                  <a:cubicBezTo>
                    <a:pt x="168383" y="627922"/>
                    <a:pt x="170351" y="631148"/>
                    <a:pt x="173483" y="632490"/>
                  </a:cubicBezTo>
                  <a:cubicBezTo>
                    <a:pt x="179129" y="634910"/>
                    <a:pt x="185530" y="634899"/>
                    <a:pt x="191554" y="636104"/>
                  </a:cubicBezTo>
                  <a:cubicBezTo>
                    <a:pt x="193963" y="639718"/>
                    <a:pt x="197071" y="642954"/>
                    <a:pt x="198782" y="646947"/>
                  </a:cubicBezTo>
                  <a:cubicBezTo>
                    <a:pt x="200739" y="651512"/>
                    <a:pt x="199294" y="657524"/>
                    <a:pt x="202397" y="661403"/>
                  </a:cubicBezTo>
                  <a:cubicBezTo>
                    <a:pt x="204777" y="664378"/>
                    <a:pt x="209520" y="664192"/>
                    <a:pt x="213239" y="665018"/>
                  </a:cubicBezTo>
                  <a:cubicBezTo>
                    <a:pt x="220393" y="666608"/>
                    <a:pt x="227696" y="667427"/>
                    <a:pt x="234925" y="668632"/>
                  </a:cubicBezTo>
                  <a:cubicBezTo>
                    <a:pt x="238539" y="669837"/>
                    <a:pt x="242792" y="669866"/>
                    <a:pt x="245767" y="672246"/>
                  </a:cubicBezTo>
                  <a:cubicBezTo>
                    <a:pt x="249159" y="674960"/>
                    <a:pt x="249924" y="680017"/>
                    <a:pt x="252996" y="683089"/>
                  </a:cubicBezTo>
                  <a:cubicBezTo>
                    <a:pt x="256067" y="686160"/>
                    <a:pt x="260224" y="687908"/>
                    <a:pt x="263838" y="690317"/>
                  </a:cubicBezTo>
                  <a:cubicBezTo>
                    <a:pt x="265043" y="693931"/>
                    <a:pt x="264759" y="698466"/>
                    <a:pt x="267453" y="701160"/>
                  </a:cubicBezTo>
                  <a:cubicBezTo>
                    <a:pt x="270147" y="703854"/>
                    <a:pt x="274547" y="704093"/>
                    <a:pt x="278295" y="704774"/>
                  </a:cubicBezTo>
                  <a:cubicBezTo>
                    <a:pt x="287851" y="706511"/>
                    <a:pt x="297571" y="707183"/>
                    <a:pt x="307209" y="708388"/>
                  </a:cubicBezTo>
                  <a:cubicBezTo>
                    <a:pt x="333175" y="717045"/>
                    <a:pt x="324671" y="715973"/>
                    <a:pt x="372265" y="704774"/>
                  </a:cubicBezTo>
                  <a:cubicBezTo>
                    <a:pt x="375582" y="703994"/>
                    <a:pt x="377084" y="699955"/>
                    <a:pt x="379494" y="697546"/>
                  </a:cubicBezTo>
                  <a:cubicBezTo>
                    <a:pt x="380699" y="690317"/>
                    <a:pt x="379831" y="682415"/>
                    <a:pt x="383108" y="675860"/>
                  </a:cubicBezTo>
                  <a:cubicBezTo>
                    <a:pt x="386156" y="669764"/>
                    <a:pt x="397565" y="661403"/>
                    <a:pt x="397565" y="661403"/>
                  </a:cubicBezTo>
                  <a:cubicBezTo>
                    <a:pt x="405998" y="663813"/>
                    <a:pt x="415020" y="664709"/>
                    <a:pt x="422865" y="668632"/>
                  </a:cubicBezTo>
                  <a:cubicBezTo>
                    <a:pt x="427437" y="670918"/>
                    <a:pt x="429239" y="676993"/>
                    <a:pt x="433707" y="679475"/>
                  </a:cubicBezTo>
                  <a:cubicBezTo>
                    <a:pt x="440368" y="683175"/>
                    <a:pt x="448164" y="684294"/>
                    <a:pt x="455393" y="686703"/>
                  </a:cubicBezTo>
                  <a:lnTo>
                    <a:pt x="466235" y="690317"/>
                  </a:lnTo>
                  <a:cubicBezTo>
                    <a:pt x="464051" y="703423"/>
                    <a:pt x="468068" y="731143"/>
                    <a:pt x="451778" y="740917"/>
                  </a:cubicBezTo>
                  <a:cubicBezTo>
                    <a:pt x="448511" y="742877"/>
                    <a:pt x="444550" y="743326"/>
                    <a:pt x="440936" y="744531"/>
                  </a:cubicBezTo>
                  <a:cubicBezTo>
                    <a:pt x="439731" y="749350"/>
                    <a:pt x="441454" y="756233"/>
                    <a:pt x="437321" y="758988"/>
                  </a:cubicBezTo>
                  <a:cubicBezTo>
                    <a:pt x="429055" y="764498"/>
                    <a:pt x="408408" y="766216"/>
                    <a:pt x="408408" y="766216"/>
                  </a:cubicBezTo>
                  <a:cubicBezTo>
                    <a:pt x="417075" y="792220"/>
                    <a:pt x="406558" y="759740"/>
                    <a:pt x="415636" y="791516"/>
                  </a:cubicBezTo>
                  <a:cubicBezTo>
                    <a:pt x="416683" y="795179"/>
                    <a:pt x="416150" y="800144"/>
                    <a:pt x="419250" y="802358"/>
                  </a:cubicBezTo>
                  <a:cubicBezTo>
                    <a:pt x="425450" y="806787"/>
                    <a:pt x="440936" y="809587"/>
                    <a:pt x="440936" y="809587"/>
                  </a:cubicBezTo>
                  <a:cubicBezTo>
                    <a:pt x="446398" y="831436"/>
                    <a:pt x="439838" y="822473"/>
                    <a:pt x="466235" y="831272"/>
                  </a:cubicBezTo>
                  <a:lnTo>
                    <a:pt x="477078" y="834886"/>
                  </a:lnTo>
                  <a:lnTo>
                    <a:pt x="487921" y="838501"/>
                  </a:lnTo>
                  <a:cubicBezTo>
                    <a:pt x="498158" y="869211"/>
                    <a:pt x="483881" y="831769"/>
                    <a:pt x="498763" y="856572"/>
                  </a:cubicBezTo>
                  <a:cubicBezTo>
                    <a:pt x="500723" y="859839"/>
                    <a:pt x="500674" y="864007"/>
                    <a:pt x="502378" y="867415"/>
                  </a:cubicBezTo>
                  <a:cubicBezTo>
                    <a:pt x="504321" y="871300"/>
                    <a:pt x="507197" y="874643"/>
                    <a:pt x="509606" y="878257"/>
                  </a:cubicBezTo>
                  <a:cubicBezTo>
                    <a:pt x="516642" y="872981"/>
                    <a:pt x="525544" y="867370"/>
                    <a:pt x="531291" y="860186"/>
                  </a:cubicBezTo>
                  <a:cubicBezTo>
                    <a:pt x="534005" y="856794"/>
                    <a:pt x="536110" y="852957"/>
                    <a:pt x="538520" y="849343"/>
                  </a:cubicBezTo>
                  <a:cubicBezTo>
                    <a:pt x="588817" y="855631"/>
                    <a:pt x="547376" y="854674"/>
                    <a:pt x="589119" y="845729"/>
                  </a:cubicBezTo>
                  <a:cubicBezTo>
                    <a:pt x="598616" y="843694"/>
                    <a:pt x="608373" y="843132"/>
                    <a:pt x="618033" y="842115"/>
                  </a:cubicBezTo>
                  <a:cubicBezTo>
                    <a:pt x="684673" y="835101"/>
                    <a:pt x="632836" y="842066"/>
                    <a:pt x="683089" y="834886"/>
                  </a:cubicBezTo>
                  <a:cubicBezTo>
                    <a:pt x="685499" y="832477"/>
                    <a:pt x="687270" y="829182"/>
                    <a:pt x="690318" y="827658"/>
                  </a:cubicBezTo>
                  <a:cubicBezTo>
                    <a:pt x="705058" y="820288"/>
                    <a:pt x="704491" y="825390"/>
                    <a:pt x="719231" y="827658"/>
                  </a:cubicBezTo>
                  <a:cubicBezTo>
                    <a:pt x="730014" y="829317"/>
                    <a:pt x="740916" y="830067"/>
                    <a:pt x="751759" y="831272"/>
                  </a:cubicBezTo>
                  <a:cubicBezTo>
                    <a:pt x="757783" y="828863"/>
                    <a:pt x="764198" y="827263"/>
                    <a:pt x="769831" y="824044"/>
                  </a:cubicBezTo>
                  <a:cubicBezTo>
                    <a:pt x="772790" y="822353"/>
                    <a:pt x="774398" y="818944"/>
                    <a:pt x="777059" y="816815"/>
                  </a:cubicBezTo>
                  <a:cubicBezTo>
                    <a:pt x="787066" y="808809"/>
                    <a:pt x="787294" y="809790"/>
                    <a:pt x="798744" y="805973"/>
                  </a:cubicBezTo>
                  <a:cubicBezTo>
                    <a:pt x="799949" y="801154"/>
                    <a:pt x="799256" y="795395"/>
                    <a:pt x="802359" y="791516"/>
                  </a:cubicBezTo>
                  <a:cubicBezTo>
                    <a:pt x="804739" y="788541"/>
                    <a:pt x="809934" y="789862"/>
                    <a:pt x="813201" y="787902"/>
                  </a:cubicBezTo>
                  <a:cubicBezTo>
                    <a:pt x="819916" y="783873"/>
                    <a:pt x="823110" y="775515"/>
                    <a:pt x="827658" y="769830"/>
                  </a:cubicBezTo>
                  <a:cubicBezTo>
                    <a:pt x="829787" y="767169"/>
                    <a:pt x="832477" y="765011"/>
                    <a:pt x="834887" y="762602"/>
                  </a:cubicBezTo>
                  <a:cubicBezTo>
                    <a:pt x="836092" y="758988"/>
                    <a:pt x="835093" y="753463"/>
                    <a:pt x="838501" y="751759"/>
                  </a:cubicBezTo>
                  <a:cubicBezTo>
                    <a:pt x="888501" y="726759"/>
                    <a:pt x="910464" y="745521"/>
                    <a:pt x="881872" y="726460"/>
                  </a:cubicBezTo>
                  <a:cubicBezTo>
                    <a:pt x="877053" y="727665"/>
                    <a:pt x="870927" y="733586"/>
                    <a:pt x="867415" y="730074"/>
                  </a:cubicBezTo>
                  <a:cubicBezTo>
                    <a:pt x="863903" y="726562"/>
                    <a:pt x="870373" y="720541"/>
                    <a:pt x="871029" y="715617"/>
                  </a:cubicBezTo>
                  <a:cubicBezTo>
                    <a:pt x="872788" y="702427"/>
                    <a:pt x="869525" y="688143"/>
                    <a:pt x="874643" y="675860"/>
                  </a:cubicBezTo>
                  <a:cubicBezTo>
                    <a:pt x="876553" y="671275"/>
                    <a:pt x="884342" y="673673"/>
                    <a:pt x="889100" y="672246"/>
                  </a:cubicBezTo>
                  <a:cubicBezTo>
                    <a:pt x="925887" y="661211"/>
                    <a:pt x="895722" y="666902"/>
                    <a:pt x="939699" y="661403"/>
                  </a:cubicBezTo>
                  <a:cubicBezTo>
                    <a:pt x="951456" y="657485"/>
                    <a:pt x="952085" y="659740"/>
                    <a:pt x="957771" y="646947"/>
                  </a:cubicBezTo>
                  <a:cubicBezTo>
                    <a:pt x="960866" y="639984"/>
                    <a:pt x="957411" y="625951"/>
                    <a:pt x="964999" y="625261"/>
                  </a:cubicBezTo>
                  <a:lnTo>
                    <a:pt x="1004755" y="621647"/>
                  </a:lnTo>
                  <a:cubicBezTo>
                    <a:pt x="1005960" y="618033"/>
                    <a:pt x="1006257" y="613974"/>
                    <a:pt x="1008370" y="610804"/>
                  </a:cubicBezTo>
                  <a:cubicBezTo>
                    <a:pt x="1011205" y="606551"/>
                    <a:pt x="1017136" y="604632"/>
                    <a:pt x="1019212" y="599962"/>
                  </a:cubicBezTo>
                  <a:cubicBezTo>
                    <a:pt x="1022188" y="593265"/>
                    <a:pt x="1018762" y="584374"/>
                    <a:pt x="1022827" y="578276"/>
                  </a:cubicBezTo>
                  <a:cubicBezTo>
                    <a:pt x="1026724" y="572431"/>
                    <a:pt x="1035353" y="571747"/>
                    <a:pt x="1040898" y="567434"/>
                  </a:cubicBezTo>
                  <a:cubicBezTo>
                    <a:pt x="1046278" y="563250"/>
                    <a:pt x="1055355" y="552977"/>
                    <a:pt x="1055355" y="552977"/>
                  </a:cubicBezTo>
                  <a:cubicBezTo>
                    <a:pt x="1089375" y="558647"/>
                    <a:pt x="1083827" y="559901"/>
                    <a:pt x="1131254" y="549362"/>
                  </a:cubicBezTo>
                  <a:cubicBezTo>
                    <a:pt x="1135494" y="548420"/>
                    <a:pt x="1138704" y="544847"/>
                    <a:pt x="1142096" y="542134"/>
                  </a:cubicBezTo>
                  <a:cubicBezTo>
                    <a:pt x="1149453" y="536248"/>
                    <a:pt x="1151186" y="532114"/>
                    <a:pt x="1156553" y="524063"/>
                  </a:cubicBezTo>
                  <a:cubicBezTo>
                    <a:pt x="1154144" y="518039"/>
                    <a:pt x="1153478" y="510976"/>
                    <a:pt x="1149325" y="505992"/>
                  </a:cubicBezTo>
                  <a:cubicBezTo>
                    <a:pt x="1146886" y="503065"/>
                    <a:pt x="1141176" y="505071"/>
                    <a:pt x="1138482" y="502377"/>
                  </a:cubicBezTo>
                  <a:cubicBezTo>
                    <a:pt x="1119205" y="483100"/>
                    <a:pt x="1152941" y="497561"/>
                    <a:pt x="1124025" y="487920"/>
                  </a:cubicBezTo>
                  <a:cubicBezTo>
                    <a:pt x="1125230" y="481896"/>
                    <a:pt x="1126149" y="475808"/>
                    <a:pt x="1127639" y="469849"/>
                  </a:cubicBezTo>
                  <a:cubicBezTo>
                    <a:pt x="1128563" y="466153"/>
                    <a:pt x="1130572" y="462755"/>
                    <a:pt x="1131254" y="459007"/>
                  </a:cubicBezTo>
                  <a:cubicBezTo>
                    <a:pt x="1132992" y="449451"/>
                    <a:pt x="1133131" y="439649"/>
                    <a:pt x="1134868" y="430093"/>
                  </a:cubicBezTo>
                  <a:cubicBezTo>
                    <a:pt x="1135549" y="426345"/>
                    <a:pt x="1135788" y="421944"/>
                    <a:pt x="1138482" y="419250"/>
                  </a:cubicBezTo>
                  <a:cubicBezTo>
                    <a:pt x="1141176" y="416556"/>
                    <a:pt x="1145711" y="416841"/>
                    <a:pt x="1149325" y="415636"/>
                  </a:cubicBezTo>
                  <a:cubicBezTo>
                    <a:pt x="1167294" y="397667"/>
                    <a:pt x="1157170" y="399526"/>
                    <a:pt x="1178238" y="404793"/>
                  </a:cubicBezTo>
                  <a:cubicBezTo>
                    <a:pt x="1179443" y="408407"/>
                    <a:pt x="1180929" y="411940"/>
                    <a:pt x="1181853" y="415636"/>
                  </a:cubicBezTo>
                  <a:cubicBezTo>
                    <a:pt x="1183343" y="421596"/>
                    <a:pt x="1181534" y="428988"/>
                    <a:pt x="1185467" y="433707"/>
                  </a:cubicBezTo>
                  <a:cubicBezTo>
                    <a:pt x="1188647" y="437523"/>
                    <a:pt x="1195105" y="436116"/>
                    <a:pt x="1199924" y="437321"/>
                  </a:cubicBezTo>
                  <a:cubicBezTo>
                    <a:pt x="1207152" y="434912"/>
                    <a:pt x="1214794" y="433500"/>
                    <a:pt x="1221609" y="430093"/>
                  </a:cubicBezTo>
                  <a:cubicBezTo>
                    <a:pt x="1224657" y="428569"/>
                    <a:pt x="1226112" y="424909"/>
                    <a:pt x="1228838" y="422864"/>
                  </a:cubicBezTo>
                  <a:cubicBezTo>
                    <a:pt x="1235788" y="417651"/>
                    <a:pt x="1244380" y="414550"/>
                    <a:pt x="1250523" y="408407"/>
                  </a:cubicBezTo>
                  <a:cubicBezTo>
                    <a:pt x="1252933" y="405998"/>
                    <a:pt x="1254830" y="402932"/>
                    <a:pt x="1257752" y="401179"/>
                  </a:cubicBezTo>
                  <a:cubicBezTo>
                    <a:pt x="1261019" y="399219"/>
                    <a:pt x="1264980" y="398770"/>
                    <a:pt x="1268594" y="397565"/>
                  </a:cubicBezTo>
                  <a:cubicBezTo>
                    <a:pt x="1279521" y="399126"/>
                    <a:pt x="1298738" y="406769"/>
                    <a:pt x="1308351" y="393951"/>
                  </a:cubicBezTo>
                  <a:cubicBezTo>
                    <a:pt x="1312923" y="387855"/>
                    <a:pt x="1310191" y="377653"/>
                    <a:pt x="1315579" y="372265"/>
                  </a:cubicBezTo>
                  <a:lnTo>
                    <a:pt x="1330036" y="357808"/>
                  </a:lnTo>
                  <a:cubicBezTo>
                    <a:pt x="1331241" y="354194"/>
                    <a:pt x="1331690" y="350233"/>
                    <a:pt x="1333650" y="346966"/>
                  </a:cubicBezTo>
                  <a:cubicBezTo>
                    <a:pt x="1341105" y="334542"/>
                    <a:pt x="1351998" y="338149"/>
                    <a:pt x="1366178" y="336123"/>
                  </a:cubicBezTo>
                  <a:cubicBezTo>
                    <a:pt x="1374708" y="338966"/>
                    <a:pt x="1379288" y="338697"/>
                    <a:pt x="1384250" y="346966"/>
                  </a:cubicBezTo>
                  <a:cubicBezTo>
                    <a:pt x="1386614" y="350905"/>
                    <a:pt x="1390619" y="369258"/>
                    <a:pt x="1391478" y="372265"/>
                  </a:cubicBezTo>
                  <a:cubicBezTo>
                    <a:pt x="1392525" y="375928"/>
                    <a:pt x="1392398" y="380414"/>
                    <a:pt x="1395092" y="383108"/>
                  </a:cubicBezTo>
                  <a:cubicBezTo>
                    <a:pt x="1397786" y="385802"/>
                    <a:pt x="1402321" y="385517"/>
                    <a:pt x="1405935" y="386722"/>
                  </a:cubicBezTo>
                  <a:cubicBezTo>
                    <a:pt x="1408344" y="390336"/>
                    <a:pt x="1409130" y="395952"/>
                    <a:pt x="1413163" y="397565"/>
                  </a:cubicBezTo>
                  <a:cubicBezTo>
                    <a:pt x="1460265" y="416406"/>
                    <a:pt x="1430014" y="389118"/>
                    <a:pt x="1449306" y="408407"/>
                  </a:cubicBezTo>
                  <a:cubicBezTo>
                    <a:pt x="1450511" y="412021"/>
                    <a:pt x="1449123" y="418934"/>
                    <a:pt x="1452920" y="419250"/>
                  </a:cubicBezTo>
                  <a:cubicBezTo>
                    <a:pt x="1466343" y="420369"/>
                    <a:pt x="1486910" y="424195"/>
                    <a:pt x="1492676" y="412022"/>
                  </a:cubicBezTo>
                  <a:cubicBezTo>
                    <a:pt x="1501504" y="393385"/>
                    <a:pt x="1491113" y="370408"/>
                    <a:pt x="1485448" y="350580"/>
                  </a:cubicBezTo>
                  <a:cubicBezTo>
                    <a:pt x="1483576" y="344027"/>
                    <a:pt x="1474771" y="341794"/>
                    <a:pt x="1470991" y="336123"/>
                  </a:cubicBezTo>
                  <a:cubicBezTo>
                    <a:pt x="1468582" y="332509"/>
                    <a:pt x="1465706" y="329165"/>
                    <a:pt x="1463763" y="325280"/>
                  </a:cubicBezTo>
                  <a:cubicBezTo>
                    <a:pt x="1461169" y="320091"/>
                    <a:pt x="1457693" y="304619"/>
                    <a:pt x="1456534" y="299981"/>
                  </a:cubicBezTo>
                  <a:cubicBezTo>
                    <a:pt x="1455289" y="290018"/>
                    <a:pt x="1454877" y="271366"/>
                    <a:pt x="1449306" y="260224"/>
                  </a:cubicBezTo>
                  <a:cubicBezTo>
                    <a:pt x="1447363" y="256339"/>
                    <a:pt x="1444487" y="252995"/>
                    <a:pt x="1442077" y="249381"/>
                  </a:cubicBezTo>
                  <a:cubicBezTo>
                    <a:pt x="1439668" y="242153"/>
                    <a:pt x="1440237" y="233084"/>
                    <a:pt x="1434849" y="227696"/>
                  </a:cubicBezTo>
                  <a:lnTo>
                    <a:pt x="1420392" y="213239"/>
                  </a:lnTo>
                  <a:cubicBezTo>
                    <a:pt x="1396811" y="221099"/>
                    <a:pt x="1403770" y="220613"/>
                    <a:pt x="1362564" y="209625"/>
                  </a:cubicBezTo>
                  <a:cubicBezTo>
                    <a:pt x="1359272" y="208747"/>
                    <a:pt x="1357745" y="204806"/>
                    <a:pt x="1355336" y="202396"/>
                  </a:cubicBezTo>
                  <a:cubicBezTo>
                    <a:pt x="1361187" y="167287"/>
                    <a:pt x="1363778" y="163883"/>
                    <a:pt x="1351721" y="115655"/>
                  </a:cubicBezTo>
                  <a:cubicBezTo>
                    <a:pt x="1349614" y="107227"/>
                    <a:pt x="1340013" y="102210"/>
                    <a:pt x="1337265" y="93969"/>
                  </a:cubicBezTo>
                  <a:cubicBezTo>
                    <a:pt x="1336060" y="90355"/>
                    <a:pt x="1335864" y="86227"/>
                    <a:pt x="1333650" y="83127"/>
                  </a:cubicBezTo>
                  <a:cubicBezTo>
                    <a:pt x="1329689" y="77581"/>
                    <a:pt x="1324012" y="73489"/>
                    <a:pt x="1319193" y="68670"/>
                  </a:cubicBezTo>
                  <a:cubicBezTo>
                    <a:pt x="1316784" y="66260"/>
                    <a:pt x="1314010" y="64167"/>
                    <a:pt x="1311965" y="61441"/>
                  </a:cubicBezTo>
                  <a:cubicBezTo>
                    <a:pt x="1308351" y="56622"/>
                    <a:pt x="1305381" y="51244"/>
                    <a:pt x="1301122" y="46985"/>
                  </a:cubicBezTo>
                  <a:cubicBezTo>
                    <a:pt x="1298051" y="43914"/>
                    <a:pt x="1293672" y="42469"/>
                    <a:pt x="1290280" y="39756"/>
                  </a:cubicBezTo>
                  <a:cubicBezTo>
                    <a:pt x="1287619" y="37627"/>
                    <a:pt x="1285180" y="35189"/>
                    <a:pt x="1283051" y="32528"/>
                  </a:cubicBezTo>
                  <a:cubicBezTo>
                    <a:pt x="1278503" y="26843"/>
                    <a:pt x="1275309" y="18485"/>
                    <a:pt x="1268594" y="14456"/>
                  </a:cubicBezTo>
                  <a:cubicBezTo>
                    <a:pt x="1265327" y="12496"/>
                    <a:pt x="1261366" y="12047"/>
                    <a:pt x="1257752" y="10842"/>
                  </a:cubicBezTo>
                  <a:cubicBezTo>
                    <a:pt x="1255342" y="7228"/>
                    <a:pt x="1254867" y="0"/>
                    <a:pt x="1250523" y="0"/>
                  </a:cubicBezTo>
                  <a:cubicBezTo>
                    <a:pt x="1246180" y="0"/>
                    <a:pt x="1246008" y="7450"/>
                    <a:pt x="1243295" y="10842"/>
                  </a:cubicBezTo>
                  <a:cubicBezTo>
                    <a:pt x="1235535" y="20541"/>
                    <a:pt x="1235663" y="16947"/>
                    <a:pt x="1225223" y="25299"/>
                  </a:cubicBezTo>
                  <a:cubicBezTo>
                    <a:pt x="1222562" y="27428"/>
                    <a:pt x="1220404" y="30118"/>
                    <a:pt x="1217995" y="32528"/>
                  </a:cubicBezTo>
                  <a:cubicBezTo>
                    <a:pt x="1216790" y="36142"/>
                    <a:pt x="1215428" y="39707"/>
                    <a:pt x="1214381" y="43370"/>
                  </a:cubicBezTo>
                  <a:cubicBezTo>
                    <a:pt x="1213016" y="48146"/>
                    <a:pt x="1214538" y="54594"/>
                    <a:pt x="1210767" y="57827"/>
                  </a:cubicBezTo>
                  <a:cubicBezTo>
                    <a:pt x="1204982" y="62786"/>
                    <a:pt x="1189081" y="65056"/>
                    <a:pt x="1189081" y="65056"/>
                  </a:cubicBezTo>
                  <a:cubicBezTo>
                    <a:pt x="1177301" y="76835"/>
                    <a:pt x="1181777" y="75591"/>
                    <a:pt x="1167396" y="79513"/>
                  </a:cubicBezTo>
                  <a:cubicBezTo>
                    <a:pt x="1157812" y="82127"/>
                    <a:pt x="1138482" y="86741"/>
                    <a:pt x="1138482" y="86741"/>
                  </a:cubicBezTo>
                  <a:cubicBezTo>
                    <a:pt x="1134868" y="89150"/>
                    <a:pt x="1131524" y="92026"/>
                    <a:pt x="1127639" y="93969"/>
                  </a:cubicBezTo>
                  <a:cubicBezTo>
                    <a:pt x="1124232" y="95673"/>
                    <a:pt x="1119236" y="94657"/>
                    <a:pt x="1116797" y="97584"/>
                  </a:cubicBezTo>
                  <a:cubicBezTo>
                    <a:pt x="1095191" y="123513"/>
                    <a:pt x="1123335" y="111066"/>
                    <a:pt x="1098725" y="119269"/>
                  </a:cubicBezTo>
                  <a:cubicBezTo>
                    <a:pt x="1096316" y="121679"/>
                    <a:pt x="1093626" y="123837"/>
                    <a:pt x="1091497" y="126498"/>
                  </a:cubicBezTo>
                  <a:cubicBezTo>
                    <a:pt x="1086951" y="132180"/>
                    <a:pt x="1083753" y="140541"/>
                    <a:pt x="1077040" y="144569"/>
                  </a:cubicBezTo>
                  <a:cubicBezTo>
                    <a:pt x="1073773" y="146529"/>
                    <a:pt x="1069811" y="146978"/>
                    <a:pt x="1066197" y="148183"/>
                  </a:cubicBezTo>
                  <a:cubicBezTo>
                    <a:pt x="1050535" y="145773"/>
                    <a:pt x="1034718" y="144218"/>
                    <a:pt x="1019212" y="140954"/>
                  </a:cubicBezTo>
                  <a:cubicBezTo>
                    <a:pt x="1011756" y="139384"/>
                    <a:pt x="1004755" y="136135"/>
                    <a:pt x="997527" y="133726"/>
                  </a:cubicBezTo>
                  <a:lnTo>
                    <a:pt x="986684" y="130112"/>
                  </a:lnTo>
                  <a:cubicBezTo>
                    <a:pt x="983070" y="131317"/>
                    <a:pt x="978942" y="131512"/>
                    <a:pt x="975842" y="133726"/>
                  </a:cubicBezTo>
                  <a:cubicBezTo>
                    <a:pt x="965764" y="140925"/>
                    <a:pt x="957839" y="152912"/>
                    <a:pt x="950542" y="162640"/>
                  </a:cubicBezTo>
                  <a:cubicBezTo>
                    <a:pt x="949337" y="166254"/>
                    <a:pt x="946928" y="169673"/>
                    <a:pt x="946928" y="173483"/>
                  </a:cubicBezTo>
                  <a:cubicBezTo>
                    <a:pt x="946928" y="192251"/>
                    <a:pt x="952045" y="203289"/>
                    <a:pt x="957771" y="220468"/>
                  </a:cubicBezTo>
                  <a:lnTo>
                    <a:pt x="964999" y="242153"/>
                  </a:lnTo>
                  <a:lnTo>
                    <a:pt x="968613" y="252996"/>
                  </a:lnTo>
                  <a:cubicBezTo>
                    <a:pt x="947900" y="284066"/>
                    <a:pt x="975480" y="247502"/>
                    <a:pt x="950542" y="267453"/>
                  </a:cubicBezTo>
                  <a:cubicBezTo>
                    <a:pt x="942029" y="274264"/>
                    <a:pt x="945910" y="280611"/>
                    <a:pt x="936085" y="285524"/>
                  </a:cubicBezTo>
                  <a:cubicBezTo>
                    <a:pt x="931642" y="287745"/>
                    <a:pt x="926447" y="287933"/>
                    <a:pt x="921628" y="289138"/>
                  </a:cubicBezTo>
                  <a:cubicBezTo>
                    <a:pt x="882511" y="320432"/>
                    <a:pt x="900123" y="313174"/>
                    <a:pt x="874643" y="321666"/>
                  </a:cubicBezTo>
                  <a:cubicBezTo>
                    <a:pt x="869718" y="324949"/>
                    <a:pt x="860005" y="330401"/>
                    <a:pt x="856572" y="336123"/>
                  </a:cubicBezTo>
                  <a:cubicBezTo>
                    <a:pt x="846934" y="352187"/>
                    <a:pt x="861392" y="344155"/>
                    <a:pt x="842115" y="350580"/>
                  </a:cubicBezTo>
                  <a:cubicBezTo>
                    <a:pt x="832477" y="357808"/>
                    <a:pt x="823365" y="365797"/>
                    <a:pt x="813201" y="372265"/>
                  </a:cubicBezTo>
                  <a:cubicBezTo>
                    <a:pt x="805717" y="377027"/>
                    <a:pt x="780548" y="378796"/>
                    <a:pt x="777059" y="379494"/>
                  </a:cubicBezTo>
                  <a:cubicBezTo>
                    <a:pt x="761298" y="382646"/>
                    <a:pt x="745764" y="386849"/>
                    <a:pt x="730074" y="390336"/>
                  </a:cubicBezTo>
                  <a:cubicBezTo>
                    <a:pt x="724077" y="391669"/>
                    <a:pt x="718136" y="393601"/>
                    <a:pt x="712003" y="393951"/>
                  </a:cubicBezTo>
                  <a:cubicBezTo>
                    <a:pt x="675900" y="396014"/>
                    <a:pt x="639718" y="396360"/>
                    <a:pt x="603576" y="397565"/>
                  </a:cubicBezTo>
                  <a:cubicBezTo>
                    <a:pt x="598987" y="411333"/>
                    <a:pt x="596508" y="421133"/>
                    <a:pt x="585505" y="433707"/>
                  </a:cubicBezTo>
                  <a:cubicBezTo>
                    <a:pt x="582996" y="436574"/>
                    <a:pt x="578276" y="436116"/>
                    <a:pt x="574662" y="437321"/>
                  </a:cubicBezTo>
                  <a:cubicBezTo>
                    <a:pt x="571048" y="443345"/>
                    <a:pt x="568787" y="450425"/>
                    <a:pt x="563820" y="455392"/>
                  </a:cubicBezTo>
                  <a:cubicBezTo>
                    <a:pt x="561126" y="458086"/>
                    <a:pt x="556782" y="459207"/>
                    <a:pt x="552977" y="459007"/>
                  </a:cubicBezTo>
                  <a:cubicBezTo>
                    <a:pt x="533578" y="457986"/>
                    <a:pt x="514425" y="454188"/>
                    <a:pt x="495149" y="451778"/>
                  </a:cubicBezTo>
                  <a:cubicBezTo>
                    <a:pt x="487921" y="446959"/>
                    <a:pt x="482019" y="438831"/>
                    <a:pt x="473464" y="437321"/>
                  </a:cubicBezTo>
                  <a:cubicBezTo>
                    <a:pt x="467878" y="436335"/>
                    <a:pt x="414908" y="443286"/>
                    <a:pt x="404793" y="444550"/>
                  </a:cubicBezTo>
                  <a:cubicBezTo>
                    <a:pt x="379494" y="442140"/>
                    <a:pt x="353100" y="445067"/>
                    <a:pt x="328895" y="437321"/>
                  </a:cubicBezTo>
                  <a:cubicBezTo>
                    <a:pt x="320621" y="434673"/>
                    <a:pt x="320581" y="421779"/>
                    <a:pt x="314438" y="415636"/>
                  </a:cubicBezTo>
                  <a:cubicBezTo>
                    <a:pt x="304138" y="405336"/>
                    <a:pt x="310044" y="410297"/>
                    <a:pt x="296367" y="401179"/>
                  </a:cubicBezTo>
                  <a:cubicBezTo>
                    <a:pt x="287934" y="402384"/>
                    <a:pt x="279575" y="405218"/>
                    <a:pt x="271067" y="404793"/>
                  </a:cubicBezTo>
                  <a:cubicBezTo>
                    <a:pt x="201851" y="401332"/>
                    <a:pt x="243555" y="401530"/>
                    <a:pt x="213239" y="393951"/>
                  </a:cubicBezTo>
                  <a:lnTo>
                    <a:pt x="184325" y="386722"/>
                  </a:lnTo>
                  <a:cubicBezTo>
                    <a:pt x="181916" y="389132"/>
                    <a:pt x="179758" y="391822"/>
                    <a:pt x="177097" y="393951"/>
                  </a:cubicBezTo>
                  <a:cubicBezTo>
                    <a:pt x="153166" y="413096"/>
                    <a:pt x="151242" y="399413"/>
                    <a:pt x="104812" y="393951"/>
                  </a:cubicBezTo>
                  <a:cubicBezTo>
                    <a:pt x="99993" y="390337"/>
                    <a:pt x="96134" y="384808"/>
                    <a:pt x="90355" y="383108"/>
                  </a:cubicBezTo>
                  <a:cubicBezTo>
                    <a:pt x="75153" y="378637"/>
                    <a:pt x="58945" y="378799"/>
                    <a:pt x="43371" y="375879"/>
                  </a:cubicBezTo>
                  <a:cubicBezTo>
                    <a:pt x="39626" y="375177"/>
                    <a:pt x="36142" y="373470"/>
                    <a:pt x="32528" y="372265"/>
                  </a:cubicBezTo>
                  <a:cubicBezTo>
                    <a:pt x="20542" y="376260"/>
                    <a:pt x="25495" y="375879"/>
                    <a:pt x="25299" y="368651"/>
                  </a:cubicBezTo>
                  <a:close/>
                </a:path>
              </a:pathLst>
            </a:custGeom>
            <a:solidFill>
              <a:srgbClr val="FFFF00"/>
            </a:solidFill>
            <a:ln w="9525" cap="flat" cmpd="sng" algn="ctr">
              <a:solidFill>
                <a:schemeClr val="tx1">
                  <a:lumMod val="95000"/>
                  <a:lumOff val="5000"/>
                </a:schemeClr>
              </a:solidFill>
              <a:prstDash val="solid"/>
              <a:round/>
              <a:headEnd type="none" w="med" len="med"/>
              <a:tailEnd type="none" w="med" len="med"/>
            </a:ln>
            <a:effectLst/>
          </p:spPr>
          <p:txBody>
            <a:bodyPr wrap="none" lIns="0" tIns="0" rIns="0" bIns="0" anchor="ctr"/>
            <a:lstStyle/>
            <a:p>
              <a:pPr marL="381000" indent="-381000" algn="ctr">
                <a:lnSpc>
                  <a:spcPct val="140000"/>
                </a:lnSpc>
                <a:buFont typeface="Wingdings" pitchFamily="2" charset="2"/>
                <a:buNone/>
                <a:defRPr/>
              </a:pPr>
              <a:endParaRPr lang="zh-CN" altLang="en-US" sz="2400"/>
            </a:p>
          </p:txBody>
        </p:sp>
        <p:sp>
          <p:nvSpPr>
            <p:cNvPr id="8250" name="Line 85"/>
            <p:cNvSpPr>
              <a:spLocks noChangeShapeType="1"/>
            </p:cNvSpPr>
            <p:nvPr/>
          </p:nvSpPr>
          <p:spPr bwMode="auto">
            <a:xfrm flipH="1">
              <a:off x="2949819" y="3371305"/>
              <a:ext cx="1061788" cy="1855276"/>
            </a:xfrm>
            <a:prstGeom prst="line">
              <a:avLst/>
            </a:prstGeom>
            <a:noFill/>
            <a:ln w="12700" cap="sq">
              <a:solidFill>
                <a:schemeClr val="tx1"/>
              </a:solidFill>
              <a:round/>
              <a:headEnd type="none" w="sm" len="sm"/>
              <a:tailEnd type="triangle" w="sm" len="sm"/>
            </a:ln>
          </p:spPr>
          <p:txBody>
            <a:bodyPr>
              <a:spAutoFit/>
            </a:bodyPr>
            <a:lstStyle/>
            <a:p>
              <a:endParaRPr lang="zh-CN" altLang="en-US"/>
            </a:p>
          </p:txBody>
        </p:sp>
        <p:sp>
          <p:nvSpPr>
            <p:cNvPr id="8251" name="Line 87"/>
            <p:cNvSpPr>
              <a:spLocks noChangeShapeType="1"/>
            </p:cNvSpPr>
            <p:nvPr/>
          </p:nvSpPr>
          <p:spPr bwMode="auto">
            <a:xfrm flipV="1">
              <a:off x="5724521" y="1824475"/>
              <a:ext cx="1090011" cy="1081691"/>
            </a:xfrm>
            <a:prstGeom prst="line">
              <a:avLst/>
            </a:prstGeom>
            <a:noFill/>
            <a:ln w="12700" cap="sq">
              <a:solidFill>
                <a:schemeClr val="tx1"/>
              </a:solidFill>
              <a:round/>
              <a:headEnd type="none" w="sm" len="sm"/>
              <a:tailEnd type="triangle" w="sm" len="sm"/>
            </a:ln>
          </p:spPr>
          <p:txBody>
            <a:bodyPr>
              <a:spAutoFit/>
            </a:bodyPr>
            <a:lstStyle/>
            <a:p>
              <a:endParaRPr lang="zh-CN" altLang="en-US"/>
            </a:p>
          </p:txBody>
        </p:sp>
        <p:sp>
          <p:nvSpPr>
            <p:cNvPr id="8252" name="Oval 93"/>
            <p:cNvSpPr>
              <a:spLocks noChangeArrowheads="1"/>
            </p:cNvSpPr>
            <p:nvPr/>
          </p:nvSpPr>
          <p:spPr bwMode="auto">
            <a:xfrm>
              <a:off x="5651500" y="2936329"/>
              <a:ext cx="76200" cy="76200"/>
            </a:xfrm>
            <a:prstGeom prst="ellipse">
              <a:avLst/>
            </a:prstGeom>
            <a:solidFill>
              <a:srgbClr val="FF0000"/>
            </a:solidFill>
            <a:ln w="9525">
              <a:noFill/>
              <a:round/>
              <a:headEnd/>
              <a:tailEnd/>
            </a:ln>
          </p:spPr>
          <p:txBody>
            <a:bodyPr anchor="ctr">
              <a:spAutoFit/>
            </a:bodyPr>
            <a:lstStyle/>
            <a:p>
              <a:endParaRPr lang="zh-CN" altLang="en-US" sz="2400"/>
            </a:p>
          </p:txBody>
        </p:sp>
        <p:sp>
          <p:nvSpPr>
            <p:cNvPr id="8253" name="Oval 93"/>
            <p:cNvSpPr>
              <a:spLocks noChangeArrowheads="1"/>
            </p:cNvSpPr>
            <p:nvPr/>
          </p:nvSpPr>
          <p:spPr bwMode="auto">
            <a:xfrm>
              <a:off x="5148263" y="3876129"/>
              <a:ext cx="76200" cy="76200"/>
            </a:xfrm>
            <a:prstGeom prst="ellipse">
              <a:avLst/>
            </a:prstGeom>
            <a:solidFill>
              <a:srgbClr val="FF0000"/>
            </a:solidFill>
            <a:ln w="9525">
              <a:noFill/>
              <a:round/>
              <a:headEnd/>
              <a:tailEnd/>
            </a:ln>
          </p:spPr>
          <p:txBody>
            <a:bodyPr anchor="ctr">
              <a:spAutoFit/>
            </a:bodyPr>
            <a:lstStyle/>
            <a:p>
              <a:endParaRPr lang="zh-CN" altLang="en-US" sz="2400"/>
            </a:p>
          </p:txBody>
        </p:sp>
        <p:sp>
          <p:nvSpPr>
            <p:cNvPr id="8254" name="Oval 93"/>
            <p:cNvSpPr>
              <a:spLocks noChangeArrowheads="1"/>
            </p:cNvSpPr>
            <p:nvPr/>
          </p:nvSpPr>
          <p:spPr bwMode="auto">
            <a:xfrm>
              <a:off x="5867400" y="3584029"/>
              <a:ext cx="76200" cy="76200"/>
            </a:xfrm>
            <a:prstGeom prst="ellipse">
              <a:avLst/>
            </a:prstGeom>
            <a:solidFill>
              <a:srgbClr val="FF0000"/>
            </a:solidFill>
            <a:ln w="9525">
              <a:noFill/>
              <a:round/>
              <a:headEnd/>
              <a:tailEnd/>
            </a:ln>
          </p:spPr>
          <p:txBody>
            <a:bodyPr anchor="ctr">
              <a:spAutoFit/>
            </a:bodyPr>
            <a:lstStyle/>
            <a:p>
              <a:endParaRPr lang="zh-CN" altLang="en-US" sz="2400"/>
            </a:p>
          </p:txBody>
        </p:sp>
        <p:sp>
          <p:nvSpPr>
            <p:cNvPr id="8255" name="Oval 93"/>
            <p:cNvSpPr>
              <a:spLocks noChangeArrowheads="1"/>
            </p:cNvSpPr>
            <p:nvPr/>
          </p:nvSpPr>
          <p:spPr bwMode="auto">
            <a:xfrm>
              <a:off x="3995738" y="3372892"/>
              <a:ext cx="76200" cy="76200"/>
            </a:xfrm>
            <a:prstGeom prst="ellipse">
              <a:avLst/>
            </a:prstGeom>
            <a:solidFill>
              <a:srgbClr val="FF0000"/>
            </a:solidFill>
            <a:ln w="9525">
              <a:noFill/>
              <a:round/>
              <a:headEnd/>
              <a:tailEnd/>
            </a:ln>
          </p:spPr>
          <p:txBody>
            <a:bodyPr anchor="ctr">
              <a:spAutoFit/>
            </a:bodyPr>
            <a:lstStyle/>
            <a:p>
              <a:endParaRPr lang="zh-CN" altLang="en-US" sz="2400"/>
            </a:p>
          </p:txBody>
        </p:sp>
        <p:sp>
          <p:nvSpPr>
            <p:cNvPr id="8256" name="Oval 93"/>
            <p:cNvSpPr>
              <a:spLocks noChangeArrowheads="1"/>
            </p:cNvSpPr>
            <p:nvPr/>
          </p:nvSpPr>
          <p:spPr bwMode="auto">
            <a:xfrm>
              <a:off x="6156325" y="2796629"/>
              <a:ext cx="76200" cy="76200"/>
            </a:xfrm>
            <a:prstGeom prst="ellipse">
              <a:avLst/>
            </a:prstGeom>
            <a:solidFill>
              <a:srgbClr val="FF0000"/>
            </a:solidFill>
            <a:ln w="9525">
              <a:noFill/>
              <a:round/>
              <a:headEnd/>
              <a:tailEnd/>
            </a:ln>
          </p:spPr>
          <p:txBody>
            <a:bodyPr anchor="ctr">
              <a:spAutoFit/>
            </a:bodyPr>
            <a:lstStyle/>
            <a:p>
              <a:endParaRPr lang="zh-CN" altLang="en-US" sz="2400"/>
            </a:p>
          </p:txBody>
        </p:sp>
        <p:sp>
          <p:nvSpPr>
            <p:cNvPr id="8257" name="Oval 93"/>
            <p:cNvSpPr>
              <a:spLocks noChangeArrowheads="1"/>
            </p:cNvSpPr>
            <p:nvPr/>
          </p:nvSpPr>
          <p:spPr bwMode="auto">
            <a:xfrm>
              <a:off x="5435600" y="3279229"/>
              <a:ext cx="73025" cy="71438"/>
            </a:xfrm>
            <a:prstGeom prst="ellipse">
              <a:avLst/>
            </a:prstGeom>
            <a:solidFill>
              <a:srgbClr val="FF0000"/>
            </a:solidFill>
            <a:ln w="9525">
              <a:noFill/>
              <a:round/>
              <a:headEnd/>
              <a:tailEnd/>
            </a:ln>
          </p:spPr>
          <p:txBody>
            <a:bodyPr anchor="ctr"/>
            <a:lstStyle/>
            <a:p>
              <a:endParaRPr lang="zh-CN" altLang="en-US" sz="2400"/>
            </a:p>
          </p:txBody>
        </p:sp>
        <p:sp>
          <p:nvSpPr>
            <p:cNvPr id="8258" name="Line 87"/>
            <p:cNvSpPr>
              <a:spLocks noChangeShapeType="1"/>
            </p:cNvSpPr>
            <p:nvPr/>
          </p:nvSpPr>
          <p:spPr bwMode="auto">
            <a:xfrm>
              <a:off x="6227762" y="2796627"/>
              <a:ext cx="496894" cy="598050"/>
            </a:xfrm>
            <a:prstGeom prst="line">
              <a:avLst/>
            </a:prstGeom>
            <a:noFill/>
            <a:ln w="12700" cap="sq">
              <a:solidFill>
                <a:schemeClr val="tx1"/>
              </a:solidFill>
              <a:round/>
              <a:headEnd type="none" w="sm" len="sm"/>
              <a:tailEnd type="triangle" w="sm" len="sm"/>
            </a:ln>
          </p:spPr>
          <p:txBody>
            <a:bodyPr>
              <a:spAutoFit/>
            </a:bodyPr>
            <a:lstStyle/>
            <a:p>
              <a:endParaRPr lang="zh-CN" altLang="en-US"/>
            </a:p>
          </p:txBody>
        </p:sp>
        <p:sp>
          <p:nvSpPr>
            <p:cNvPr id="8259" name="Line 87"/>
            <p:cNvSpPr>
              <a:spLocks noChangeShapeType="1"/>
            </p:cNvSpPr>
            <p:nvPr/>
          </p:nvSpPr>
          <p:spPr bwMode="auto">
            <a:xfrm>
              <a:off x="5940424" y="3660227"/>
              <a:ext cx="784231" cy="1130184"/>
            </a:xfrm>
            <a:prstGeom prst="line">
              <a:avLst/>
            </a:prstGeom>
            <a:noFill/>
            <a:ln w="12700" cap="sq">
              <a:solidFill>
                <a:schemeClr val="tx1"/>
              </a:solidFill>
              <a:round/>
              <a:headEnd type="none" w="sm" len="sm"/>
              <a:tailEnd type="triangle" w="sm" len="sm"/>
            </a:ln>
          </p:spPr>
          <p:txBody>
            <a:bodyPr>
              <a:spAutoFit/>
            </a:bodyPr>
            <a:lstStyle/>
            <a:p>
              <a:endParaRPr lang="zh-CN" altLang="en-US"/>
            </a:p>
          </p:txBody>
        </p:sp>
        <p:sp>
          <p:nvSpPr>
            <p:cNvPr id="8260" name="Line 85"/>
            <p:cNvSpPr>
              <a:spLocks noChangeShapeType="1"/>
            </p:cNvSpPr>
            <p:nvPr/>
          </p:nvSpPr>
          <p:spPr bwMode="auto">
            <a:xfrm flipH="1">
              <a:off x="4837238" y="3947561"/>
              <a:ext cx="239587" cy="1627951"/>
            </a:xfrm>
            <a:prstGeom prst="line">
              <a:avLst/>
            </a:prstGeom>
            <a:noFill/>
            <a:ln w="12700" cap="sq">
              <a:solidFill>
                <a:schemeClr val="tx1"/>
              </a:solidFill>
              <a:round/>
              <a:headEnd type="none" w="sm" len="sm"/>
              <a:tailEnd type="triangle" w="sm" len="sm"/>
            </a:ln>
          </p:spPr>
          <p:txBody>
            <a:bodyPr>
              <a:spAutoFit/>
            </a:bodyPr>
            <a:lstStyle/>
            <a:p>
              <a:endParaRPr lang="zh-CN" altLang="en-US"/>
            </a:p>
          </p:txBody>
        </p:sp>
        <p:sp>
          <p:nvSpPr>
            <p:cNvPr id="8261" name="Line 85"/>
            <p:cNvSpPr>
              <a:spLocks noChangeShapeType="1"/>
            </p:cNvSpPr>
            <p:nvPr/>
          </p:nvSpPr>
          <p:spPr bwMode="auto">
            <a:xfrm flipH="1" flipV="1">
              <a:off x="4747360" y="2609575"/>
              <a:ext cx="688238" cy="688703"/>
            </a:xfrm>
            <a:prstGeom prst="line">
              <a:avLst/>
            </a:prstGeom>
            <a:noFill/>
            <a:ln w="12700" cap="sq">
              <a:solidFill>
                <a:schemeClr val="tx1"/>
              </a:solidFill>
              <a:round/>
              <a:headEnd type="none" w="sm" len="sm"/>
              <a:tailEnd type="triangle" w="sm" len="sm"/>
            </a:ln>
          </p:spPr>
          <p:txBody>
            <a:bodyPr>
              <a:spAutoFit/>
            </a:bodyPr>
            <a:lstStyle/>
            <a:p>
              <a:endParaRPr lang="zh-CN" altLang="en-US"/>
            </a:p>
          </p:txBody>
        </p:sp>
      </p:grpSp>
      <p:sp>
        <p:nvSpPr>
          <p:cNvPr id="82"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1.5  </a:t>
            </a:r>
            <a:r>
              <a:rPr lang="zh-CN" altLang="en-US" sz="2800" b="1" kern="0" dirty="0" smtClean="0">
                <a:effectLst>
                  <a:outerShdw blurRad="38100" dist="38100" dir="2700000" algn="tl">
                    <a:srgbClr val="C0C0C0"/>
                  </a:outerShdw>
                </a:effectLst>
                <a:ea typeface="黑体" pitchFamily="2" charset="-122"/>
              </a:rPr>
              <a:t>风电并网对系统稳定性的影响</a:t>
            </a:r>
            <a:endParaRPr lang="en-US" altLang="zh-CN" sz="2800" b="1" kern="0" dirty="0" smtClean="0">
              <a:effectLst>
                <a:outerShdw blurRad="38100" dist="38100" dir="2700000" algn="tl">
                  <a:srgbClr val="C0C0C0"/>
                </a:outerShdw>
              </a:effectLst>
              <a:latin typeface="+mj-lt"/>
              <a:ea typeface="黑体" pitchFamily="2" charset="-122"/>
              <a:cs typeface="+mj-cs"/>
            </a:endParaRPr>
          </a:p>
          <a:p>
            <a:pPr lvl="0">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transient stability</a:t>
            </a:r>
          </a:p>
          <a:p>
            <a:pPr>
              <a:defRPr/>
            </a:pPr>
            <a:endParaRPr lang="en-US" altLang="zh-CN" sz="2000" b="1" dirty="0" smtClean="0">
              <a:latin typeface="微软雅黑" pitchFamily="34" charset="-122"/>
              <a:ea typeface="微软雅黑" pitchFamily="34" charset="-122"/>
            </a:endParaRP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98" name="Rectangle 11"/>
          <p:cNvSpPr>
            <a:spLocks noChangeArrowheads="1"/>
          </p:cNvSpPr>
          <p:nvPr/>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pic>
        <p:nvPicPr>
          <p:cNvPr id="49" name="Picture 2"/>
          <p:cNvPicPr>
            <a:picLocks noChangeAspect="1" noChangeArrowheads="1"/>
          </p:cNvPicPr>
          <p:nvPr/>
        </p:nvPicPr>
        <p:blipFill>
          <a:blip r:embed="rId2" cstate="print"/>
          <a:srcRect/>
          <a:stretch>
            <a:fillRect/>
          </a:stretch>
        </p:blipFill>
        <p:spPr bwMode="auto">
          <a:xfrm>
            <a:off x="-20638" y="2670175"/>
            <a:ext cx="6521451" cy="4187825"/>
          </a:xfrm>
          <a:prstGeom prst="rect">
            <a:avLst/>
          </a:prstGeom>
          <a:noFill/>
          <a:ln w="9525">
            <a:noFill/>
            <a:miter lim="800000"/>
            <a:headEnd/>
            <a:tailEnd/>
          </a:ln>
        </p:spPr>
      </p:pic>
      <p:pic>
        <p:nvPicPr>
          <p:cNvPr id="50" name="Picture 128"/>
          <p:cNvPicPr>
            <a:picLocks noChangeAspect="1" noChangeArrowheads="1"/>
          </p:cNvPicPr>
          <p:nvPr/>
        </p:nvPicPr>
        <p:blipFill>
          <a:blip r:embed="rId3" cstate="print"/>
          <a:srcRect/>
          <a:stretch>
            <a:fillRect/>
          </a:stretch>
        </p:blipFill>
        <p:spPr bwMode="auto">
          <a:xfrm>
            <a:off x="2843213" y="2643188"/>
            <a:ext cx="358775" cy="414337"/>
          </a:xfrm>
          <a:prstGeom prst="rect">
            <a:avLst/>
          </a:prstGeom>
          <a:noFill/>
          <a:ln w="9525">
            <a:noFill/>
            <a:miter lim="800000"/>
            <a:headEnd/>
            <a:tailEnd/>
          </a:ln>
        </p:spPr>
      </p:pic>
      <p:pic>
        <p:nvPicPr>
          <p:cNvPr id="51" name="Picture 128"/>
          <p:cNvPicPr>
            <a:picLocks noChangeAspect="1" noChangeArrowheads="1"/>
          </p:cNvPicPr>
          <p:nvPr/>
        </p:nvPicPr>
        <p:blipFill>
          <a:blip r:embed="rId3" cstate="print"/>
          <a:srcRect/>
          <a:stretch>
            <a:fillRect/>
          </a:stretch>
        </p:blipFill>
        <p:spPr bwMode="auto">
          <a:xfrm>
            <a:off x="3784600" y="2857500"/>
            <a:ext cx="358775" cy="414338"/>
          </a:xfrm>
          <a:prstGeom prst="rect">
            <a:avLst/>
          </a:prstGeom>
          <a:noFill/>
          <a:ln w="9525">
            <a:noFill/>
            <a:miter lim="800000"/>
            <a:headEnd/>
            <a:tailEnd/>
          </a:ln>
        </p:spPr>
      </p:pic>
      <p:pic>
        <p:nvPicPr>
          <p:cNvPr id="52" name="Picture 128"/>
          <p:cNvPicPr>
            <a:picLocks noChangeAspect="1" noChangeArrowheads="1"/>
          </p:cNvPicPr>
          <p:nvPr/>
        </p:nvPicPr>
        <p:blipFill>
          <a:blip r:embed="rId3" cstate="print"/>
          <a:srcRect/>
          <a:stretch>
            <a:fillRect/>
          </a:stretch>
        </p:blipFill>
        <p:spPr bwMode="auto">
          <a:xfrm>
            <a:off x="2124075" y="5019675"/>
            <a:ext cx="358775" cy="414338"/>
          </a:xfrm>
          <a:prstGeom prst="rect">
            <a:avLst/>
          </a:prstGeom>
          <a:noFill/>
          <a:ln w="9525">
            <a:noFill/>
            <a:miter lim="800000"/>
            <a:headEnd/>
            <a:tailEnd/>
          </a:ln>
        </p:spPr>
      </p:pic>
      <p:pic>
        <p:nvPicPr>
          <p:cNvPr id="53" name="Picture 128"/>
          <p:cNvPicPr>
            <a:picLocks noChangeAspect="1" noChangeArrowheads="1"/>
          </p:cNvPicPr>
          <p:nvPr/>
        </p:nvPicPr>
        <p:blipFill>
          <a:blip r:embed="rId3" cstate="print"/>
          <a:srcRect/>
          <a:stretch>
            <a:fillRect/>
          </a:stretch>
        </p:blipFill>
        <p:spPr bwMode="auto">
          <a:xfrm>
            <a:off x="2987675" y="5524500"/>
            <a:ext cx="358775" cy="414338"/>
          </a:xfrm>
          <a:prstGeom prst="rect">
            <a:avLst/>
          </a:prstGeom>
          <a:noFill/>
          <a:ln w="9525">
            <a:noFill/>
            <a:miter lim="800000"/>
            <a:headEnd/>
            <a:tailEnd/>
          </a:ln>
        </p:spPr>
      </p:pic>
      <p:grpSp>
        <p:nvGrpSpPr>
          <p:cNvPr id="2" name="组合 22"/>
          <p:cNvGrpSpPr>
            <a:grpSpLocks/>
          </p:cNvGrpSpPr>
          <p:nvPr/>
        </p:nvGrpSpPr>
        <p:grpSpPr bwMode="auto">
          <a:xfrm>
            <a:off x="6958024" y="2989174"/>
            <a:ext cx="2170146" cy="1287462"/>
            <a:chOff x="7188770" y="3789040"/>
            <a:chExt cx="2170146" cy="1288008"/>
          </a:xfrm>
        </p:grpSpPr>
        <p:sp>
          <p:nvSpPr>
            <p:cNvPr id="55" name="下箭头 54"/>
            <p:cNvSpPr/>
            <p:nvPr/>
          </p:nvSpPr>
          <p:spPr bwMode="auto">
            <a:xfrm>
              <a:off x="7633270" y="3789040"/>
              <a:ext cx="292100" cy="838555"/>
            </a:xfrm>
            <a:prstGeom prst="downArrow">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6350" cap="flat" cmpd="sng" algn="ctr">
              <a:solidFill>
                <a:srgbClr val="4D4D4D"/>
              </a:solidFill>
              <a:prstDash val="solid"/>
              <a:round/>
              <a:headEnd type="none" w="med" len="med"/>
              <a:tailEnd type="none" w="med" len="med"/>
            </a:ln>
            <a:effectLst/>
          </p:spPr>
          <p:txBody>
            <a:bodyPr wrap="none" lIns="92075" tIns="46038" rIns="92075" bIns="46038" anchor="ctr"/>
            <a:lstStyle/>
            <a:p>
              <a:pPr>
                <a:defRPr/>
              </a:pPr>
              <a:endParaRPr lang="zh-CN" altLang="en-US" sz="1600" b="1">
                <a:latin typeface="Arial" charset="0"/>
              </a:endParaRPr>
            </a:p>
          </p:txBody>
        </p:sp>
        <p:sp>
          <p:nvSpPr>
            <p:cNvPr id="56" name="矩形 55"/>
            <p:cNvSpPr/>
            <p:nvPr/>
          </p:nvSpPr>
          <p:spPr>
            <a:xfrm>
              <a:off x="7377708" y="4068558"/>
              <a:ext cx="838200" cy="338280"/>
            </a:xfrm>
            <a:prstGeom prst="rect">
              <a:avLst/>
            </a:prstGeom>
          </p:spPr>
          <p:txBody>
            <a:bodyPr>
              <a:spAutoFit/>
            </a:bodyPr>
            <a:lstStyle/>
            <a:p>
              <a:pPr>
                <a:defRPr/>
              </a:pPr>
              <a:r>
                <a:rPr lang="en-US" altLang="zh-CN" sz="1600" b="1" kern="0" dirty="0">
                  <a:solidFill>
                    <a:srgbClr val="FF0000"/>
                  </a:solidFill>
                  <a:latin typeface="Arial" charset="0"/>
                  <a:ea typeface="仿宋_GB2312" pitchFamily="49" charset="-122"/>
                </a:rPr>
                <a:t> </a:t>
              </a:r>
              <a:r>
                <a:rPr lang="en-US" altLang="zh-CN" sz="1600" b="1" kern="0" dirty="0">
                  <a:solidFill>
                    <a:srgbClr val="FF0000"/>
                  </a:solidFill>
                  <a:latin typeface="+mn-lt"/>
                  <a:ea typeface="仿宋_GB2312" pitchFamily="49" charset="-122"/>
                </a:rPr>
                <a:t>598</a:t>
              </a:r>
              <a:r>
                <a:rPr lang="zh-CN" altLang="en-US" sz="1600" b="1" kern="0" dirty="0">
                  <a:solidFill>
                    <a:srgbClr val="FF0000"/>
                  </a:solidFill>
                  <a:latin typeface="+mn-lt"/>
                  <a:ea typeface="仿宋_GB2312" pitchFamily="49" charset="-122"/>
                </a:rPr>
                <a:t>台</a:t>
              </a:r>
            </a:p>
          </p:txBody>
        </p:sp>
        <p:sp>
          <p:nvSpPr>
            <p:cNvPr id="57" name="矩形 56"/>
            <p:cNvSpPr/>
            <p:nvPr/>
          </p:nvSpPr>
          <p:spPr>
            <a:xfrm>
              <a:off x="7188770" y="4722886"/>
              <a:ext cx="1090613" cy="338280"/>
            </a:xfrm>
            <a:prstGeom prst="rect">
              <a:avLst/>
            </a:prstGeom>
          </p:spPr>
          <p:txBody>
            <a:bodyPr>
              <a:spAutoFit/>
            </a:bodyPr>
            <a:lstStyle/>
            <a:p>
              <a:pPr>
                <a:defRPr/>
              </a:pPr>
              <a:r>
                <a:rPr lang="en-US" altLang="zh-CN" sz="1600" b="1" kern="0" dirty="0">
                  <a:latin typeface="Arial" charset="0"/>
                  <a:ea typeface="仿宋_GB2312" pitchFamily="49" charset="-122"/>
                </a:rPr>
                <a:t> </a:t>
              </a:r>
              <a:r>
                <a:rPr lang="en-US" altLang="zh-CN" sz="1600" b="1" kern="0" dirty="0">
                  <a:latin typeface="+mn-lt"/>
                  <a:ea typeface="仿宋_GB2312" pitchFamily="49" charset="-122"/>
                </a:rPr>
                <a:t>628</a:t>
              </a:r>
              <a:r>
                <a:rPr lang="zh-CN" altLang="en-US" sz="1600" b="1" kern="0" dirty="0">
                  <a:latin typeface="+mn-lt"/>
                  <a:ea typeface="仿宋_GB2312" pitchFamily="49" charset="-122"/>
                </a:rPr>
                <a:t>台</a:t>
              </a:r>
            </a:p>
          </p:txBody>
        </p:sp>
        <p:sp>
          <p:nvSpPr>
            <p:cNvPr id="58" name="矩形 57"/>
            <p:cNvSpPr/>
            <p:nvPr/>
          </p:nvSpPr>
          <p:spPr>
            <a:xfrm>
              <a:off x="7999983" y="4738768"/>
              <a:ext cx="892175" cy="338280"/>
            </a:xfrm>
            <a:prstGeom prst="rect">
              <a:avLst/>
            </a:prstGeom>
          </p:spPr>
          <p:txBody>
            <a:bodyPr wrap="none">
              <a:spAutoFit/>
            </a:bodyPr>
            <a:lstStyle/>
            <a:p>
              <a:pPr>
                <a:defRPr/>
              </a:pPr>
              <a:r>
                <a:rPr lang="en-US" altLang="zh-CN" sz="1600" b="1" kern="0" dirty="0">
                  <a:latin typeface="+mn-lt"/>
                  <a:ea typeface="仿宋_GB2312" pitchFamily="49" charset="-122"/>
                </a:rPr>
                <a:t>705MW</a:t>
              </a:r>
              <a:endParaRPr lang="zh-CN" altLang="en-US" sz="1600" b="1" kern="0" dirty="0">
                <a:latin typeface="+mn-lt"/>
                <a:ea typeface="仿宋_GB2312" pitchFamily="49" charset="-122"/>
              </a:endParaRPr>
            </a:p>
          </p:txBody>
        </p:sp>
        <p:sp>
          <p:nvSpPr>
            <p:cNvPr id="59" name="下箭头 58"/>
            <p:cNvSpPr/>
            <p:nvPr/>
          </p:nvSpPr>
          <p:spPr bwMode="auto">
            <a:xfrm>
              <a:off x="8623870" y="3801745"/>
              <a:ext cx="292100" cy="838555"/>
            </a:xfrm>
            <a:prstGeom prst="downArrow">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6350" cap="flat" cmpd="sng" algn="ctr">
              <a:solidFill>
                <a:srgbClr val="4D4D4D"/>
              </a:solidFill>
              <a:prstDash val="solid"/>
              <a:round/>
              <a:headEnd type="none" w="med" len="med"/>
              <a:tailEnd type="none" w="med" len="med"/>
            </a:ln>
            <a:effectLst/>
          </p:spPr>
          <p:txBody>
            <a:bodyPr wrap="none" lIns="92075" tIns="46038" rIns="92075" bIns="46038" anchor="ctr"/>
            <a:lstStyle/>
            <a:p>
              <a:pPr>
                <a:defRPr/>
              </a:pPr>
              <a:endParaRPr lang="zh-CN" altLang="en-US" sz="1600" b="1">
                <a:latin typeface="Arial" charset="0"/>
              </a:endParaRPr>
            </a:p>
          </p:txBody>
        </p:sp>
        <p:sp>
          <p:nvSpPr>
            <p:cNvPr id="60" name="矩形 59"/>
            <p:cNvSpPr/>
            <p:nvPr/>
          </p:nvSpPr>
          <p:spPr>
            <a:xfrm>
              <a:off x="8368316" y="4084440"/>
              <a:ext cx="990600" cy="338280"/>
            </a:xfrm>
            <a:prstGeom prst="rect">
              <a:avLst/>
            </a:prstGeom>
          </p:spPr>
          <p:txBody>
            <a:bodyPr>
              <a:spAutoFit/>
            </a:bodyPr>
            <a:lstStyle/>
            <a:p>
              <a:pPr>
                <a:defRPr/>
              </a:pPr>
              <a:r>
                <a:rPr lang="en-US" altLang="zh-CN" sz="1600" b="1" kern="0" dirty="0">
                  <a:solidFill>
                    <a:srgbClr val="FF0000"/>
                  </a:solidFill>
                  <a:latin typeface="+mn-lt"/>
                  <a:ea typeface="仿宋_GB2312" pitchFamily="49" charset="-122"/>
                </a:rPr>
                <a:t>840MW</a:t>
              </a:r>
              <a:endParaRPr lang="zh-CN" altLang="en-US" sz="1600" b="1" kern="0" dirty="0">
                <a:solidFill>
                  <a:srgbClr val="FF0000"/>
                </a:solidFill>
                <a:latin typeface="+mn-lt"/>
                <a:ea typeface="仿宋_GB2312" pitchFamily="49" charset="-122"/>
              </a:endParaRPr>
            </a:p>
          </p:txBody>
        </p:sp>
      </p:grpSp>
      <p:sp>
        <p:nvSpPr>
          <p:cNvPr id="61" name="AutoShape 7"/>
          <p:cNvSpPr>
            <a:spLocks noChangeArrowheads="1"/>
          </p:cNvSpPr>
          <p:nvPr/>
        </p:nvSpPr>
        <p:spPr bwMode="auto">
          <a:xfrm flipH="1">
            <a:off x="1979613" y="4011613"/>
            <a:ext cx="508000" cy="622300"/>
          </a:xfrm>
          <a:prstGeom prst="lightningBolt">
            <a:avLst/>
          </a:prstGeom>
          <a:solidFill>
            <a:srgbClr val="FF0000"/>
          </a:solidFill>
          <a:ln w="9525">
            <a:solidFill>
              <a:srgbClr val="FFFF00"/>
            </a:solidFill>
            <a:miter lim="800000"/>
            <a:headEnd/>
            <a:tailEnd/>
          </a:ln>
        </p:spPr>
        <p:txBody>
          <a:bodyPr wrap="none" lIns="73025" tIns="36512" rIns="73025" bIns="36512" anchor="ctr"/>
          <a:lstStyle/>
          <a:p>
            <a:endParaRPr lang="zh-CN" altLang="en-US"/>
          </a:p>
        </p:txBody>
      </p:sp>
      <p:grpSp>
        <p:nvGrpSpPr>
          <p:cNvPr id="3" name="组合 23"/>
          <p:cNvGrpSpPr>
            <a:grpSpLocks/>
          </p:cNvGrpSpPr>
          <p:nvPr/>
        </p:nvGrpSpPr>
        <p:grpSpPr bwMode="auto">
          <a:xfrm>
            <a:off x="6592775" y="2643182"/>
            <a:ext cx="2141662" cy="414254"/>
            <a:chOff x="6822951" y="3212976"/>
            <a:chExt cx="2141662" cy="414338"/>
          </a:xfrm>
        </p:grpSpPr>
        <p:sp>
          <p:nvSpPr>
            <p:cNvPr id="64" name="矩形 63"/>
            <p:cNvSpPr/>
            <p:nvPr/>
          </p:nvSpPr>
          <p:spPr>
            <a:xfrm>
              <a:off x="7154863" y="3230359"/>
              <a:ext cx="1077912" cy="338206"/>
            </a:xfrm>
            <a:prstGeom prst="rect">
              <a:avLst/>
            </a:prstGeom>
          </p:spPr>
          <p:txBody>
            <a:bodyPr>
              <a:spAutoFit/>
            </a:bodyPr>
            <a:lstStyle/>
            <a:p>
              <a:pPr>
                <a:defRPr/>
              </a:pPr>
              <a:r>
                <a:rPr lang="en-US" altLang="zh-CN" sz="1600" b="1" kern="0" dirty="0">
                  <a:latin typeface="Arial" charset="0"/>
                  <a:ea typeface="仿宋_GB2312" pitchFamily="49" charset="-122"/>
                </a:rPr>
                <a:t> </a:t>
              </a:r>
              <a:r>
                <a:rPr lang="en-US" altLang="zh-CN" sz="1600" b="1" kern="0" dirty="0">
                  <a:latin typeface="+mn-lt"/>
                  <a:ea typeface="仿宋_GB2312" pitchFamily="49" charset="-122"/>
                </a:rPr>
                <a:t>1226</a:t>
              </a:r>
              <a:r>
                <a:rPr lang="zh-CN" altLang="en-US" sz="1600" b="1" kern="0" dirty="0">
                  <a:latin typeface="+mn-lt"/>
                  <a:ea typeface="仿宋_GB2312" pitchFamily="49" charset="-122"/>
                </a:rPr>
                <a:t>台</a:t>
              </a:r>
            </a:p>
          </p:txBody>
        </p:sp>
        <p:sp>
          <p:nvSpPr>
            <p:cNvPr id="65" name="矩形 64"/>
            <p:cNvSpPr/>
            <p:nvPr/>
          </p:nvSpPr>
          <p:spPr>
            <a:xfrm>
              <a:off x="7958138" y="3247825"/>
              <a:ext cx="1006475" cy="338205"/>
            </a:xfrm>
            <a:prstGeom prst="rect">
              <a:avLst/>
            </a:prstGeom>
          </p:spPr>
          <p:txBody>
            <a:bodyPr wrap="none">
              <a:spAutoFit/>
            </a:bodyPr>
            <a:lstStyle/>
            <a:p>
              <a:pPr>
                <a:defRPr/>
              </a:pPr>
              <a:r>
                <a:rPr lang="en-US" altLang="zh-CN" sz="1600" b="1" kern="0" dirty="0">
                  <a:latin typeface="+mn-lt"/>
                  <a:ea typeface="仿宋_GB2312" pitchFamily="49" charset="-122"/>
                </a:rPr>
                <a:t>1545MW</a:t>
              </a:r>
              <a:endParaRPr lang="zh-CN" altLang="en-US" sz="1600" b="1" kern="0" dirty="0">
                <a:latin typeface="+mn-lt"/>
                <a:ea typeface="仿宋_GB2312" pitchFamily="49" charset="-122"/>
              </a:endParaRPr>
            </a:p>
          </p:txBody>
        </p:sp>
        <p:pic>
          <p:nvPicPr>
            <p:cNvPr id="66" name="Picture 128"/>
            <p:cNvPicPr>
              <a:picLocks noChangeAspect="1" noChangeArrowheads="1"/>
            </p:cNvPicPr>
            <p:nvPr/>
          </p:nvPicPr>
          <p:blipFill>
            <a:blip r:embed="rId3" cstate="print"/>
            <a:srcRect/>
            <a:stretch>
              <a:fillRect/>
            </a:stretch>
          </p:blipFill>
          <p:spPr bwMode="auto">
            <a:xfrm>
              <a:off x="6822951" y="3212976"/>
              <a:ext cx="358775" cy="414338"/>
            </a:xfrm>
            <a:prstGeom prst="rect">
              <a:avLst/>
            </a:prstGeom>
            <a:noFill/>
            <a:ln w="9525">
              <a:noFill/>
              <a:miter lim="800000"/>
              <a:headEnd/>
              <a:tailEnd/>
            </a:ln>
          </p:spPr>
        </p:pic>
      </p:grpSp>
      <p:grpSp>
        <p:nvGrpSpPr>
          <p:cNvPr id="4" name="组合 240"/>
          <p:cNvGrpSpPr>
            <a:grpSpLocks/>
          </p:cNvGrpSpPr>
          <p:nvPr/>
        </p:nvGrpSpPr>
        <p:grpSpPr bwMode="auto">
          <a:xfrm>
            <a:off x="6143636" y="4357599"/>
            <a:ext cx="3000364" cy="863600"/>
            <a:chOff x="6228184" y="5949280"/>
            <a:chExt cx="2880320" cy="864096"/>
          </a:xfrm>
        </p:grpSpPr>
        <p:sp>
          <p:nvSpPr>
            <p:cNvPr id="68" name="椭圆 67"/>
            <p:cNvSpPr/>
            <p:nvPr/>
          </p:nvSpPr>
          <p:spPr bwMode="auto">
            <a:xfrm>
              <a:off x="6228184" y="5949280"/>
              <a:ext cx="2880320" cy="864096"/>
            </a:xfrm>
            <a:prstGeom prst="ellipse">
              <a:avLst/>
            </a:prstGeom>
            <a:solidFill>
              <a:srgbClr val="00B0F0"/>
            </a:solidFill>
            <a:ln w="6350" cap="flat" cmpd="sng" algn="ctr">
              <a:solidFill>
                <a:srgbClr val="4D4D4D"/>
              </a:solidFill>
              <a:prstDash val="solid"/>
              <a:round/>
              <a:headEnd type="none" w="med" len="med"/>
              <a:tailEnd type="none" w="med" len="med"/>
            </a:ln>
            <a:effectLst/>
          </p:spPr>
          <p:txBody>
            <a:bodyPr wrap="none" lIns="92075" tIns="46038" rIns="92075" bIns="46038" anchor="ctr"/>
            <a:lstStyle/>
            <a:p>
              <a:pPr>
                <a:defRPr/>
              </a:pPr>
              <a:endParaRPr lang="en-US" altLang="zh-CN" sz="2400" kern="0" dirty="0">
                <a:latin typeface="Arial" charset="0"/>
                <a:ea typeface="仿宋_GB2312" pitchFamily="49" charset="-122"/>
              </a:endParaRPr>
            </a:p>
            <a:p>
              <a:pPr algn="ctr">
                <a:defRPr/>
              </a:pPr>
              <a:r>
                <a:rPr lang="en-US" altLang="zh-CN" sz="1600" b="1" kern="0" dirty="0">
                  <a:latin typeface="微软雅黑" pitchFamily="34" charset="-122"/>
                  <a:ea typeface="微软雅黑" pitchFamily="34" charset="-122"/>
                </a:rPr>
                <a:t>50.034Hz           49.854Hz</a:t>
              </a:r>
              <a:endParaRPr lang="zh-CN" altLang="en-US" sz="1600" b="1" kern="0" dirty="0">
                <a:latin typeface="微软雅黑" pitchFamily="34" charset="-122"/>
                <a:ea typeface="微软雅黑" pitchFamily="34" charset="-122"/>
              </a:endParaRPr>
            </a:p>
            <a:p>
              <a:pPr>
                <a:defRPr/>
              </a:pPr>
              <a:endParaRPr lang="zh-CN" altLang="en-US" dirty="0">
                <a:latin typeface="Arial" charset="0"/>
              </a:endParaRPr>
            </a:p>
          </p:txBody>
        </p:sp>
        <p:sp>
          <p:nvSpPr>
            <p:cNvPr id="69" name="右箭头 86"/>
            <p:cNvSpPr>
              <a:spLocks noChangeArrowheads="1"/>
            </p:cNvSpPr>
            <p:nvPr/>
          </p:nvSpPr>
          <p:spPr bwMode="auto">
            <a:xfrm>
              <a:off x="7428055" y="6196384"/>
              <a:ext cx="492827" cy="400844"/>
            </a:xfrm>
            <a:prstGeom prst="rightArrow">
              <a:avLst>
                <a:gd name="adj1" fmla="val 50000"/>
                <a:gd name="adj2" fmla="val 49999"/>
              </a:avLst>
            </a:prstGeom>
            <a:solidFill>
              <a:srgbClr val="FFC000"/>
            </a:solidFill>
            <a:ln w="6350" algn="ctr">
              <a:solidFill>
                <a:srgbClr val="4D4D4D"/>
              </a:solidFill>
              <a:round/>
              <a:headEnd/>
              <a:tailEnd/>
            </a:ln>
          </p:spPr>
          <p:txBody>
            <a:bodyPr wrap="none" lIns="92075" tIns="46038" rIns="92075" bIns="46038" anchor="ctr"/>
            <a:lstStyle/>
            <a:p>
              <a:endParaRPr lang="zh-CN" altLang="en-US"/>
            </a:p>
          </p:txBody>
        </p:sp>
      </p:grpSp>
      <p:sp>
        <p:nvSpPr>
          <p:cNvPr id="70"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91C395F9-D56B-4155-9945-5924B8C16D35}" type="slidenum">
              <a:rPr lang="en-US" altLang="zh-CN" sz="1400" b="1"/>
              <a:pPr algn="r"/>
              <a:t>12</a:t>
            </a:fld>
            <a:endParaRPr lang="en-US" altLang="zh-CN" sz="1400" b="1" dirty="0"/>
          </a:p>
        </p:txBody>
      </p:sp>
      <p:sp>
        <p:nvSpPr>
          <p:cNvPr id="71" name="内容占位符 2"/>
          <p:cNvSpPr>
            <a:spLocks/>
          </p:cNvSpPr>
          <p:nvPr/>
        </p:nvSpPr>
        <p:spPr bwMode="auto">
          <a:xfrm>
            <a:off x="0" y="1370005"/>
            <a:ext cx="5029200" cy="915987"/>
          </a:xfrm>
          <a:prstGeom prst="rect">
            <a:avLst/>
          </a:prstGeom>
          <a:noFill/>
          <a:ln w="9525">
            <a:noFill/>
            <a:miter lim="800000"/>
            <a:headEnd/>
            <a:tailEnd/>
          </a:ln>
        </p:spPr>
        <p:txBody>
          <a:bodyPr/>
          <a:lstStyle/>
          <a:p>
            <a:pPr marL="288000" lvl="1" indent="-288000" algn="just" defTabSz="720000" eaLnBrk="0" hangingPunct="0">
              <a:lnSpc>
                <a:spcPct val="150000"/>
              </a:lnSpc>
              <a:spcBef>
                <a:spcPts val="0"/>
              </a:spcBef>
              <a:spcAft>
                <a:spcPts val="0"/>
              </a:spcAft>
              <a:buClr>
                <a:srgbClr val="006666"/>
              </a:buClr>
              <a:buSzPct val="75000"/>
              <a:buFont typeface="Wingdings" pitchFamily="2" charset="2"/>
              <a:buChar char="v"/>
              <a:defRPr/>
            </a:pPr>
            <a:r>
              <a:rPr lang="zh-CN" altLang="en-US" b="1" dirty="0">
                <a:latin typeface="+mn-lt"/>
                <a:ea typeface="微软雅黑" pitchFamily="34" charset="-122"/>
                <a:cs typeface="Times New Roman" pitchFamily="18" charset="0"/>
                <a:sym typeface="Arial" pitchFamily="34" charset="0"/>
              </a:rPr>
              <a:t>故障地点：</a:t>
            </a:r>
            <a:r>
              <a:rPr lang="zh-CN" altLang="en-US" b="1" dirty="0" smtClean="0">
                <a:latin typeface="+mn-lt"/>
                <a:ea typeface="微软雅黑" pitchFamily="34" charset="-122"/>
                <a:cs typeface="Times New Roman" pitchFamily="18" charset="0"/>
                <a:sym typeface="Arial" pitchFamily="34" charset="0"/>
              </a:rPr>
              <a:t>甘肃酒泉风电</a:t>
            </a:r>
            <a:endParaRPr lang="en-US" altLang="zh-CN" b="1" dirty="0" smtClean="0">
              <a:latin typeface="+mn-lt"/>
              <a:ea typeface="微软雅黑" pitchFamily="34" charset="-122"/>
              <a:cs typeface="Times New Roman" pitchFamily="18" charset="0"/>
              <a:sym typeface="Arial" pitchFamily="34" charset="0"/>
            </a:endParaRPr>
          </a:p>
          <a:p>
            <a:pPr marL="288000" lvl="1" indent="-288000" algn="just" defTabSz="720000" eaLnBrk="0" hangingPunct="0">
              <a:lnSpc>
                <a:spcPct val="150000"/>
              </a:lnSpc>
              <a:spcBef>
                <a:spcPts val="0"/>
              </a:spcBef>
              <a:spcAft>
                <a:spcPts val="0"/>
              </a:spcAft>
              <a:buClr>
                <a:srgbClr val="006666"/>
              </a:buClr>
              <a:buSzPct val="75000"/>
              <a:defRPr/>
            </a:pPr>
            <a:r>
              <a:rPr lang="en-US" altLang="zh-CN" b="1" dirty="0" smtClean="0">
                <a:latin typeface="+mn-lt"/>
                <a:ea typeface="微软雅黑" pitchFamily="34" charset="-122"/>
                <a:cs typeface="Times New Roman" pitchFamily="18" charset="0"/>
                <a:sym typeface="Arial" pitchFamily="34" charset="0"/>
              </a:rPr>
              <a:t>     </a:t>
            </a:r>
            <a:r>
              <a:rPr lang="en-US" altLang="zh-CN" sz="1600" b="1" dirty="0" smtClean="0">
                <a:ea typeface="微软雅黑" pitchFamily="34" charset="-122"/>
                <a:cs typeface="Times New Roman" pitchFamily="18" charset="0"/>
                <a:sym typeface="Arial" pitchFamily="34" charset="0"/>
              </a:rPr>
              <a:t>Fault location: Gansu </a:t>
            </a:r>
            <a:r>
              <a:rPr lang="en-US" altLang="zh-CN" sz="1600" b="1" dirty="0" err="1" smtClean="0">
                <a:ea typeface="微软雅黑" pitchFamily="34" charset="-122"/>
                <a:cs typeface="Times New Roman" pitchFamily="18" charset="0"/>
                <a:sym typeface="Arial" pitchFamily="34" charset="0"/>
              </a:rPr>
              <a:t>Jiuquan</a:t>
            </a:r>
            <a:r>
              <a:rPr lang="en-US" altLang="zh-CN" sz="1600" b="1" dirty="0" smtClean="0">
                <a:ea typeface="微软雅黑" pitchFamily="34" charset="-122"/>
                <a:cs typeface="Times New Roman" pitchFamily="18" charset="0"/>
                <a:sym typeface="Arial" pitchFamily="34" charset="0"/>
              </a:rPr>
              <a:t>.</a:t>
            </a:r>
          </a:p>
          <a:p>
            <a:pPr marL="288000" lvl="1" indent="-288000" algn="just" defTabSz="720000" eaLnBrk="0" hangingPunct="0">
              <a:lnSpc>
                <a:spcPct val="150000"/>
              </a:lnSpc>
              <a:spcBef>
                <a:spcPts val="600"/>
              </a:spcBef>
              <a:spcAft>
                <a:spcPts val="600"/>
              </a:spcAft>
              <a:buClr>
                <a:srgbClr val="006666"/>
              </a:buClr>
              <a:buSzPct val="75000"/>
              <a:defRPr/>
            </a:pPr>
            <a:r>
              <a:rPr lang="en-US" altLang="zh-CN" b="1" dirty="0" smtClean="0">
                <a:latin typeface="+mn-lt"/>
                <a:ea typeface="微软雅黑" pitchFamily="34" charset="-122"/>
                <a:cs typeface="Times New Roman" pitchFamily="18" charset="0"/>
                <a:sym typeface="Arial" pitchFamily="34" charset="0"/>
              </a:rPr>
              <a:t>     </a:t>
            </a:r>
            <a:endParaRPr lang="en-US" altLang="zh-CN" b="1" dirty="0">
              <a:latin typeface="+mn-lt"/>
              <a:ea typeface="微软雅黑" pitchFamily="34" charset="-122"/>
              <a:cs typeface="Times New Roman" pitchFamily="18" charset="0"/>
              <a:sym typeface="Arial" pitchFamily="34" charset="0"/>
            </a:endParaRPr>
          </a:p>
        </p:txBody>
      </p:sp>
      <p:pic>
        <p:nvPicPr>
          <p:cNvPr id="72" name="图片 309" descr="图片2.png"/>
          <p:cNvPicPr>
            <a:picLocks noChangeAspect="1"/>
          </p:cNvPicPr>
          <p:nvPr/>
        </p:nvPicPr>
        <p:blipFill>
          <a:blip r:embed="rId4" cstate="print"/>
          <a:srcRect/>
          <a:stretch>
            <a:fillRect/>
          </a:stretch>
        </p:blipFill>
        <p:spPr bwMode="auto">
          <a:xfrm>
            <a:off x="4038600" y="1157288"/>
            <a:ext cx="2840038" cy="2043112"/>
          </a:xfrm>
          <a:prstGeom prst="rect">
            <a:avLst/>
          </a:prstGeom>
          <a:noFill/>
          <a:ln w="9525">
            <a:noFill/>
            <a:miter lim="800000"/>
            <a:headEnd/>
            <a:tailEnd/>
          </a:ln>
        </p:spPr>
      </p:pic>
      <p:grpSp>
        <p:nvGrpSpPr>
          <p:cNvPr id="5" name="组合 313"/>
          <p:cNvGrpSpPr>
            <a:grpSpLocks/>
          </p:cNvGrpSpPr>
          <p:nvPr/>
        </p:nvGrpSpPr>
        <p:grpSpPr bwMode="auto">
          <a:xfrm rot="-2576789">
            <a:off x="3744913" y="2303463"/>
            <a:ext cx="2211387" cy="1573212"/>
            <a:chOff x="4932364" y="1857364"/>
            <a:chExt cx="2211404" cy="1573224"/>
          </a:xfrm>
        </p:grpSpPr>
        <p:cxnSp>
          <p:nvCxnSpPr>
            <p:cNvPr id="74" name="直接箭头连接符 73"/>
            <p:cNvCxnSpPr/>
            <p:nvPr/>
          </p:nvCxnSpPr>
          <p:spPr bwMode="auto">
            <a:xfrm rot="10800000" flipV="1">
              <a:off x="4928487" y="2209867"/>
              <a:ext cx="1854214" cy="1216034"/>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6712997" y="1855242"/>
              <a:ext cx="428628" cy="42862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0" name="Rectangle 18"/>
          <p:cNvSpPr txBox="1">
            <a:spLocks noChangeArrowheads="1"/>
          </p:cNvSpPr>
          <p:nvPr/>
        </p:nvSpPr>
        <p:spPr>
          <a:xfrm>
            <a:off x="571502" y="214290"/>
            <a:ext cx="8501092" cy="1000132"/>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1.5  </a:t>
            </a:r>
            <a:r>
              <a:rPr lang="zh-CN" altLang="en-US" sz="2800" b="1" kern="0" dirty="0" smtClean="0">
                <a:effectLst>
                  <a:outerShdw blurRad="38100" dist="38100" dir="2700000" algn="tl">
                    <a:srgbClr val="C0C0C0"/>
                  </a:outerShdw>
                </a:effectLst>
                <a:ea typeface="黑体" pitchFamily="2" charset="-122"/>
              </a:rPr>
              <a:t>风电并网对系统稳定性的影响</a:t>
            </a:r>
            <a:endParaRPr lang="en-US" altLang="zh-CN" sz="2800" b="1" kern="0" dirty="0" smtClean="0">
              <a:effectLst>
                <a:outerShdw blurRad="38100" dist="38100" dir="2700000" algn="tl">
                  <a:srgbClr val="C0C0C0"/>
                </a:outerShdw>
              </a:effectLst>
              <a:latin typeface="+mj-lt"/>
              <a:ea typeface="黑体" pitchFamily="2" charset="-122"/>
              <a:cs typeface="+mj-cs"/>
            </a:endParaRPr>
          </a:p>
          <a:p>
            <a:pPr lvl="0">
              <a:defRPr/>
            </a:pPr>
            <a:r>
              <a:rPr lang="en-US" altLang="zh-CN" sz="2800" b="1" dirty="0" smtClean="0">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Impacts on transient stability</a:t>
            </a:r>
          </a:p>
          <a:p>
            <a:pPr>
              <a:defRPr/>
            </a:pPr>
            <a:endParaRPr lang="en-US" altLang="zh-CN" sz="2000" b="1" dirty="0" smtClean="0">
              <a:latin typeface="微软雅黑" pitchFamily="34" charset="-122"/>
              <a:ea typeface="微软雅黑" pitchFamily="34" charset="-122"/>
            </a:endParaRPr>
          </a:p>
          <a:p>
            <a:pPr>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a:spLocks noChangeArrowheads="1"/>
          </p:cNvSpPr>
          <p:nvPr/>
        </p:nvSpPr>
        <p:spPr bwMode="gray">
          <a:xfrm>
            <a:off x="1755116" y="2068523"/>
            <a:ext cx="6705316" cy="785813"/>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78" name="Text Box 6"/>
          <p:cNvSpPr txBox="1">
            <a:spLocks noChangeArrowheads="1"/>
          </p:cNvSpPr>
          <p:nvPr/>
        </p:nvSpPr>
        <p:spPr bwMode="gray">
          <a:xfrm>
            <a:off x="1897990" y="2188995"/>
            <a:ext cx="6738607"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我国风电的发展及并网挑战</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Development &amp; Challenges of Large Scale Wind Power</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AutoShape 8"/>
          <p:cNvSpPr>
            <a:spLocks noChangeArrowheads="1"/>
          </p:cNvSpPr>
          <p:nvPr/>
        </p:nvSpPr>
        <p:spPr bwMode="gray">
          <a:xfrm>
            <a:off x="1755116" y="3140086"/>
            <a:ext cx="6705316" cy="785812"/>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82" name="Text Box 10"/>
          <p:cNvSpPr txBox="1">
            <a:spLocks noChangeArrowheads="1"/>
          </p:cNvSpPr>
          <p:nvPr/>
        </p:nvSpPr>
        <p:spPr bwMode="gray">
          <a:xfrm>
            <a:off x="1897990" y="3238337"/>
            <a:ext cx="6258295"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风力发电并网国家标准</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Grid Code for Wind Power Grid Connection</a:t>
            </a:r>
            <a:endParaRPr lang="en-US" alt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0" name="AutoShape 16"/>
          <p:cNvSpPr>
            <a:spLocks noChangeArrowheads="1"/>
          </p:cNvSpPr>
          <p:nvPr/>
        </p:nvSpPr>
        <p:spPr bwMode="gray">
          <a:xfrm>
            <a:off x="1755116" y="4283088"/>
            <a:ext cx="6705316" cy="714375"/>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90" name="Text Box 18"/>
          <p:cNvSpPr txBox="1">
            <a:spLocks noChangeArrowheads="1"/>
          </p:cNvSpPr>
          <p:nvPr/>
        </p:nvSpPr>
        <p:spPr bwMode="gray">
          <a:xfrm>
            <a:off x="1929740" y="4368807"/>
            <a:ext cx="6403939"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风力发电并网的关键技术应用与实践</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Application of Key Technologies and Practice in China</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AutoShape 5"/>
          <p:cNvSpPr>
            <a:spLocks noChangeArrowheads="1"/>
          </p:cNvSpPr>
          <p:nvPr/>
        </p:nvSpPr>
        <p:spPr bwMode="gray">
          <a:xfrm>
            <a:off x="878816" y="2105036"/>
            <a:ext cx="725488"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Text Box 7"/>
          <p:cNvSpPr txBox="1">
            <a:spLocks noChangeArrowheads="1"/>
          </p:cNvSpPr>
          <p:nvPr/>
        </p:nvSpPr>
        <p:spPr bwMode="gray">
          <a:xfrm>
            <a:off x="1056616" y="2295536"/>
            <a:ext cx="430213" cy="369887"/>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p>
        </p:txBody>
      </p:sp>
      <p:sp>
        <p:nvSpPr>
          <p:cNvPr id="25" name="AutoShape 9"/>
          <p:cNvSpPr>
            <a:spLocks noChangeArrowheads="1"/>
          </p:cNvSpPr>
          <p:nvPr/>
        </p:nvSpPr>
        <p:spPr bwMode="gray">
          <a:xfrm>
            <a:off x="886754" y="3211523"/>
            <a:ext cx="725487"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6" name="Text Box 11"/>
          <p:cNvSpPr txBox="1">
            <a:spLocks noChangeArrowheads="1"/>
          </p:cNvSpPr>
          <p:nvPr/>
        </p:nvSpPr>
        <p:spPr bwMode="gray">
          <a:xfrm>
            <a:off x="1064554" y="3349636"/>
            <a:ext cx="430212" cy="369887"/>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p>
        </p:txBody>
      </p:sp>
      <p:sp>
        <p:nvSpPr>
          <p:cNvPr id="27" name="AutoShape 13"/>
          <p:cNvSpPr>
            <a:spLocks noChangeArrowheads="1"/>
          </p:cNvSpPr>
          <p:nvPr/>
        </p:nvSpPr>
        <p:spPr bwMode="gray">
          <a:xfrm>
            <a:off x="886754" y="4283086"/>
            <a:ext cx="725487"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8" name="Text Box 15"/>
          <p:cNvSpPr txBox="1">
            <a:spLocks noChangeArrowheads="1"/>
          </p:cNvSpPr>
          <p:nvPr/>
        </p:nvSpPr>
        <p:spPr bwMode="gray">
          <a:xfrm>
            <a:off x="1064554" y="4440248"/>
            <a:ext cx="430212" cy="369888"/>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a:t>
            </a:r>
          </a:p>
        </p:txBody>
      </p:sp>
      <p:pic>
        <p:nvPicPr>
          <p:cNvPr id="19" name="Picture 1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7504" y="3335339"/>
            <a:ext cx="727075" cy="3794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2"/>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2330847"/>
            <a:ext cx="9144000" cy="0"/>
          </a:xfrm>
          <a:prstGeom prst="rect">
            <a:avLst/>
          </a:prstGeom>
          <a:noFill/>
          <a:ln w="9525" algn="ctr">
            <a:noFill/>
            <a:miter lim="800000"/>
            <a:headEnd/>
            <a:tailEnd/>
          </a:ln>
        </p:spPr>
        <p:txBody>
          <a:bodyPr wrap="none" lIns="91430" tIns="45715" rIns="91430" bIns="45715" anchor="ctr">
            <a:spAutoFit/>
          </a:bodyPr>
          <a:lstStyle/>
          <a:p>
            <a:pPr eaLnBrk="0" hangingPunct="0">
              <a:spcAft>
                <a:spcPct val="20000"/>
              </a:spcAft>
              <a:buClr>
                <a:schemeClr val="bg1"/>
              </a:buClr>
              <a:buSzPct val="75000"/>
              <a:buFont typeface="Wingdings" pitchFamily="2" charset="2"/>
              <a:buNone/>
            </a:pPr>
            <a:endParaRPr kumimoji="1" lang="zh-CN" altLang="en-US">
              <a:latin typeface="Times New Roman" pitchFamily="18" charset="0"/>
              <a:ea typeface="黑体" pitchFamily="2" charset="-122"/>
            </a:endParaRPr>
          </a:p>
        </p:txBody>
      </p:sp>
      <p:sp>
        <p:nvSpPr>
          <p:cNvPr id="11267" name="Rectangle 3"/>
          <p:cNvSpPr>
            <a:spLocks noChangeArrowheads="1"/>
          </p:cNvSpPr>
          <p:nvPr/>
        </p:nvSpPr>
        <p:spPr bwMode="auto">
          <a:xfrm>
            <a:off x="3500430" y="2357430"/>
            <a:ext cx="5429256" cy="3071834"/>
          </a:xfrm>
          <a:prstGeom prst="rect">
            <a:avLst/>
          </a:prstGeom>
          <a:noFill/>
          <a:ln w="9525" algn="ctr">
            <a:noFill/>
            <a:miter lim="800000"/>
            <a:headEnd/>
            <a:tailEnd/>
          </a:ln>
        </p:spPr>
        <p:txBody>
          <a:bodyPr lIns="91430" tIns="45715" rIns="91430" bIns="45715"/>
          <a:lstStyle/>
          <a:p>
            <a:pPr marL="360000" lvl="1" indent="-360000" algn="just" defTabSz="720000" eaLnBrk="0" latinLnBrk="1" hangingPunct="0">
              <a:lnSpc>
                <a:spcPct val="110000"/>
              </a:lnSpc>
              <a:spcBef>
                <a:spcPct val="20000"/>
              </a:spcBef>
              <a:buClr>
                <a:srgbClr val="006666"/>
              </a:buClr>
              <a:buSzPct val="75000"/>
              <a:buFont typeface="Wingdings" pitchFamily="2" charset="2"/>
              <a:buChar char="v"/>
              <a:defRPr/>
            </a:pPr>
            <a:r>
              <a:rPr lang="zh-CN" altLang="en-US" sz="2000" b="1" dirty="0">
                <a:latin typeface="+mn-lt"/>
                <a:ea typeface="微软雅黑" pitchFamily="34" charset="-122"/>
                <a:cs typeface="Times New Roman" pitchFamily="18" charset="0"/>
                <a:sym typeface="Arial" pitchFamily="34" charset="0"/>
              </a:rPr>
              <a:t>根据中国风电发展</a:t>
            </a:r>
            <a:r>
              <a:rPr lang="zh-CN" altLang="en-US" sz="2000" b="1" dirty="0" smtClean="0">
                <a:latin typeface="+mn-lt"/>
                <a:ea typeface="微软雅黑" pitchFamily="34" charset="-122"/>
                <a:cs typeface="Times New Roman" pitchFamily="18" charset="0"/>
                <a:sym typeface="Arial" pitchFamily="34" charset="0"/>
              </a:rPr>
              <a:t>的现状及并网运行的具体问题，在</a:t>
            </a:r>
            <a:r>
              <a:rPr lang="zh-CN" altLang="en-US" sz="2000" b="1" dirty="0">
                <a:latin typeface="+mn-lt"/>
                <a:ea typeface="微软雅黑" pitchFamily="34" charset="-122"/>
                <a:cs typeface="Times New Roman" pitchFamily="18" charset="0"/>
                <a:sym typeface="Arial" pitchFamily="34" charset="0"/>
              </a:rPr>
              <a:t>以下几个方面进行了</a:t>
            </a:r>
            <a:r>
              <a:rPr lang="zh-CN" altLang="en-US" sz="2000" b="1" dirty="0" smtClean="0">
                <a:latin typeface="+mn-lt"/>
                <a:ea typeface="微软雅黑" pitchFamily="34" charset="-122"/>
                <a:cs typeface="Times New Roman" pitchFamily="18" charset="0"/>
                <a:sym typeface="Arial" pitchFamily="34" charset="0"/>
              </a:rPr>
              <a:t>修订</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latinLnBrk="1" hangingPunct="0">
              <a:lnSpc>
                <a:spcPct val="110000"/>
              </a:lnSpc>
              <a:spcBef>
                <a:spcPct val="20000"/>
              </a:spcBef>
              <a:buClr>
                <a:srgbClr val="006666"/>
              </a:buClr>
              <a:buSzPct val="75000"/>
              <a:defRPr/>
            </a:pPr>
            <a:r>
              <a:rPr lang="en-US" altLang="zh-CN" sz="1600" b="1" dirty="0" smtClean="0">
                <a:ea typeface="微软雅黑" pitchFamily="34" charset="-122"/>
                <a:cs typeface="Times New Roman" pitchFamily="18" charset="0"/>
                <a:sym typeface="Arial" pitchFamily="34" charset="0"/>
              </a:rPr>
              <a:t>     Main aspects</a:t>
            </a:r>
            <a:r>
              <a:rPr lang="zh-CN" altLang="en-US" sz="1600" b="1" dirty="0" smtClean="0">
                <a:ea typeface="微软雅黑" pitchFamily="34" charset="-122"/>
                <a:cs typeface="Times New Roman" pitchFamily="18" charset="0"/>
                <a:sym typeface="Arial" pitchFamily="34" charset="0"/>
              </a:rPr>
              <a:t>：</a:t>
            </a:r>
            <a:endParaRPr lang="en-US" altLang="zh-CN" sz="1600" b="1" dirty="0">
              <a:ea typeface="微软雅黑" pitchFamily="34" charset="-122"/>
              <a:cs typeface="Times New Roman" pitchFamily="18" charset="0"/>
              <a:sym typeface="Arial" pitchFamily="34" charset="0"/>
            </a:endParaRPr>
          </a:p>
          <a:p>
            <a:pPr lvl="2" indent="-457200" eaLnBrk="0" hangingPunct="0">
              <a:lnSpc>
                <a:spcPct val="125000"/>
              </a:lnSpc>
              <a:buSzPct val="70000"/>
              <a:buFont typeface="Wingdings" pitchFamily="2" charset="2"/>
              <a:buChar char="Ø"/>
            </a:pPr>
            <a:r>
              <a:rPr kumimoji="1" lang="zh-CN" altLang="en-US" sz="1600" b="1" dirty="0">
                <a:latin typeface="微软雅黑" pitchFamily="34" charset="-122"/>
                <a:ea typeface="微软雅黑" pitchFamily="34" charset="-122"/>
                <a:cs typeface="Times New Roman" pitchFamily="18" charset="0"/>
              </a:rPr>
              <a:t>风电功率</a:t>
            </a:r>
            <a:r>
              <a:rPr kumimoji="1" lang="zh-CN" altLang="en-US" sz="1600" b="1" dirty="0" smtClean="0">
                <a:latin typeface="微软雅黑" pitchFamily="34" charset="-122"/>
                <a:ea typeface="微软雅黑" pitchFamily="34" charset="-122"/>
                <a:cs typeface="Times New Roman" pitchFamily="18" charset="0"/>
              </a:rPr>
              <a:t>预测             </a:t>
            </a:r>
            <a:r>
              <a:rPr kumimoji="1" lang="en-US" altLang="zh-CN" sz="1600" b="1" dirty="0" smtClean="0">
                <a:latin typeface="微软雅黑" pitchFamily="34" charset="-122"/>
                <a:ea typeface="微软雅黑" pitchFamily="34" charset="-122"/>
                <a:cs typeface="Times New Roman" pitchFamily="18" charset="0"/>
              </a:rPr>
              <a:t>Wind power forecast</a:t>
            </a:r>
            <a:endParaRPr kumimoji="1" lang="en-US" altLang="zh-CN" sz="1600" b="1" dirty="0">
              <a:latin typeface="微软雅黑" pitchFamily="34" charset="-122"/>
              <a:ea typeface="微软雅黑" pitchFamily="34" charset="-122"/>
              <a:cs typeface="Times New Roman" pitchFamily="18" charset="0"/>
            </a:endParaRPr>
          </a:p>
          <a:p>
            <a:pPr lvl="2" indent="-457200" eaLnBrk="0" hangingPunct="0">
              <a:lnSpc>
                <a:spcPct val="125000"/>
              </a:lnSpc>
              <a:buSzPct val="70000"/>
              <a:buFont typeface="Wingdings" pitchFamily="2" charset="2"/>
              <a:buChar char="Ø"/>
            </a:pPr>
            <a:r>
              <a:rPr kumimoji="1" lang="zh-CN" altLang="en-US" sz="1600" b="1" dirty="0">
                <a:latin typeface="微软雅黑" pitchFamily="34" charset="-122"/>
                <a:ea typeface="微软雅黑" pitchFamily="34" charset="-122"/>
                <a:cs typeface="Times New Roman" pitchFamily="18" charset="0"/>
              </a:rPr>
              <a:t>有功功率及其</a:t>
            </a:r>
            <a:r>
              <a:rPr kumimoji="1" lang="zh-CN" altLang="en-US" sz="1600" b="1" dirty="0" smtClean="0">
                <a:latin typeface="微软雅黑" pitchFamily="34" charset="-122"/>
                <a:ea typeface="微软雅黑" pitchFamily="34" charset="-122"/>
                <a:cs typeface="Times New Roman" pitchFamily="18" charset="0"/>
              </a:rPr>
              <a:t>控制      </a:t>
            </a:r>
            <a:r>
              <a:rPr kumimoji="1" lang="en-US" altLang="zh-CN" sz="1600" b="1" dirty="0" smtClean="0">
                <a:latin typeface="微软雅黑" pitchFamily="34" charset="-122"/>
                <a:ea typeface="微软雅黑" pitchFamily="34" charset="-122"/>
                <a:cs typeface="Times New Roman" pitchFamily="18" charset="0"/>
              </a:rPr>
              <a:t>Active power control</a:t>
            </a:r>
            <a:r>
              <a:rPr kumimoji="1" lang="zh-CN" altLang="en-US" sz="1600" b="1" dirty="0" smtClean="0">
                <a:latin typeface="微软雅黑" pitchFamily="34" charset="-122"/>
                <a:ea typeface="微软雅黑" pitchFamily="34" charset="-122"/>
                <a:cs typeface="Times New Roman" pitchFamily="18" charset="0"/>
              </a:rPr>
              <a:t>  </a:t>
            </a:r>
            <a:r>
              <a:rPr kumimoji="1" lang="en-US" altLang="zh-CN" sz="1600" b="1" dirty="0" smtClean="0">
                <a:latin typeface="微软雅黑" pitchFamily="34" charset="-122"/>
                <a:ea typeface="微软雅黑" pitchFamily="34" charset="-122"/>
                <a:cs typeface="Times New Roman" pitchFamily="18" charset="0"/>
              </a:rPr>
              <a:t>      </a:t>
            </a:r>
            <a:endParaRPr kumimoji="1" lang="zh-CN" altLang="en-US" sz="1600" b="1" dirty="0">
              <a:latin typeface="微软雅黑" pitchFamily="34" charset="-122"/>
              <a:ea typeface="微软雅黑" pitchFamily="34" charset="-122"/>
              <a:cs typeface="Times New Roman" pitchFamily="18" charset="0"/>
            </a:endParaRPr>
          </a:p>
          <a:p>
            <a:pPr lvl="2" indent="-457200" eaLnBrk="0" hangingPunct="0">
              <a:lnSpc>
                <a:spcPct val="125000"/>
              </a:lnSpc>
              <a:buSzPct val="70000"/>
              <a:buFont typeface="Wingdings" pitchFamily="2" charset="2"/>
              <a:buChar char="Ø"/>
            </a:pPr>
            <a:r>
              <a:rPr kumimoji="1" lang="zh-CN" altLang="en-US" sz="1600" b="1" dirty="0">
                <a:latin typeface="微软雅黑" pitchFamily="34" charset="-122"/>
                <a:ea typeface="微软雅黑" pitchFamily="34" charset="-122"/>
                <a:cs typeface="Times New Roman" pitchFamily="18" charset="0"/>
              </a:rPr>
              <a:t>无功功率容量</a:t>
            </a:r>
            <a:r>
              <a:rPr kumimoji="1" lang="zh-CN" altLang="en-US" sz="1600" b="1" dirty="0" smtClean="0">
                <a:latin typeface="微软雅黑" pitchFamily="34" charset="-122"/>
                <a:ea typeface="微软雅黑" pitchFamily="34" charset="-122"/>
                <a:cs typeface="Times New Roman" pitchFamily="18" charset="0"/>
              </a:rPr>
              <a:t>范围      </a:t>
            </a:r>
            <a:r>
              <a:rPr kumimoji="1" lang="en-US" altLang="zh-CN" sz="1600" b="1" dirty="0" smtClean="0">
                <a:latin typeface="微软雅黑" pitchFamily="34" charset="-122"/>
                <a:ea typeface="微软雅黑" pitchFamily="34" charset="-122"/>
                <a:cs typeface="Times New Roman" pitchFamily="18" charset="0"/>
              </a:rPr>
              <a:t>Q capacity</a:t>
            </a:r>
            <a:endParaRPr kumimoji="1" lang="en-US" altLang="zh-CN" sz="1600" b="1" dirty="0">
              <a:latin typeface="微软雅黑" pitchFamily="34" charset="-122"/>
              <a:ea typeface="微软雅黑" pitchFamily="34" charset="-122"/>
              <a:cs typeface="Times New Roman" pitchFamily="18" charset="0"/>
            </a:endParaRPr>
          </a:p>
          <a:p>
            <a:pPr lvl="2" indent="-457200" eaLnBrk="0" hangingPunct="0">
              <a:lnSpc>
                <a:spcPct val="125000"/>
              </a:lnSpc>
              <a:buSzPct val="70000"/>
              <a:buFont typeface="Wingdings" pitchFamily="2" charset="2"/>
              <a:buChar char="Ø"/>
            </a:pPr>
            <a:r>
              <a:rPr kumimoji="1" lang="zh-CN" altLang="en-US" sz="1600" b="1" dirty="0">
                <a:latin typeface="微软雅黑" pitchFamily="34" charset="-122"/>
                <a:ea typeface="微软雅黑" pitchFamily="34" charset="-122"/>
                <a:cs typeface="Times New Roman" pitchFamily="18" charset="0"/>
              </a:rPr>
              <a:t>电压控制</a:t>
            </a:r>
            <a:r>
              <a:rPr kumimoji="1" lang="en-US" altLang="zh-CN" sz="1600" b="1" dirty="0">
                <a:latin typeface="微软雅黑" pitchFamily="34" charset="-122"/>
                <a:ea typeface="微软雅黑" pitchFamily="34" charset="-122"/>
                <a:cs typeface="Times New Roman" pitchFamily="18" charset="0"/>
              </a:rPr>
              <a:t> </a:t>
            </a:r>
            <a:r>
              <a:rPr kumimoji="1" lang="en-US" altLang="zh-CN" sz="1600" b="1" dirty="0" smtClean="0">
                <a:latin typeface="微软雅黑" pitchFamily="34" charset="-122"/>
                <a:ea typeface="微软雅黑" pitchFamily="34" charset="-122"/>
                <a:cs typeface="Times New Roman" pitchFamily="18" charset="0"/>
              </a:rPr>
              <a:t>                   Voltage control    </a:t>
            </a:r>
            <a:endParaRPr kumimoji="1" lang="zh-CN" altLang="en-US" sz="1600" b="1" dirty="0">
              <a:latin typeface="微软雅黑" pitchFamily="34" charset="-122"/>
              <a:ea typeface="微软雅黑" pitchFamily="34" charset="-122"/>
              <a:cs typeface="Times New Roman" pitchFamily="18" charset="0"/>
            </a:endParaRPr>
          </a:p>
          <a:p>
            <a:pPr lvl="2" indent="-457200" eaLnBrk="0" hangingPunct="0">
              <a:lnSpc>
                <a:spcPct val="125000"/>
              </a:lnSpc>
              <a:buSzPct val="70000"/>
              <a:buFont typeface="Wingdings" pitchFamily="2" charset="2"/>
              <a:buChar char="Ø"/>
            </a:pPr>
            <a:r>
              <a:rPr kumimoji="1" lang="zh-CN" altLang="en-US" sz="1600" b="1" dirty="0">
                <a:latin typeface="微软雅黑" pitchFamily="34" charset="-122"/>
                <a:ea typeface="微软雅黑" pitchFamily="34" charset="-122"/>
                <a:cs typeface="Times New Roman" pitchFamily="18" charset="0"/>
              </a:rPr>
              <a:t>低电压穿越</a:t>
            </a:r>
            <a:r>
              <a:rPr kumimoji="1" lang="zh-CN" altLang="en-US" sz="1600" b="1" dirty="0" smtClean="0">
                <a:latin typeface="微软雅黑" pitchFamily="34" charset="-122"/>
                <a:ea typeface="微软雅黑" pitchFamily="34" charset="-122"/>
                <a:cs typeface="Times New Roman" pitchFamily="18" charset="0"/>
              </a:rPr>
              <a:t>能力          </a:t>
            </a:r>
            <a:r>
              <a:rPr kumimoji="1" lang="en-US" altLang="zh-CN" sz="1600" b="1" dirty="0" smtClean="0">
                <a:latin typeface="微软雅黑" pitchFamily="34" charset="-122"/>
                <a:ea typeface="微软雅黑" pitchFamily="34" charset="-122"/>
                <a:cs typeface="Times New Roman" pitchFamily="18" charset="0"/>
              </a:rPr>
              <a:t>LVRT      </a:t>
            </a:r>
            <a:endParaRPr kumimoji="1" lang="zh-CN" altLang="en-US" sz="1600" b="1" dirty="0">
              <a:latin typeface="微软雅黑" pitchFamily="34" charset="-122"/>
              <a:ea typeface="微软雅黑" pitchFamily="34" charset="-122"/>
              <a:cs typeface="Times New Roman" pitchFamily="18" charset="0"/>
            </a:endParaRPr>
          </a:p>
          <a:p>
            <a:pPr lvl="2" indent="-457200" eaLnBrk="0" hangingPunct="0">
              <a:lnSpc>
                <a:spcPct val="125000"/>
              </a:lnSpc>
              <a:buSzPct val="70000"/>
              <a:buFont typeface="Wingdings" pitchFamily="2" charset="2"/>
              <a:buChar char="Ø"/>
            </a:pPr>
            <a:r>
              <a:rPr kumimoji="1" lang="zh-CN" altLang="en-US" sz="1600" b="1" dirty="0" smtClean="0">
                <a:latin typeface="微软雅黑" pitchFamily="34" charset="-122"/>
                <a:ea typeface="微软雅黑" pitchFamily="34" charset="-122"/>
                <a:cs typeface="Times New Roman" pitchFamily="18" charset="0"/>
              </a:rPr>
              <a:t>风</a:t>
            </a:r>
            <a:r>
              <a:rPr kumimoji="1" lang="zh-CN" altLang="en-US" sz="1600" b="1" dirty="0">
                <a:latin typeface="微软雅黑" pitchFamily="34" charset="-122"/>
                <a:ea typeface="微软雅黑" pitchFamily="34" charset="-122"/>
                <a:cs typeface="Times New Roman" pitchFamily="18" charset="0"/>
              </a:rPr>
              <a:t>电场接入电网</a:t>
            </a:r>
            <a:r>
              <a:rPr kumimoji="1" lang="zh-CN" altLang="en-US" sz="1600" b="1" dirty="0" smtClean="0">
                <a:latin typeface="微软雅黑" pitchFamily="34" charset="-122"/>
                <a:ea typeface="微软雅黑" pitchFamily="34" charset="-122"/>
                <a:cs typeface="Times New Roman" pitchFamily="18" charset="0"/>
              </a:rPr>
              <a:t>测试   </a:t>
            </a:r>
            <a:r>
              <a:rPr kumimoji="1" lang="en-US" altLang="zh-CN" sz="1600" b="1" dirty="0" smtClean="0">
                <a:latin typeface="微软雅黑" pitchFamily="34" charset="-122"/>
                <a:ea typeface="微软雅黑" pitchFamily="34" charset="-122"/>
                <a:cs typeface="Times New Roman" pitchFamily="18" charset="0"/>
              </a:rPr>
              <a:t>Grid compliance test</a:t>
            </a:r>
            <a:r>
              <a:rPr lang="en-US" altLang="zh-CN" sz="1600" b="1" dirty="0" smtClean="0">
                <a:latin typeface="微软雅黑" pitchFamily="34" charset="-122"/>
                <a:ea typeface="微软雅黑" pitchFamily="34" charset="-122"/>
                <a:cs typeface="Times New Roman" pitchFamily="18" charset="0"/>
              </a:rPr>
              <a:t>    </a:t>
            </a:r>
            <a:endParaRPr lang="zh-CN" altLang="en-US" sz="1600" b="1" dirty="0">
              <a:latin typeface="微软雅黑" pitchFamily="34" charset="-122"/>
              <a:ea typeface="微软雅黑" pitchFamily="34" charset="-122"/>
              <a:cs typeface="Times New Roman" pitchFamily="18" charset="0"/>
            </a:endParaRPr>
          </a:p>
          <a:p>
            <a:pPr marL="800100" lvl="1" indent="-342900" algn="just">
              <a:lnSpc>
                <a:spcPct val="110000"/>
              </a:lnSpc>
              <a:spcBef>
                <a:spcPct val="20000"/>
              </a:spcBef>
              <a:buSzPct val="70000"/>
              <a:buFont typeface="Wingdings" pitchFamily="2" charset="2"/>
              <a:buNone/>
            </a:pPr>
            <a:r>
              <a:rPr lang="zh-CN" altLang="en-US" sz="2000" b="1" dirty="0">
                <a:solidFill>
                  <a:srgbClr val="000000"/>
                </a:solidFill>
                <a:latin typeface="微软雅黑" pitchFamily="34" charset="-122"/>
                <a:ea typeface="微软雅黑" pitchFamily="34" charset="-122"/>
                <a:cs typeface="Times New Roman" pitchFamily="18" charset="0"/>
              </a:rPr>
              <a:t>     </a:t>
            </a:r>
          </a:p>
        </p:txBody>
      </p:sp>
      <p:pic>
        <p:nvPicPr>
          <p:cNvPr id="11" name="图片 18" descr=".png"/>
          <p:cNvPicPr>
            <a:picLocks noChangeAspect="1"/>
          </p:cNvPicPr>
          <p:nvPr/>
        </p:nvPicPr>
        <p:blipFill>
          <a:blip r:embed="rId2" cstate="print"/>
          <a:srcRect/>
          <a:stretch>
            <a:fillRect/>
          </a:stretch>
        </p:blipFill>
        <p:spPr bwMode="auto">
          <a:xfrm>
            <a:off x="285720" y="2071678"/>
            <a:ext cx="3071834" cy="3880237"/>
          </a:xfrm>
          <a:prstGeom prst="rect">
            <a:avLst/>
          </a:prstGeom>
          <a:noFill/>
          <a:ln w="9525">
            <a:solidFill>
              <a:srgbClr val="C00000"/>
            </a:solidFill>
            <a:miter lim="800000"/>
            <a:headEnd/>
            <a:tailEnd/>
          </a:ln>
        </p:spPr>
      </p:pic>
      <p:sp>
        <p:nvSpPr>
          <p:cNvPr id="17" name="Rectangle 18"/>
          <p:cNvSpPr txBox="1">
            <a:spLocks noChangeArrowheads="1"/>
          </p:cNvSpPr>
          <p:nvPr/>
        </p:nvSpPr>
        <p:spPr>
          <a:xfrm>
            <a:off x="566056" y="254236"/>
            <a:ext cx="8429654" cy="857256"/>
          </a:xfrm>
          <a:prstGeom prst="rect">
            <a:avLst/>
          </a:prstGeom>
          <a:noFill/>
        </p:spPr>
        <p:txBody>
          <a:bodyPr/>
          <a:lstStyle/>
          <a:p>
            <a:pPr>
              <a:defRPr/>
            </a:pPr>
            <a:r>
              <a:rPr lang="en-US" altLang="zh-CN" sz="2800" b="1" kern="0" dirty="0" smtClean="0">
                <a:effectLst>
                  <a:outerShdw blurRad="38100" dist="38100" dir="2700000" algn="tl">
                    <a:srgbClr val="C0C0C0"/>
                  </a:outerShdw>
                </a:effectLst>
                <a:latin typeface="+mj-lt"/>
                <a:ea typeface="黑体" pitchFamily="2" charset="-122"/>
                <a:cs typeface="+mj-cs"/>
              </a:rPr>
              <a:t>2.1  </a:t>
            </a:r>
            <a:r>
              <a:rPr lang="zh-CN" altLang="en-US" sz="2800" b="1" kern="0" dirty="0" smtClean="0">
                <a:effectLst>
                  <a:outerShdw blurRad="38100" dist="38100" dir="2700000" algn="tl">
                    <a:srgbClr val="C0C0C0"/>
                  </a:outerShdw>
                </a:effectLst>
                <a:latin typeface="+mj-lt"/>
                <a:ea typeface="黑体" pitchFamily="2" charset="-122"/>
                <a:cs typeface="+mj-cs"/>
              </a:rPr>
              <a:t>风电并网标准</a:t>
            </a:r>
            <a:endParaRPr lang="en-US" altLang="zh-CN" sz="2800" b="1" kern="0" dirty="0" smtClean="0">
              <a:effectLst>
                <a:outerShdw blurRad="38100" dist="38100" dir="2700000" algn="tl">
                  <a:srgbClr val="C0C0C0"/>
                </a:outerShdw>
              </a:effectLst>
              <a:latin typeface="+mj-lt"/>
              <a:ea typeface="黑体" pitchFamily="2" charset="-122"/>
              <a:cs typeface="+mj-cs"/>
            </a:endParaRPr>
          </a:p>
          <a:p>
            <a:pPr algn="just">
              <a:lnSpc>
                <a:spcPct val="150000"/>
              </a:lnSpc>
              <a:buClr>
                <a:srgbClr val="FF6600"/>
              </a:buClr>
            </a:pPr>
            <a:r>
              <a:rPr lang="en-US" altLang="zh-CN" sz="2000" b="1" dirty="0" smtClean="0">
                <a:effectLst>
                  <a:outerShdw blurRad="38100" dist="38100" dir="2700000" algn="tl">
                    <a:srgbClr val="C0C0C0"/>
                  </a:outerShdw>
                </a:effectLst>
                <a:latin typeface="微软雅黑" pitchFamily="34" charset="-122"/>
                <a:ea typeface="微软雅黑" pitchFamily="34" charset="-122"/>
              </a:rPr>
              <a:t>         </a:t>
            </a:r>
            <a:r>
              <a:rPr lang="en-US" altLang="zh-CN" sz="2000" b="1" dirty="0" smtClean="0">
                <a:latin typeface="微软雅黑" pitchFamily="34" charset="-122"/>
                <a:ea typeface="微软雅黑" pitchFamily="34" charset="-122"/>
              </a:rPr>
              <a:t>Grid Code for Wind Power Connection</a:t>
            </a:r>
          </a:p>
        </p:txBody>
      </p:sp>
      <p:sp>
        <p:nvSpPr>
          <p:cNvPr id="18"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14</a:t>
            </a:fld>
            <a:endParaRPr lang="en-US" altLang="zh-CN" sz="1400" b="1"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7"/>
          <p:cNvSpPr>
            <a:spLocks noChangeArrowheads="1"/>
          </p:cNvSpPr>
          <p:nvPr/>
        </p:nvSpPr>
        <p:spPr bwMode="auto">
          <a:xfrm>
            <a:off x="428596" y="1480180"/>
            <a:ext cx="8358214" cy="4374531"/>
          </a:xfrm>
          <a:prstGeom prst="rect">
            <a:avLst/>
          </a:prstGeom>
          <a:noFill/>
          <a:ln w="9525" algn="ctr">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风电场应配置有功功率控制系统，具备有功功率调节能力。</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defTabSz="720000" eaLnBrk="0" latinLnBrk="1" hangingPunct="0">
              <a:lnSpc>
                <a:spcPct val="110000"/>
              </a:lnSpc>
              <a:spcBef>
                <a:spcPct val="20000"/>
              </a:spcBef>
              <a:buClr>
                <a:srgbClr val="006666"/>
              </a:buClr>
              <a:buSzPct val="75000"/>
              <a:tabLst>
                <a:tab pos="261938" algn="l"/>
              </a:tabLst>
              <a:defRPr/>
            </a:pPr>
            <a:r>
              <a:rPr lang="en-US" altLang="zh-CN" sz="1600" b="1" dirty="0" smtClean="0">
                <a:ea typeface="微软雅黑" pitchFamily="34" charset="-122"/>
                <a:cs typeface="Times New Roman" pitchFamily="18" charset="0"/>
                <a:sym typeface="Arial" pitchFamily="34" charset="0"/>
              </a:rPr>
              <a:t>      The wind farm should equipped with active power control system.</a:t>
            </a:r>
          </a:p>
          <a:p>
            <a:pPr marL="360000" lvl="1" indent="-360000" defTabSz="720000" eaLnBrk="0" latinLnBrk="1" hangingPunct="0">
              <a:lnSpc>
                <a:spcPct val="110000"/>
              </a:lnSpc>
              <a:spcBef>
                <a:spcPct val="20000"/>
              </a:spcBef>
              <a:buClr>
                <a:srgbClr val="006666"/>
              </a:buClr>
              <a:buSzPct val="75000"/>
              <a:tabLst>
                <a:tab pos="261938" algn="l"/>
              </a:tabLst>
              <a:defRPr/>
            </a:pPr>
            <a:endParaRPr lang="en-US" altLang="zh-CN" sz="1600" b="1" dirty="0" smtClean="0">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场内所有运行机组应能够实现有功功率的连续平滑调节，并能够参与系统有功功率控制。</a:t>
            </a:r>
            <a:endParaRPr lang="en-US" altLang="zh-CN" sz="2000" b="1" dirty="0" smtClean="0">
              <a:latin typeface="+mn-lt"/>
              <a:ea typeface="微软雅黑" pitchFamily="34" charset="-122"/>
              <a:cs typeface="Times New Roman" pitchFamily="18" charset="0"/>
              <a:sym typeface="Arial" pitchFamily="34" charset="0"/>
            </a:endParaRPr>
          </a:p>
          <a:p>
            <a:pPr marL="342900" lvl="1" indent="-342900" eaLnBrk="0" hangingPunct="0">
              <a:spcBef>
                <a:spcPts val="400"/>
              </a:spcBef>
              <a:spcAft>
                <a:spcPts val="400"/>
              </a:spcAft>
              <a:buSzPct val="80000"/>
            </a:pPr>
            <a:r>
              <a:rPr lang="en-US" altLang="zh-CN" sz="1600" b="1" dirty="0" smtClean="0">
                <a:ea typeface="微软雅黑" pitchFamily="34" charset="-122"/>
                <a:cs typeface="Times New Roman" pitchFamily="18" charset="0"/>
                <a:sym typeface="Arial" pitchFamily="34" charset="0"/>
              </a:rPr>
              <a:t>      The running wind turbines should be capable of a continuous smooth adjustment of the active power, and participating in active power control.</a:t>
            </a:r>
          </a:p>
          <a:p>
            <a:pPr marL="342900" lvl="1" indent="-342900" eaLnBrk="0" hangingPunct="0">
              <a:spcBef>
                <a:spcPts val="400"/>
              </a:spcBef>
              <a:spcAft>
                <a:spcPts val="400"/>
              </a:spcAft>
              <a:buSzPct val="80000"/>
            </a:pPr>
            <a:endParaRPr lang="zh-CN" altLang="en-US" sz="1600" b="1" dirty="0" smtClean="0">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风电场应能够接收并自动执行电力系统调度机构下达的有功功率及有功功率变化的控制指令，风电场有功功率及有功功率变化应与电力系统调度机构下达的给定值一致。</a:t>
            </a:r>
            <a:endParaRPr lang="en-US" altLang="zh-CN" sz="2000" b="1" dirty="0" smtClean="0">
              <a:latin typeface="+mn-lt"/>
              <a:ea typeface="微软雅黑" pitchFamily="34" charset="-122"/>
              <a:cs typeface="Times New Roman" pitchFamily="18" charset="0"/>
              <a:sym typeface="Arial" pitchFamily="34" charset="0"/>
            </a:endParaRPr>
          </a:p>
          <a:p>
            <a:pPr marL="342900" lvl="1" indent="-342900" eaLnBrk="0" hangingPunct="0">
              <a:spcBef>
                <a:spcPts val="400"/>
              </a:spcBef>
              <a:spcAft>
                <a:spcPts val="400"/>
              </a:spcAft>
              <a:buSzPct val="80000"/>
            </a:pPr>
            <a:r>
              <a:rPr lang="en-US" altLang="zh-CN" sz="1600" b="1" dirty="0" smtClean="0">
                <a:ea typeface="微软雅黑" pitchFamily="34" charset="-122"/>
                <a:cs typeface="Times New Roman" pitchFamily="18" charset="0"/>
                <a:sym typeface="Arial" pitchFamily="34" charset="0"/>
              </a:rPr>
              <a:t>      Wind farms should be able to receive and automatically perform control instructions of active power set by the power system operator.</a:t>
            </a:r>
          </a:p>
        </p:txBody>
      </p:sp>
      <p:sp>
        <p:nvSpPr>
          <p:cNvPr id="7" name="Rectangle 7"/>
          <p:cNvSpPr>
            <a:spLocks noChangeArrowheads="1"/>
          </p:cNvSpPr>
          <p:nvPr/>
        </p:nvSpPr>
        <p:spPr bwMode="auto">
          <a:xfrm>
            <a:off x="571500" y="214290"/>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2.2</a:t>
            </a:r>
            <a:r>
              <a:rPr lang="zh-CN" altLang="en-US" sz="2800" b="1" kern="0" dirty="0" smtClean="0">
                <a:effectLst>
                  <a:outerShdw blurRad="38100" dist="38100" dir="2700000" algn="tl">
                    <a:srgbClr val="C0C0C0"/>
                  </a:outerShdw>
                </a:effectLst>
                <a:latin typeface="+mj-lt"/>
                <a:ea typeface="黑体" pitchFamily="2" charset="-122"/>
                <a:cs typeface="+mj-cs"/>
              </a:rPr>
              <a:t>  风电场有功控制要求</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Active power control of wind farm</a:t>
            </a: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6"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15</a:t>
            </a:fld>
            <a:endParaRPr lang="en-US" altLang="zh-CN" sz="1400" b="1" dirty="0"/>
          </a:p>
        </p:txBody>
      </p:sp>
    </p:spTree>
  </p:cSld>
  <p:clrMapOvr>
    <a:masterClrMapping/>
  </p:clrMapOvr>
  <p:transition advTm="4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7"/>
          <p:cNvSpPr>
            <a:spLocks noChangeArrowheads="1"/>
          </p:cNvSpPr>
          <p:nvPr/>
        </p:nvSpPr>
        <p:spPr bwMode="auto">
          <a:xfrm>
            <a:off x="357158" y="1313356"/>
            <a:ext cx="8501122" cy="4770537"/>
          </a:xfrm>
          <a:prstGeom prst="rect">
            <a:avLst/>
          </a:prstGeom>
          <a:noFill/>
          <a:ln w="9525" algn="ctr">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风</a:t>
            </a:r>
            <a:r>
              <a:rPr lang="zh-CN" altLang="en-US" sz="2000" b="1" dirty="0">
                <a:latin typeface="+mn-lt"/>
                <a:ea typeface="微软雅黑" pitchFamily="34" charset="-122"/>
                <a:cs typeface="Times New Roman" pitchFamily="18" charset="0"/>
                <a:sym typeface="Arial" pitchFamily="34" charset="0"/>
              </a:rPr>
              <a:t>电场应配置风电功率预测系统，系统具有</a:t>
            </a:r>
            <a:r>
              <a:rPr lang="en-US" altLang="en-US" sz="2000" b="1" dirty="0">
                <a:latin typeface="+mn-lt"/>
                <a:ea typeface="微软雅黑" pitchFamily="34" charset="-122"/>
                <a:cs typeface="Times New Roman" pitchFamily="18" charset="0"/>
                <a:sym typeface="Arial" pitchFamily="34" charset="0"/>
              </a:rPr>
              <a:t>0</a:t>
            </a:r>
            <a:r>
              <a:rPr lang="zh-CN" altLang="en-US" sz="2000" b="1" dirty="0">
                <a:latin typeface="+mn-lt"/>
                <a:ea typeface="微软雅黑" pitchFamily="34" charset="-122"/>
                <a:cs typeface="Times New Roman" pitchFamily="18" charset="0"/>
                <a:sym typeface="Arial" pitchFamily="34" charset="0"/>
              </a:rPr>
              <a:t>～</a:t>
            </a:r>
            <a:r>
              <a:rPr lang="en-US" altLang="en-US" sz="2000" b="1" dirty="0">
                <a:latin typeface="+mn-lt"/>
                <a:ea typeface="微软雅黑" pitchFamily="34" charset="-122"/>
                <a:cs typeface="Times New Roman" pitchFamily="18" charset="0"/>
                <a:sym typeface="Arial" pitchFamily="34" charset="0"/>
              </a:rPr>
              <a:t>72h</a:t>
            </a:r>
            <a:r>
              <a:rPr lang="zh-CN" altLang="en-US" sz="2000" b="1" dirty="0">
                <a:latin typeface="+mn-lt"/>
                <a:ea typeface="微软雅黑" pitchFamily="34" charset="-122"/>
                <a:cs typeface="Times New Roman" pitchFamily="18" charset="0"/>
                <a:sym typeface="Arial" pitchFamily="34" charset="0"/>
              </a:rPr>
              <a:t>短期风电功率预测以及</a:t>
            </a:r>
            <a:r>
              <a:rPr lang="en-US" altLang="en-US" sz="2000" b="1" dirty="0">
                <a:latin typeface="+mn-lt"/>
                <a:ea typeface="微软雅黑" pitchFamily="34" charset="-122"/>
                <a:cs typeface="Times New Roman" pitchFamily="18" charset="0"/>
                <a:sym typeface="Arial" pitchFamily="34" charset="0"/>
              </a:rPr>
              <a:t>15min</a:t>
            </a:r>
            <a:r>
              <a:rPr lang="zh-CN" altLang="en-US" sz="2000" b="1" dirty="0">
                <a:latin typeface="+mn-lt"/>
                <a:ea typeface="微软雅黑" pitchFamily="34" charset="-122"/>
                <a:cs typeface="Times New Roman" pitchFamily="18" charset="0"/>
                <a:sym typeface="Arial" pitchFamily="34" charset="0"/>
              </a:rPr>
              <a:t>～</a:t>
            </a:r>
            <a:r>
              <a:rPr lang="en-US" altLang="en-US" sz="2000" b="1" dirty="0">
                <a:latin typeface="+mn-lt"/>
                <a:ea typeface="微软雅黑" pitchFamily="34" charset="-122"/>
                <a:cs typeface="Times New Roman" pitchFamily="18" charset="0"/>
                <a:sym typeface="Arial" pitchFamily="34" charset="0"/>
              </a:rPr>
              <a:t>4h</a:t>
            </a:r>
            <a:r>
              <a:rPr lang="zh-CN" altLang="en-US" sz="2000" b="1" dirty="0">
                <a:latin typeface="+mn-lt"/>
                <a:ea typeface="微软雅黑" pitchFamily="34" charset="-122"/>
                <a:cs typeface="Times New Roman" pitchFamily="18" charset="0"/>
                <a:sym typeface="Arial" pitchFamily="34" charset="0"/>
              </a:rPr>
              <a:t>超短期风电功率预测功能</a:t>
            </a:r>
            <a:r>
              <a:rPr lang="zh-CN" altLang="en-US" sz="2000" b="1" dirty="0" smtClean="0">
                <a:latin typeface="+mn-lt"/>
                <a:ea typeface="微软雅黑" pitchFamily="34" charset="-122"/>
                <a:cs typeface="Times New Roman" pitchFamily="18" charset="0"/>
                <a:sym typeface="Arial" pitchFamily="34" charset="0"/>
              </a:rPr>
              <a:t>。</a:t>
            </a:r>
            <a:endParaRPr lang="en-US" altLang="zh-CN" sz="2000" b="1" dirty="0" smtClean="0">
              <a:latin typeface="+mn-lt"/>
              <a:ea typeface="微软雅黑" pitchFamily="34" charset="-122"/>
              <a:cs typeface="Times New Roman" pitchFamily="18" charset="0"/>
              <a:sym typeface="Arial" pitchFamily="34" charset="0"/>
            </a:endParaRPr>
          </a:p>
          <a:p>
            <a:pPr marL="342900" lvl="1" indent="-342900" eaLnBrk="0" hangingPunct="0">
              <a:lnSpc>
                <a:spcPct val="150000"/>
              </a:lnSpc>
              <a:spcBef>
                <a:spcPts val="0"/>
              </a:spcBef>
              <a:spcAft>
                <a:spcPts val="0"/>
              </a:spcAft>
              <a:buSzPct val="80000"/>
            </a:pPr>
            <a:r>
              <a:rPr lang="en-US" altLang="zh-CN" sz="1600" b="1" dirty="0" smtClean="0">
                <a:ea typeface="微软雅黑" pitchFamily="34" charset="-122"/>
                <a:cs typeface="Times New Roman" pitchFamily="18" charset="0"/>
                <a:sym typeface="Arial" pitchFamily="34" charset="0"/>
              </a:rPr>
              <a:t>      The wind power forecast system should be installed in wind farm and the system should have the function of 0~72h short-term wind power forecast and 15min~4h ultra-short-term wind power forecast.</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风电场每天按照电力系统调度机构规定的时间上报次日</a:t>
            </a:r>
            <a:r>
              <a:rPr lang="en-US" altLang="zh-CN" sz="2000" b="1" dirty="0" smtClean="0">
                <a:latin typeface="+mn-lt"/>
                <a:ea typeface="微软雅黑" pitchFamily="34" charset="-122"/>
                <a:cs typeface="Times New Roman" pitchFamily="18" charset="0"/>
                <a:sym typeface="Arial" pitchFamily="34" charset="0"/>
              </a:rPr>
              <a:t>0</a:t>
            </a:r>
            <a:r>
              <a:rPr lang="zh-CN" altLang="en-US" sz="2000" b="1" dirty="0" smtClean="0">
                <a:latin typeface="+mn-lt"/>
                <a:ea typeface="微软雅黑" pitchFamily="34" charset="-122"/>
                <a:cs typeface="Times New Roman" pitchFamily="18" charset="0"/>
                <a:sym typeface="Arial" pitchFamily="34" charset="0"/>
              </a:rPr>
              <a:t>～</a:t>
            </a:r>
            <a:r>
              <a:rPr lang="en-US" altLang="zh-CN" sz="2000" b="1" dirty="0" smtClean="0">
                <a:latin typeface="+mn-lt"/>
                <a:ea typeface="微软雅黑" pitchFamily="34" charset="-122"/>
                <a:cs typeface="Times New Roman" pitchFamily="18" charset="0"/>
                <a:sym typeface="Arial" pitchFamily="34" charset="0"/>
              </a:rPr>
              <a:t>24</a:t>
            </a:r>
            <a:r>
              <a:rPr lang="zh-CN" altLang="en-US" sz="2000" b="1" dirty="0" smtClean="0">
                <a:latin typeface="+mn-lt"/>
                <a:ea typeface="微软雅黑" pitchFamily="34" charset="-122"/>
                <a:cs typeface="Times New Roman" pitchFamily="18" charset="0"/>
                <a:sym typeface="Arial" pitchFamily="34" charset="0"/>
              </a:rPr>
              <a:t>时风电场发电功率预测曲线，风电场每</a:t>
            </a:r>
            <a:r>
              <a:rPr lang="en-US" altLang="zh-CN" sz="2000" b="1" dirty="0" smtClean="0">
                <a:latin typeface="+mn-lt"/>
                <a:ea typeface="微软雅黑" pitchFamily="34" charset="-122"/>
                <a:cs typeface="Times New Roman" pitchFamily="18" charset="0"/>
                <a:sym typeface="Arial" pitchFamily="34" charset="0"/>
              </a:rPr>
              <a:t>15min</a:t>
            </a:r>
            <a:r>
              <a:rPr lang="zh-CN" altLang="en-US" sz="2000" b="1" dirty="0" smtClean="0">
                <a:latin typeface="+mn-lt"/>
                <a:ea typeface="微软雅黑" pitchFamily="34" charset="-122"/>
                <a:cs typeface="Times New Roman" pitchFamily="18" charset="0"/>
                <a:sym typeface="Arial" pitchFamily="34" charset="0"/>
              </a:rPr>
              <a:t>自动向电力系统调度机构滚动上报未来</a:t>
            </a:r>
            <a:r>
              <a:rPr lang="en-US" altLang="zh-CN" sz="2000" b="1" dirty="0" smtClean="0">
                <a:latin typeface="+mn-lt"/>
                <a:ea typeface="微软雅黑" pitchFamily="34" charset="-122"/>
                <a:cs typeface="Times New Roman" pitchFamily="18" charset="0"/>
                <a:sym typeface="Arial" pitchFamily="34" charset="0"/>
              </a:rPr>
              <a:t>15min</a:t>
            </a:r>
            <a:r>
              <a:rPr lang="zh-CN" altLang="en-US" sz="2000" b="1" dirty="0" smtClean="0">
                <a:latin typeface="+mn-lt"/>
                <a:ea typeface="微软雅黑" pitchFamily="34" charset="-122"/>
                <a:cs typeface="Times New Roman" pitchFamily="18" charset="0"/>
                <a:sym typeface="Arial" pitchFamily="34" charset="0"/>
              </a:rPr>
              <a:t>～</a:t>
            </a:r>
            <a:r>
              <a:rPr lang="en-US" altLang="zh-CN" sz="2000" b="1" dirty="0" smtClean="0">
                <a:latin typeface="+mn-lt"/>
                <a:ea typeface="微软雅黑" pitchFamily="34" charset="-122"/>
                <a:cs typeface="Times New Roman" pitchFamily="18" charset="0"/>
                <a:sym typeface="Arial" pitchFamily="34" charset="0"/>
              </a:rPr>
              <a:t>4h</a:t>
            </a:r>
            <a:r>
              <a:rPr lang="zh-CN" altLang="en-US" sz="2000" b="1" dirty="0" smtClean="0">
                <a:latin typeface="+mn-lt"/>
                <a:ea typeface="微软雅黑" pitchFamily="34" charset="-122"/>
                <a:cs typeface="Times New Roman" pitchFamily="18" charset="0"/>
                <a:sym typeface="Arial" pitchFamily="34" charset="0"/>
              </a:rPr>
              <a:t>的风电场发电功率预测曲线，预测值的时间分辨率为</a:t>
            </a:r>
            <a:r>
              <a:rPr lang="en-US" altLang="zh-CN" sz="2000" b="1" dirty="0" smtClean="0">
                <a:latin typeface="+mn-lt"/>
                <a:ea typeface="微软雅黑" pitchFamily="34" charset="-122"/>
                <a:cs typeface="Times New Roman" pitchFamily="18" charset="0"/>
                <a:sym typeface="Arial" pitchFamily="34" charset="0"/>
              </a:rPr>
              <a:t>15min</a:t>
            </a:r>
            <a:r>
              <a:rPr lang="zh-CN" altLang="en-US" sz="2000" b="1" dirty="0" smtClean="0">
                <a:latin typeface="+mn-lt"/>
                <a:ea typeface="微软雅黑" pitchFamily="34" charset="-122"/>
                <a:cs typeface="Times New Roman" pitchFamily="18" charset="0"/>
                <a:sym typeface="Arial" pitchFamily="34" charset="0"/>
              </a:rPr>
              <a:t>。</a:t>
            </a:r>
            <a:endParaRPr lang="en-US" altLang="zh-CN" sz="2000" b="1" dirty="0" smtClean="0">
              <a:latin typeface="+mn-lt"/>
              <a:ea typeface="微软雅黑" pitchFamily="34" charset="-122"/>
              <a:cs typeface="Times New Roman" pitchFamily="18" charset="0"/>
              <a:sym typeface="Arial" pitchFamily="34" charset="0"/>
            </a:endParaRPr>
          </a:p>
          <a:p>
            <a:pPr marL="342900" lvl="1" indent="-342900" eaLnBrk="0" hangingPunct="0">
              <a:lnSpc>
                <a:spcPct val="150000"/>
              </a:lnSpc>
              <a:spcBef>
                <a:spcPts val="0"/>
              </a:spcBef>
              <a:spcAft>
                <a:spcPts val="0"/>
              </a:spcAft>
              <a:buSzPct val="80000"/>
            </a:pPr>
            <a:r>
              <a:rPr lang="en-US" altLang="zh-CN" sz="1600" b="1" dirty="0" smtClean="0">
                <a:ea typeface="微软雅黑" pitchFamily="34" charset="-122"/>
                <a:cs typeface="Times New Roman" pitchFamily="18" charset="0"/>
                <a:sym typeface="Arial" pitchFamily="34" charset="0"/>
              </a:rPr>
              <a:t>       Wind farms daily report the wind power forecast curve of the next day 0 ~ 24 hour,  Wind farms automatically report wind power forecast curve of the next 15min ~ 4h  to the power system operator each 15min , the time resolution should be 15min.</a:t>
            </a:r>
          </a:p>
        </p:txBody>
      </p:sp>
      <p:sp>
        <p:nvSpPr>
          <p:cNvPr id="6" name="Rectangle 7"/>
          <p:cNvSpPr>
            <a:spLocks noChangeArrowheads="1"/>
          </p:cNvSpPr>
          <p:nvPr/>
        </p:nvSpPr>
        <p:spPr bwMode="auto">
          <a:xfrm>
            <a:off x="571500" y="214290"/>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2.3</a:t>
            </a:r>
            <a:r>
              <a:rPr lang="zh-CN" altLang="en-US" sz="2800" b="1" kern="0" dirty="0" smtClean="0">
                <a:effectLst>
                  <a:outerShdw blurRad="38100" dist="38100" dir="2700000" algn="tl">
                    <a:srgbClr val="C0C0C0"/>
                  </a:outerShdw>
                </a:effectLst>
                <a:latin typeface="+mj-lt"/>
                <a:ea typeface="黑体" pitchFamily="2" charset="-122"/>
                <a:cs typeface="+mj-cs"/>
              </a:rPr>
              <a:t>  风电场功率预测要求</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Power forecast requirement of wind farm</a:t>
            </a: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10"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16</a:t>
            </a:fld>
            <a:endParaRPr lang="en-US" altLang="zh-CN" sz="1400" b="1" dirty="0"/>
          </a:p>
        </p:txBody>
      </p:sp>
    </p:spTree>
  </p:cSld>
  <p:clrMapOvr>
    <a:masterClrMapping/>
  </p:clrMapOvr>
  <p:transition advTm="4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9" name="Picture 3" descr="1"/>
          <p:cNvPicPr>
            <a:picLocks noChangeAspect="1" noChangeArrowheads="1"/>
          </p:cNvPicPr>
          <p:nvPr/>
        </p:nvPicPr>
        <p:blipFill>
          <a:blip r:embed="rId3" cstate="print"/>
          <a:srcRect/>
          <a:stretch>
            <a:fillRect/>
          </a:stretch>
        </p:blipFill>
        <p:spPr bwMode="auto">
          <a:xfrm>
            <a:off x="5286380" y="3530617"/>
            <a:ext cx="2241550" cy="2279650"/>
          </a:xfrm>
          <a:prstGeom prst="rect">
            <a:avLst/>
          </a:prstGeom>
          <a:noFill/>
          <a:ln w="9525">
            <a:noFill/>
            <a:miter lim="800000"/>
            <a:headEnd/>
            <a:tailEnd/>
          </a:ln>
        </p:spPr>
      </p:pic>
      <p:sp>
        <p:nvSpPr>
          <p:cNvPr id="202" name="AutoShape 4"/>
          <p:cNvSpPr>
            <a:spLocks noChangeArrowheads="1"/>
          </p:cNvSpPr>
          <p:nvPr/>
        </p:nvSpPr>
        <p:spPr bwMode="auto">
          <a:xfrm>
            <a:off x="5467355" y="3686192"/>
            <a:ext cx="1858963" cy="430213"/>
          </a:xfrm>
          <a:prstGeom prst="roundRect">
            <a:avLst>
              <a:gd name="adj" fmla="val 16667"/>
            </a:avLst>
          </a:prstGeom>
          <a:gradFill rotWithShape="1">
            <a:gsLst>
              <a:gs pos="0">
                <a:srgbClr val="009999">
                  <a:gamma/>
                  <a:shade val="46275"/>
                  <a:invGamma/>
                </a:srgbClr>
              </a:gs>
              <a:gs pos="100000">
                <a:srgbClr val="009999"/>
              </a:gs>
            </a:gsLst>
            <a:lin ang="2700000" scaled="1"/>
          </a:gradFill>
          <a:ln w="9525">
            <a:noFill/>
            <a:round/>
            <a:headEnd/>
            <a:tailEnd/>
          </a:ln>
          <a:effectLst>
            <a:outerShdw dist="107763" dir="2700000" algn="ctr" rotWithShape="0">
              <a:srgbClr val="000000">
                <a:alpha val="39999"/>
              </a:srgbClr>
            </a:outerShdw>
          </a:effectLst>
        </p:spPr>
        <p:txBody>
          <a:bodyPr wrap="none" anchor="ctr"/>
          <a:lstStyle/>
          <a:p>
            <a:pPr algn="ctr" latinLnBrk="1">
              <a:defRPr/>
            </a:pPr>
            <a:r>
              <a:rPr kumimoji="1" lang="zh-CN" altLang="en-US" sz="1400" dirty="0">
                <a:solidFill>
                  <a:schemeClr val="bg1"/>
                </a:solidFill>
                <a:latin typeface="微软雅黑" pitchFamily="34" charset="-122"/>
                <a:ea typeface="微软雅黑" pitchFamily="34" charset="-122"/>
              </a:rPr>
              <a:t>集中无功补偿</a:t>
            </a:r>
            <a:r>
              <a:rPr kumimoji="1" lang="zh-CN" altLang="en-US" sz="1400" dirty="0" smtClean="0">
                <a:solidFill>
                  <a:schemeClr val="bg1"/>
                </a:solidFill>
                <a:latin typeface="微软雅黑" pitchFamily="34" charset="-122"/>
                <a:ea typeface="微软雅黑" pitchFamily="34" charset="-122"/>
              </a:rPr>
              <a:t>设备</a:t>
            </a:r>
            <a:endParaRPr kumimoji="1" lang="en-US" altLang="zh-CN" sz="1400" dirty="0" smtClean="0">
              <a:solidFill>
                <a:schemeClr val="bg1"/>
              </a:solidFill>
              <a:latin typeface="微软雅黑" pitchFamily="34" charset="-122"/>
              <a:ea typeface="微软雅黑" pitchFamily="34" charset="-122"/>
            </a:endParaRPr>
          </a:p>
          <a:p>
            <a:pPr algn="ctr" latinLnBrk="1">
              <a:defRPr/>
            </a:pPr>
            <a:r>
              <a:rPr kumimoji="1" lang="zh-CN" altLang="en-US" sz="1400" b="1" dirty="0" smtClean="0">
                <a:solidFill>
                  <a:srgbClr val="FFFF00"/>
                </a:solidFill>
                <a:latin typeface="微软雅黑" pitchFamily="34" charset="-122"/>
                <a:ea typeface="微软雅黑" pitchFamily="34" charset="-122"/>
              </a:rPr>
              <a:t>必要时动态</a:t>
            </a:r>
            <a:endParaRPr kumimoji="1" lang="en-US" altLang="ko-KR" sz="1400" b="1" dirty="0">
              <a:solidFill>
                <a:srgbClr val="FFFF00"/>
              </a:solidFill>
              <a:latin typeface="微软雅黑" pitchFamily="34" charset="-122"/>
              <a:ea typeface="微软雅黑" pitchFamily="34" charset="-122"/>
            </a:endParaRPr>
          </a:p>
        </p:txBody>
      </p:sp>
      <p:sp>
        <p:nvSpPr>
          <p:cNvPr id="203" name="AutoShape 5"/>
          <p:cNvSpPr>
            <a:spLocks noChangeArrowheads="1"/>
          </p:cNvSpPr>
          <p:nvPr/>
        </p:nvSpPr>
        <p:spPr bwMode="auto">
          <a:xfrm>
            <a:off x="5467355" y="4333892"/>
            <a:ext cx="1858963" cy="484188"/>
          </a:xfrm>
          <a:prstGeom prst="roundRect">
            <a:avLst>
              <a:gd name="adj" fmla="val 16667"/>
            </a:avLst>
          </a:prstGeom>
          <a:gradFill rotWithShape="1">
            <a:gsLst>
              <a:gs pos="0">
                <a:srgbClr val="009999">
                  <a:gamma/>
                  <a:shade val="46275"/>
                  <a:invGamma/>
                </a:srgbClr>
              </a:gs>
              <a:gs pos="100000">
                <a:srgbClr val="009999"/>
              </a:gs>
            </a:gsLst>
            <a:lin ang="2700000" scaled="1"/>
          </a:gradFill>
          <a:ln w="9525">
            <a:noFill/>
            <a:round/>
            <a:headEnd/>
            <a:tailEnd/>
          </a:ln>
          <a:effectLst>
            <a:outerShdw dist="107763" dir="2700000" algn="ctr" rotWithShape="0">
              <a:srgbClr val="000000">
                <a:alpha val="39999"/>
              </a:srgbClr>
            </a:outerShdw>
          </a:effectLst>
        </p:spPr>
        <p:txBody>
          <a:bodyPr wrap="none" anchor="ctr"/>
          <a:lstStyle/>
          <a:p>
            <a:pPr algn="ctr" latinLnBrk="1">
              <a:defRPr/>
            </a:pPr>
            <a:r>
              <a:rPr kumimoji="1" lang="zh-CN" altLang="en-US" sz="1400" dirty="0">
                <a:solidFill>
                  <a:schemeClr val="bg1"/>
                </a:solidFill>
                <a:latin typeface="微软雅黑" pitchFamily="34" charset="-122"/>
                <a:ea typeface="微软雅黑" pitchFamily="34" charset="-122"/>
              </a:rPr>
              <a:t>风电场主</a:t>
            </a:r>
            <a:r>
              <a:rPr kumimoji="1" lang="zh-CN" altLang="en-US" sz="1400" dirty="0" smtClean="0">
                <a:solidFill>
                  <a:schemeClr val="bg1"/>
                </a:solidFill>
                <a:latin typeface="微软雅黑" pitchFamily="34" charset="-122"/>
                <a:ea typeface="微软雅黑" pitchFamily="34" charset="-122"/>
              </a:rPr>
              <a:t>变</a:t>
            </a:r>
            <a:endParaRPr kumimoji="1" lang="en-US" altLang="zh-CN" sz="1400" dirty="0" smtClean="0">
              <a:solidFill>
                <a:schemeClr val="bg1"/>
              </a:solidFill>
              <a:latin typeface="微软雅黑" pitchFamily="34" charset="-122"/>
              <a:ea typeface="微软雅黑" pitchFamily="34" charset="-122"/>
            </a:endParaRPr>
          </a:p>
          <a:p>
            <a:pPr algn="ctr" latinLnBrk="1">
              <a:defRPr/>
            </a:pPr>
            <a:r>
              <a:rPr kumimoji="1" lang="zh-CN" altLang="en-US" sz="1400" b="1" dirty="0" smtClean="0">
                <a:solidFill>
                  <a:srgbClr val="FFFF00"/>
                </a:solidFill>
                <a:latin typeface="微软雅黑" pitchFamily="34" charset="-122"/>
                <a:ea typeface="微软雅黑" pitchFamily="34" charset="-122"/>
              </a:rPr>
              <a:t>有</a:t>
            </a:r>
            <a:r>
              <a:rPr kumimoji="1" lang="zh-CN" altLang="en-US" sz="1400" b="1" dirty="0">
                <a:solidFill>
                  <a:srgbClr val="FFFF00"/>
                </a:solidFill>
                <a:latin typeface="微软雅黑" pitchFamily="34" charset="-122"/>
                <a:ea typeface="微软雅黑" pitchFamily="34" charset="-122"/>
              </a:rPr>
              <a:t>载调压</a:t>
            </a:r>
            <a:endParaRPr kumimoji="1" lang="en-US" altLang="ko-KR" sz="1400" b="1" dirty="0">
              <a:solidFill>
                <a:srgbClr val="FFFF00"/>
              </a:solidFill>
              <a:latin typeface="微软雅黑" pitchFamily="34" charset="-122"/>
              <a:ea typeface="微软雅黑" pitchFamily="34" charset="-122"/>
            </a:endParaRPr>
          </a:p>
        </p:txBody>
      </p:sp>
      <p:sp>
        <p:nvSpPr>
          <p:cNvPr id="204" name="AutoShape 6"/>
          <p:cNvSpPr>
            <a:spLocks noChangeArrowheads="1"/>
          </p:cNvSpPr>
          <p:nvPr/>
        </p:nvSpPr>
        <p:spPr bwMode="auto">
          <a:xfrm>
            <a:off x="5480055" y="5022867"/>
            <a:ext cx="1858963" cy="463550"/>
          </a:xfrm>
          <a:prstGeom prst="roundRect">
            <a:avLst>
              <a:gd name="adj" fmla="val 16667"/>
            </a:avLst>
          </a:prstGeom>
          <a:gradFill rotWithShape="1">
            <a:gsLst>
              <a:gs pos="0">
                <a:srgbClr val="009999">
                  <a:gamma/>
                  <a:shade val="46275"/>
                  <a:invGamma/>
                </a:srgbClr>
              </a:gs>
              <a:gs pos="100000">
                <a:srgbClr val="009999"/>
              </a:gs>
            </a:gsLst>
            <a:lin ang="2700000" scaled="1"/>
          </a:gradFill>
          <a:ln w="9525">
            <a:noFill/>
            <a:round/>
            <a:headEnd/>
            <a:tailEnd/>
          </a:ln>
          <a:effectLst>
            <a:outerShdw dist="107763" dir="2700000" algn="ctr" rotWithShape="0">
              <a:srgbClr val="000000">
                <a:alpha val="39999"/>
              </a:srgbClr>
            </a:outerShdw>
          </a:effectLst>
        </p:spPr>
        <p:txBody>
          <a:bodyPr wrap="none" anchor="ctr"/>
          <a:lstStyle/>
          <a:p>
            <a:pPr algn="ctr" latinLnBrk="1">
              <a:defRPr/>
            </a:pPr>
            <a:r>
              <a:rPr kumimoji="1" lang="zh-CN" altLang="en-US" sz="1400" dirty="0">
                <a:solidFill>
                  <a:schemeClr val="bg1"/>
                </a:solidFill>
                <a:latin typeface="微软雅黑" pitchFamily="34" charset="-122"/>
                <a:ea typeface="微软雅黑" pitchFamily="34" charset="-122"/>
              </a:rPr>
              <a:t>风电机组无功能</a:t>
            </a:r>
            <a:r>
              <a:rPr kumimoji="1" lang="zh-CN" altLang="en-US" sz="1400" dirty="0" smtClean="0">
                <a:solidFill>
                  <a:schemeClr val="bg1"/>
                </a:solidFill>
                <a:latin typeface="微软雅黑" pitchFamily="34" charset="-122"/>
                <a:ea typeface="微软雅黑" pitchFamily="34" charset="-122"/>
              </a:rPr>
              <a:t>力</a:t>
            </a:r>
            <a:endParaRPr kumimoji="1" lang="en-US" altLang="zh-CN" sz="1400" dirty="0" smtClean="0">
              <a:solidFill>
                <a:schemeClr val="bg1"/>
              </a:solidFill>
              <a:latin typeface="微软雅黑" pitchFamily="34" charset="-122"/>
              <a:ea typeface="微软雅黑" pitchFamily="34" charset="-122"/>
            </a:endParaRPr>
          </a:p>
          <a:p>
            <a:pPr algn="ctr" latinLnBrk="1">
              <a:defRPr/>
            </a:pPr>
            <a:r>
              <a:rPr kumimoji="1" lang="zh-CN" altLang="en-US" sz="1400" b="1" dirty="0" smtClean="0">
                <a:solidFill>
                  <a:srgbClr val="FFFF00"/>
                </a:solidFill>
                <a:latin typeface="微软雅黑" pitchFamily="34" charset="-122"/>
                <a:ea typeface="微软雅黑" pitchFamily="34" charset="-122"/>
              </a:rPr>
              <a:t>超前</a:t>
            </a:r>
            <a:r>
              <a:rPr kumimoji="1" lang="en-US" altLang="zh-CN" sz="1400" b="1" dirty="0" smtClean="0">
                <a:solidFill>
                  <a:srgbClr val="FFFF00"/>
                </a:solidFill>
                <a:latin typeface="微软雅黑" pitchFamily="34" charset="-122"/>
                <a:ea typeface="微软雅黑" pitchFamily="34" charset="-122"/>
              </a:rPr>
              <a:t>0.95~</a:t>
            </a:r>
            <a:r>
              <a:rPr kumimoji="1" lang="zh-CN" altLang="en-US" sz="1400" b="1" dirty="0" smtClean="0">
                <a:solidFill>
                  <a:srgbClr val="FFFF00"/>
                </a:solidFill>
                <a:latin typeface="微软雅黑" pitchFamily="34" charset="-122"/>
                <a:ea typeface="微软雅黑" pitchFamily="34" charset="-122"/>
              </a:rPr>
              <a:t>滞后</a:t>
            </a:r>
            <a:r>
              <a:rPr kumimoji="1" lang="en-US" altLang="zh-CN" sz="1400" b="1" dirty="0" smtClean="0">
                <a:solidFill>
                  <a:srgbClr val="FFFF00"/>
                </a:solidFill>
                <a:latin typeface="微软雅黑" pitchFamily="34" charset="-122"/>
                <a:ea typeface="微软雅黑" pitchFamily="34" charset="-122"/>
              </a:rPr>
              <a:t>0.95</a:t>
            </a:r>
            <a:endParaRPr kumimoji="1" lang="zh-CN" altLang="en-US" sz="1400" b="1" dirty="0">
              <a:solidFill>
                <a:srgbClr val="FFFF00"/>
              </a:solidFill>
              <a:latin typeface="微软雅黑" pitchFamily="34" charset="-122"/>
              <a:ea typeface="微软雅黑" pitchFamily="34" charset="-122"/>
            </a:endParaRPr>
          </a:p>
        </p:txBody>
      </p:sp>
      <p:grpSp>
        <p:nvGrpSpPr>
          <p:cNvPr id="2" name="Group 94"/>
          <p:cNvGrpSpPr>
            <a:grpSpLocks/>
          </p:cNvGrpSpPr>
          <p:nvPr/>
        </p:nvGrpSpPr>
        <p:grpSpPr bwMode="auto">
          <a:xfrm>
            <a:off x="2360356" y="1714493"/>
            <a:ext cx="5969723" cy="1538290"/>
            <a:chOff x="1139" y="2220"/>
            <a:chExt cx="2035" cy="969"/>
          </a:xfrm>
        </p:grpSpPr>
        <p:pic>
          <p:nvPicPr>
            <p:cNvPr id="4184" name="Picture 8" descr="1"/>
            <p:cNvPicPr>
              <a:picLocks noChangeAspect="1" noChangeArrowheads="1"/>
            </p:cNvPicPr>
            <p:nvPr/>
          </p:nvPicPr>
          <p:blipFill>
            <a:blip r:embed="rId4" cstate="print"/>
            <a:srcRect/>
            <a:stretch>
              <a:fillRect/>
            </a:stretch>
          </p:blipFill>
          <p:spPr bwMode="auto">
            <a:xfrm rot="5400000">
              <a:off x="1731" y="1632"/>
              <a:ext cx="851" cy="2035"/>
            </a:xfrm>
            <a:prstGeom prst="rect">
              <a:avLst/>
            </a:prstGeom>
            <a:noFill/>
            <a:ln w="9525">
              <a:noFill/>
              <a:miter lim="800000"/>
              <a:headEnd/>
              <a:tailEnd/>
            </a:ln>
          </p:spPr>
        </p:pic>
        <p:sp>
          <p:nvSpPr>
            <p:cNvPr id="4185" name="Rectangle 9"/>
            <p:cNvSpPr>
              <a:spLocks noChangeArrowheads="1"/>
            </p:cNvSpPr>
            <p:nvPr/>
          </p:nvSpPr>
          <p:spPr bwMode="auto">
            <a:xfrm>
              <a:off x="1244" y="2220"/>
              <a:ext cx="1842" cy="969"/>
            </a:xfrm>
            <a:prstGeom prst="rect">
              <a:avLst/>
            </a:prstGeom>
            <a:noFill/>
            <a:ln w="9525" algn="ctr">
              <a:noFill/>
              <a:miter lim="800000"/>
              <a:headEnd/>
              <a:tailEnd/>
            </a:ln>
          </p:spPr>
          <p:txBody>
            <a:bodyPr wrap="square" anchor="ctr">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tabLst>
                  <a:tab pos="647700" algn="l"/>
                </a:tabLst>
                <a:defRPr/>
              </a:pPr>
              <a:r>
                <a:rPr lang="zh-CN" altLang="en-US" sz="1400" dirty="0" smtClean="0">
                  <a:latin typeface="微软雅黑" pitchFamily="34" charset="-122"/>
                  <a:ea typeface="微软雅黑" pitchFamily="34" charset="-122"/>
                </a:rPr>
                <a:t>普通风电场应补偿场内全部及送出线路的</a:t>
              </a:r>
              <a:r>
                <a:rPr lang="zh-CN" altLang="en-US" sz="1400" dirty="0" smtClean="0">
                  <a:solidFill>
                    <a:srgbClr val="FF0000"/>
                  </a:solidFill>
                  <a:latin typeface="微软雅黑" pitchFamily="34" charset="-122"/>
                  <a:ea typeface="微软雅黑" pitchFamily="34" charset="-122"/>
                </a:rPr>
                <a:t>一半</a:t>
              </a:r>
              <a:r>
                <a:rPr lang="zh-CN" altLang="en-US" sz="1400" dirty="0" smtClean="0">
                  <a:latin typeface="微软雅黑" pitchFamily="34" charset="-122"/>
                  <a:ea typeface="微软雅黑" pitchFamily="34" charset="-122"/>
                </a:rPr>
                <a:t>的无功损耗，风电基地的风电场应补偿场内及送出线路</a:t>
              </a:r>
              <a:r>
                <a:rPr lang="zh-CN" altLang="en-US" sz="1400" dirty="0" smtClean="0">
                  <a:solidFill>
                    <a:srgbClr val="FF0000"/>
                  </a:solidFill>
                  <a:latin typeface="微软雅黑" pitchFamily="34" charset="-122"/>
                  <a:ea typeface="微软雅黑" pitchFamily="34" charset="-122"/>
                </a:rPr>
                <a:t>全部</a:t>
              </a:r>
              <a:r>
                <a:rPr lang="zh-CN" altLang="en-US" sz="1400" dirty="0" smtClean="0">
                  <a:latin typeface="微软雅黑" pitchFamily="34" charset="-122"/>
                  <a:ea typeface="微软雅黑" pitchFamily="34" charset="-122"/>
                </a:rPr>
                <a:t>无功损耗。</a:t>
              </a:r>
              <a:endParaRPr lang="en-US" altLang="zh-CN" sz="1400" dirty="0" smtClean="0">
                <a:latin typeface="微软雅黑" pitchFamily="34" charset="-122"/>
                <a:ea typeface="微软雅黑" pitchFamily="34" charset="-122"/>
              </a:endParaRPr>
            </a:p>
            <a:p>
              <a:pPr marL="342900" lvl="1" indent="-342900" defTabSz="720000" eaLnBrk="0" hangingPunct="0">
                <a:lnSpc>
                  <a:spcPct val="150000"/>
                </a:lnSpc>
                <a:spcBef>
                  <a:spcPts val="0"/>
                </a:spcBef>
                <a:spcAft>
                  <a:spcPts val="0"/>
                </a:spcAft>
                <a:buClr>
                  <a:srgbClr val="006666"/>
                </a:buClr>
                <a:buSzPct val="80000"/>
                <a:tabLst>
                  <a:tab pos="647700" algn="l"/>
                </a:tabLst>
                <a:defRPr/>
              </a:pPr>
              <a:r>
                <a:rPr lang="en-US" altLang="zh-CN" sz="1600" b="1" dirty="0" smtClean="0">
                  <a:ea typeface="微软雅黑" pitchFamily="34" charset="-122"/>
                  <a:cs typeface="Times New Roman" pitchFamily="18" charset="0"/>
                  <a:sym typeface="Arial" pitchFamily="34" charset="0"/>
                </a:rPr>
                <a:t>       </a:t>
              </a:r>
              <a:r>
                <a:rPr lang="en-US" altLang="zh-CN" sz="1400" b="1" dirty="0" smtClean="0">
                  <a:ea typeface="微软雅黑" pitchFamily="34" charset="-122"/>
                  <a:cs typeface="Times New Roman" pitchFamily="18" charset="0"/>
                  <a:sym typeface="Arial" pitchFamily="34" charset="0"/>
                </a:rPr>
                <a:t>Wind farm should have required reactive power capacity to compensate the reactive power losses locally.</a:t>
              </a:r>
            </a:p>
            <a:p>
              <a:pPr marL="360000" lvl="1" indent="-360000" algn="just" defTabSz="720000" eaLnBrk="0" hangingPunct="0">
                <a:lnSpc>
                  <a:spcPct val="110000"/>
                </a:lnSpc>
                <a:spcBef>
                  <a:spcPct val="20000"/>
                </a:spcBef>
                <a:buClr>
                  <a:srgbClr val="006666"/>
                </a:buClr>
                <a:buSzPct val="75000"/>
                <a:buFont typeface="Wingdings" pitchFamily="2" charset="2"/>
                <a:buChar char="v"/>
                <a:tabLst>
                  <a:tab pos="647700" algn="l"/>
                </a:tabLst>
                <a:defRPr/>
              </a:pPr>
              <a:endParaRPr lang="zh-CN" altLang="en-US" sz="1400" dirty="0" smtClean="0">
                <a:latin typeface="微软雅黑" pitchFamily="34" charset="-122"/>
                <a:ea typeface="微软雅黑" pitchFamily="34" charset="-122"/>
              </a:endParaRPr>
            </a:p>
          </p:txBody>
        </p:sp>
      </p:grpSp>
      <p:pic>
        <p:nvPicPr>
          <p:cNvPr id="4124" name="Picture 10" descr="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03218" y="3590942"/>
            <a:ext cx="3992562" cy="2105025"/>
          </a:xfrm>
          <a:prstGeom prst="rect">
            <a:avLst/>
          </a:prstGeom>
          <a:noFill/>
          <a:ln w="9525">
            <a:noFill/>
            <a:miter lim="800000"/>
            <a:headEnd/>
            <a:tailEnd/>
          </a:ln>
        </p:spPr>
      </p:pic>
      <p:grpSp>
        <p:nvGrpSpPr>
          <p:cNvPr id="3" name="Group 12"/>
          <p:cNvGrpSpPr>
            <a:grpSpLocks/>
          </p:cNvGrpSpPr>
          <p:nvPr/>
        </p:nvGrpSpPr>
        <p:grpSpPr bwMode="auto">
          <a:xfrm>
            <a:off x="309593" y="4668855"/>
            <a:ext cx="719137" cy="815975"/>
            <a:chOff x="175" y="3764"/>
            <a:chExt cx="453" cy="514"/>
          </a:xfrm>
        </p:grpSpPr>
        <p:graphicFrame>
          <p:nvGraphicFramePr>
            <p:cNvPr id="4098" name="Object 2"/>
            <p:cNvGraphicFramePr>
              <a:graphicFrameLocks noChangeAspect="1"/>
            </p:cNvGraphicFramePr>
            <p:nvPr/>
          </p:nvGraphicFramePr>
          <p:xfrm>
            <a:off x="175" y="3764"/>
            <a:ext cx="227" cy="288"/>
          </p:xfrm>
          <a:graphic>
            <a:graphicData uri="http://schemas.openxmlformats.org/presentationml/2006/ole">
              <p:oleObj spid="_x0000_s58385" name="Visio" r:id="rId6" imgW="722579" imgH="915215" progId="">
                <p:embed/>
              </p:oleObj>
            </a:graphicData>
          </a:graphic>
        </p:graphicFrame>
        <p:graphicFrame>
          <p:nvGraphicFramePr>
            <p:cNvPr id="4099" name="Object 3"/>
            <p:cNvGraphicFramePr>
              <a:graphicFrameLocks noChangeAspect="1"/>
            </p:cNvGraphicFramePr>
            <p:nvPr/>
          </p:nvGraphicFramePr>
          <p:xfrm>
            <a:off x="288" y="3877"/>
            <a:ext cx="227" cy="288"/>
          </p:xfrm>
          <a:graphic>
            <a:graphicData uri="http://schemas.openxmlformats.org/presentationml/2006/ole">
              <p:oleObj spid="_x0000_s58386" name="Visio" r:id="rId7" imgW="722579" imgH="915215" progId="">
                <p:embed/>
              </p:oleObj>
            </a:graphicData>
          </a:graphic>
        </p:graphicFrame>
        <p:graphicFrame>
          <p:nvGraphicFramePr>
            <p:cNvPr id="4100" name="Object 4"/>
            <p:cNvGraphicFramePr>
              <a:graphicFrameLocks noChangeAspect="1"/>
            </p:cNvGraphicFramePr>
            <p:nvPr/>
          </p:nvGraphicFramePr>
          <p:xfrm>
            <a:off x="401" y="3990"/>
            <a:ext cx="227" cy="288"/>
          </p:xfrm>
          <a:graphic>
            <a:graphicData uri="http://schemas.openxmlformats.org/presentationml/2006/ole">
              <p:oleObj spid="_x0000_s58387" name="Visio" r:id="rId8" imgW="722579" imgH="915215" progId="">
                <p:embed/>
              </p:oleObj>
            </a:graphicData>
          </a:graphic>
        </p:graphicFrame>
      </p:grpSp>
      <p:grpSp>
        <p:nvGrpSpPr>
          <p:cNvPr id="4" name="Group 16"/>
          <p:cNvGrpSpPr>
            <a:grpSpLocks/>
          </p:cNvGrpSpPr>
          <p:nvPr/>
        </p:nvGrpSpPr>
        <p:grpSpPr bwMode="auto">
          <a:xfrm>
            <a:off x="1022380" y="4681555"/>
            <a:ext cx="719138" cy="815975"/>
            <a:chOff x="175" y="3764"/>
            <a:chExt cx="453" cy="514"/>
          </a:xfrm>
        </p:grpSpPr>
        <p:graphicFrame>
          <p:nvGraphicFramePr>
            <p:cNvPr id="4101" name="Object 5"/>
            <p:cNvGraphicFramePr>
              <a:graphicFrameLocks noChangeAspect="1"/>
            </p:cNvGraphicFramePr>
            <p:nvPr/>
          </p:nvGraphicFramePr>
          <p:xfrm>
            <a:off x="175" y="3764"/>
            <a:ext cx="227" cy="288"/>
          </p:xfrm>
          <a:graphic>
            <a:graphicData uri="http://schemas.openxmlformats.org/presentationml/2006/ole">
              <p:oleObj spid="_x0000_s58382" name="Visio" r:id="rId9" imgW="722579" imgH="915215" progId="">
                <p:embed/>
              </p:oleObj>
            </a:graphicData>
          </a:graphic>
        </p:graphicFrame>
        <p:graphicFrame>
          <p:nvGraphicFramePr>
            <p:cNvPr id="4102" name="Object 6"/>
            <p:cNvGraphicFramePr>
              <a:graphicFrameLocks noChangeAspect="1"/>
            </p:cNvGraphicFramePr>
            <p:nvPr/>
          </p:nvGraphicFramePr>
          <p:xfrm>
            <a:off x="288" y="3877"/>
            <a:ext cx="227" cy="288"/>
          </p:xfrm>
          <a:graphic>
            <a:graphicData uri="http://schemas.openxmlformats.org/presentationml/2006/ole">
              <p:oleObj spid="_x0000_s58383" name="Visio" r:id="rId10" imgW="722579" imgH="915215" progId="">
                <p:embed/>
              </p:oleObj>
            </a:graphicData>
          </a:graphic>
        </p:graphicFrame>
        <p:graphicFrame>
          <p:nvGraphicFramePr>
            <p:cNvPr id="4103" name="Object 7"/>
            <p:cNvGraphicFramePr>
              <a:graphicFrameLocks noChangeAspect="1"/>
            </p:cNvGraphicFramePr>
            <p:nvPr/>
          </p:nvGraphicFramePr>
          <p:xfrm>
            <a:off x="401" y="3990"/>
            <a:ext cx="227" cy="288"/>
          </p:xfrm>
          <a:graphic>
            <a:graphicData uri="http://schemas.openxmlformats.org/presentationml/2006/ole">
              <p:oleObj spid="_x0000_s58384" name="Visio" r:id="rId11" imgW="722579" imgH="915215" progId="">
                <p:embed/>
              </p:oleObj>
            </a:graphicData>
          </a:graphic>
        </p:graphicFrame>
      </p:grpSp>
      <p:grpSp>
        <p:nvGrpSpPr>
          <p:cNvPr id="5" name="Group 20"/>
          <p:cNvGrpSpPr>
            <a:grpSpLocks/>
          </p:cNvGrpSpPr>
          <p:nvPr/>
        </p:nvGrpSpPr>
        <p:grpSpPr bwMode="auto">
          <a:xfrm>
            <a:off x="1747868" y="4670442"/>
            <a:ext cx="719137" cy="815975"/>
            <a:chOff x="175" y="3764"/>
            <a:chExt cx="453" cy="514"/>
          </a:xfrm>
        </p:grpSpPr>
        <p:graphicFrame>
          <p:nvGraphicFramePr>
            <p:cNvPr id="4104" name="Object 8"/>
            <p:cNvGraphicFramePr>
              <a:graphicFrameLocks noChangeAspect="1"/>
            </p:cNvGraphicFramePr>
            <p:nvPr/>
          </p:nvGraphicFramePr>
          <p:xfrm>
            <a:off x="175" y="3764"/>
            <a:ext cx="227" cy="288"/>
          </p:xfrm>
          <a:graphic>
            <a:graphicData uri="http://schemas.openxmlformats.org/presentationml/2006/ole">
              <p:oleObj spid="_x0000_s58379" name="Visio" r:id="rId12" imgW="722579" imgH="915215" progId="">
                <p:embed/>
              </p:oleObj>
            </a:graphicData>
          </a:graphic>
        </p:graphicFrame>
        <p:graphicFrame>
          <p:nvGraphicFramePr>
            <p:cNvPr id="4105" name="Object 9"/>
            <p:cNvGraphicFramePr>
              <a:graphicFrameLocks noChangeAspect="1"/>
            </p:cNvGraphicFramePr>
            <p:nvPr/>
          </p:nvGraphicFramePr>
          <p:xfrm>
            <a:off x="288" y="3877"/>
            <a:ext cx="227" cy="288"/>
          </p:xfrm>
          <a:graphic>
            <a:graphicData uri="http://schemas.openxmlformats.org/presentationml/2006/ole">
              <p:oleObj spid="_x0000_s58380" name="Visio" r:id="rId13" imgW="722579" imgH="915215" progId="">
                <p:embed/>
              </p:oleObj>
            </a:graphicData>
          </a:graphic>
        </p:graphicFrame>
        <p:graphicFrame>
          <p:nvGraphicFramePr>
            <p:cNvPr id="4106" name="Object 10"/>
            <p:cNvGraphicFramePr>
              <a:graphicFrameLocks noChangeAspect="1"/>
            </p:cNvGraphicFramePr>
            <p:nvPr/>
          </p:nvGraphicFramePr>
          <p:xfrm>
            <a:off x="401" y="3990"/>
            <a:ext cx="227" cy="288"/>
          </p:xfrm>
          <a:graphic>
            <a:graphicData uri="http://schemas.openxmlformats.org/presentationml/2006/ole">
              <p:oleObj spid="_x0000_s58381" name="Visio" r:id="rId14" imgW="722579" imgH="915215" progId="">
                <p:embed/>
              </p:oleObj>
            </a:graphicData>
          </a:graphic>
        </p:graphicFrame>
      </p:grpSp>
      <p:grpSp>
        <p:nvGrpSpPr>
          <p:cNvPr id="6" name="Group 24"/>
          <p:cNvGrpSpPr>
            <a:grpSpLocks/>
          </p:cNvGrpSpPr>
          <p:nvPr/>
        </p:nvGrpSpPr>
        <p:grpSpPr bwMode="auto">
          <a:xfrm>
            <a:off x="2657505" y="4670442"/>
            <a:ext cx="719138" cy="815975"/>
            <a:chOff x="175" y="3764"/>
            <a:chExt cx="453" cy="514"/>
          </a:xfrm>
        </p:grpSpPr>
        <p:graphicFrame>
          <p:nvGraphicFramePr>
            <p:cNvPr id="4107" name="Object 11"/>
            <p:cNvGraphicFramePr>
              <a:graphicFrameLocks noChangeAspect="1"/>
            </p:cNvGraphicFramePr>
            <p:nvPr/>
          </p:nvGraphicFramePr>
          <p:xfrm>
            <a:off x="175" y="3764"/>
            <a:ext cx="227" cy="288"/>
          </p:xfrm>
          <a:graphic>
            <a:graphicData uri="http://schemas.openxmlformats.org/presentationml/2006/ole">
              <p:oleObj spid="_x0000_s58376" name="Visio" r:id="rId15" imgW="722579" imgH="915215" progId="">
                <p:embed/>
              </p:oleObj>
            </a:graphicData>
          </a:graphic>
        </p:graphicFrame>
        <p:graphicFrame>
          <p:nvGraphicFramePr>
            <p:cNvPr id="4108" name="Object 12"/>
            <p:cNvGraphicFramePr>
              <a:graphicFrameLocks noChangeAspect="1"/>
            </p:cNvGraphicFramePr>
            <p:nvPr/>
          </p:nvGraphicFramePr>
          <p:xfrm>
            <a:off x="288" y="3877"/>
            <a:ext cx="227" cy="288"/>
          </p:xfrm>
          <a:graphic>
            <a:graphicData uri="http://schemas.openxmlformats.org/presentationml/2006/ole">
              <p:oleObj spid="_x0000_s58377" name="Visio" r:id="rId16" imgW="722579" imgH="915215" progId="">
                <p:embed/>
              </p:oleObj>
            </a:graphicData>
          </a:graphic>
        </p:graphicFrame>
        <p:graphicFrame>
          <p:nvGraphicFramePr>
            <p:cNvPr id="4109" name="Object 13"/>
            <p:cNvGraphicFramePr>
              <a:graphicFrameLocks noChangeAspect="1"/>
            </p:cNvGraphicFramePr>
            <p:nvPr/>
          </p:nvGraphicFramePr>
          <p:xfrm>
            <a:off x="401" y="3990"/>
            <a:ext cx="227" cy="288"/>
          </p:xfrm>
          <a:graphic>
            <a:graphicData uri="http://schemas.openxmlformats.org/presentationml/2006/ole">
              <p:oleObj spid="_x0000_s58378" name="Visio" r:id="rId17" imgW="722579" imgH="915215" progId="">
                <p:embed/>
              </p:oleObj>
            </a:graphicData>
          </a:graphic>
        </p:graphicFrame>
      </p:grpSp>
      <p:grpSp>
        <p:nvGrpSpPr>
          <p:cNvPr id="7" name="Group 28"/>
          <p:cNvGrpSpPr>
            <a:grpSpLocks/>
          </p:cNvGrpSpPr>
          <p:nvPr/>
        </p:nvGrpSpPr>
        <p:grpSpPr bwMode="auto">
          <a:xfrm>
            <a:off x="3376643" y="4670442"/>
            <a:ext cx="719137" cy="815975"/>
            <a:chOff x="175" y="3764"/>
            <a:chExt cx="453" cy="514"/>
          </a:xfrm>
        </p:grpSpPr>
        <p:graphicFrame>
          <p:nvGraphicFramePr>
            <p:cNvPr id="4110" name="Object 14"/>
            <p:cNvGraphicFramePr>
              <a:graphicFrameLocks noChangeAspect="1"/>
            </p:cNvGraphicFramePr>
            <p:nvPr/>
          </p:nvGraphicFramePr>
          <p:xfrm>
            <a:off x="175" y="3764"/>
            <a:ext cx="227" cy="288"/>
          </p:xfrm>
          <a:graphic>
            <a:graphicData uri="http://schemas.openxmlformats.org/presentationml/2006/ole">
              <p:oleObj spid="_x0000_s58373" name="Visio" r:id="rId18" imgW="722579" imgH="915215" progId="">
                <p:embed/>
              </p:oleObj>
            </a:graphicData>
          </a:graphic>
        </p:graphicFrame>
        <p:graphicFrame>
          <p:nvGraphicFramePr>
            <p:cNvPr id="4111" name="Object 15"/>
            <p:cNvGraphicFramePr>
              <a:graphicFrameLocks noChangeAspect="1"/>
            </p:cNvGraphicFramePr>
            <p:nvPr/>
          </p:nvGraphicFramePr>
          <p:xfrm>
            <a:off x="288" y="3877"/>
            <a:ext cx="227" cy="288"/>
          </p:xfrm>
          <a:graphic>
            <a:graphicData uri="http://schemas.openxmlformats.org/presentationml/2006/ole">
              <p:oleObj spid="_x0000_s58374" name="Visio" r:id="rId19" imgW="722579" imgH="915215" progId="">
                <p:embed/>
              </p:oleObj>
            </a:graphicData>
          </a:graphic>
        </p:graphicFrame>
        <p:graphicFrame>
          <p:nvGraphicFramePr>
            <p:cNvPr id="4112" name="Object 16"/>
            <p:cNvGraphicFramePr>
              <a:graphicFrameLocks noChangeAspect="1"/>
            </p:cNvGraphicFramePr>
            <p:nvPr/>
          </p:nvGraphicFramePr>
          <p:xfrm>
            <a:off x="401" y="3990"/>
            <a:ext cx="227" cy="288"/>
          </p:xfrm>
          <a:graphic>
            <a:graphicData uri="http://schemas.openxmlformats.org/presentationml/2006/ole">
              <p:oleObj spid="_x0000_s58375" name="Visio" r:id="rId20" imgW="722579" imgH="915215" progId="">
                <p:embed/>
              </p:oleObj>
            </a:graphicData>
          </a:graphic>
        </p:graphicFrame>
      </p:grpSp>
      <p:sp>
        <p:nvSpPr>
          <p:cNvPr id="4130" name="Line 32"/>
          <p:cNvSpPr>
            <a:spLocks noChangeShapeType="1"/>
          </p:cNvSpPr>
          <p:nvPr/>
        </p:nvSpPr>
        <p:spPr bwMode="auto">
          <a:xfrm>
            <a:off x="469930" y="5103830"/>
            <a:ext cx="449263" cy="431800"/>
          </a:xfrm>
          <a:prstGeom prst="line">
            <a:avLst/>
          </a:prstGeom>
          <a:noFill/>
          <a:ln w="19050">
            <a:solidFill>
              <a:schemeClr val="tx1"/>
            </a:solidFill>
            <a:round/>
            <a:headEnd/>
            <a:tailEnd/>
          </a:ln>
        </p:spPr>
        <p:txBody>
          <a:bodyPr anchor="ctr">
            <a:spAutoFit/>
          </a:bodyPr>
          <a:lstStyle/>
          <a:p>
            <a:endParaRPr lang="zh-CN" altLang="en-US"/>
          </a:p>
        </p:txBody>
      </p:sp>
      <p:sp>
        <p:nvSpPr>
          <p:cNvPr id="4131" name="Line 33"/>
          <p:cNvSpPr>
            <a:spLocks noChangeShapeType="1"/>
          </p:cNvSpPr>
          <p:nvPr/>
        </p:nvSpPr>
        <p:spPr bwMode="auto">
          <a:xfrm>
            <a:off x="1182718" y="5119705"/>
            <a:ext cx="449262" cy="431800"/>
          </a:xfrm>
          <a:prstGeom prst="line">
            <a:avLst/>
          </a:prstGeom>
          <a:noFill/>
          <a:ln w="19050">
            <a:solidFill>
              <a:schemeClr val="tx1"/>
            </a:solidFill>
            <a:round/>
            <a:headEnd/>
            <a:tailEnd/>
          </a:ln>
        </p:spPr>
        <p:txBody>
          <a:bodyPr anchor="ctr">
            <a:spAutoFit/>
          </a:bodyPr>
          <a:lstStyle/>
          <a:p>
            <a:endParaRPr lang="zh-CN" altLang="en-US"/>
          </a:p>
        </p:txBody>
      </p:sp>
      <p:sp>
        <p:nvSpPr>
          <p:cNvPr id="4132" name="Line 34"/>
          <p:cNvSpPr>
            <a:spLocks noChangeShapeType="1"/>
          </p:cNvSpPr>
          <p:nvPr/>
        </p:nvSpPr>
        <p:spPr bwMode="auto">
          <a:xfrm>
            <a:off x="1914555" y="5102242"/>
            <a:ext cx="449263" cy="431800"/>
          </a:xfrm>
          <a:prstGeom prst="line">
            <a:avLst/>
          </a:prstGeom>
          <a:noFill/>
          <a:ln w="19050">
            <a:solidFill>
              <a:schemeClr val="tx1"/>
            </a:solidFill>
            <a:round/>
            <a:headEnd/>
            <a:tailEnd/>
          </a:ln>
        </p:spPr>
        <p:txBody>
          <a:bodyPr anchor="ctr">
            <a:spAutoFit/>
          </a:bodyPr>
          <a:lstStyle/>
          <a:p>
            <a:endParaRPr lang="zh-CN" altLang="en-US"/>
          </a:p>
        </p:txBody>
      </p:sp>
      <p:sp>
        <p:nvSpPr>
          <p:cNvPr id="4133" name="Line 35"/>
          <p:cNvSpPr>
            <a:spLocks noChangeShapeType="1"/>
          </p:cNvSpPr>
          <p:nvPr/>
        </p:nvSpPr>
        <p:spPr bwMode="auto">
          <a:xfrm>
            <a:off x="309593" y="5534042"/>
            <a:ext cx="2054225" cy="0"/>
          </a:xfrm>
          <a:prstGeom prst="line">
            <a:avLst/>
          </a:prstGeom>
          <a:noFill/>
          <a:ln w="19050">
            <a:solidFill>
              <a:schemeClr val="tx1"/>
            </a:solidFill>
            <a:round/>
            <a:headEnd/>
            <a:tailEnd/>
          </a:ln>
        </p:spPr>
        <p:txBody>
          <a:bodyPr anchor="ctr">
            <a:spAutoFit/>
          </a:bodyPr>
          <a:lstStyle/>
          <a:p>
            <a:endParaRPr lang="zh-CN" altLang="en-US"/>
          </a:p>
        </p:txBody>
      </p:sp>
      <p:sp>
        <p:nvSpPr>
          <p:cNvPr id="4134" name="Line 36"/>
          <p:cNvSpPr>
            <a:spLocks noChangeShapeType="1"/>
          </p:cNvSpPr>
          <p:nvPr/>
        </p:nvSpPr>
        <p:spPr bwMode="auto">
          <a:xfrm flipV="1">
            <a:off x="309593" y="4375167"/>
            <a:ext cx="19050" cy="1158875"/>
          </a:xfrm>
          <a:prstGeom prst="line">
            <a:avLst/>
          </a:prstGeom>
          <a:noFill/>
          <a:ln w="19050">
            <a:solidFill>
              <a:schemeClr val="tx1"/>
            </a:solidFill>
            <a:round/>
            <a:headEnd/>
            <a:tailEnd/>
          </a:ln>
        </p:spPr>
        <p:txBody>
          <a:bodyPr anchor="ctr">
            <a:spAutoFit/>
          </a:bodyPr>
          <a:lstStyle/>
          <a:p>
            <a:endParaRPr lang="zh-CN" altLang="en-US"/>
          </a:p>
        </p:txBody>
      </p:sp>
      <p:sp>
        <p:nvSpPr>
          <p:cNvPr id="4135" name="Line 37"/>
          <p:cNvSpPr>
            <a:spLocks noChangeShapeType="1"/>
          </p:cNvSpPr>
          <p:nvPr/>
        </p:nvSpPr>
        <p:spPr bwMode="auto">
          <a:xfrm flipV="1">
            <a:off x="328643" y="4375167"/>
            <a:ext cx="819150" cy="9525"/>
          </a:xfrm>
          <a:prstGeom prst="line">
            <a:avLst/>
          </a:prstGeom>
          <a:noFill/>
          <a:ln w="19050">
            <a:solidFill>
              <a:schemeClr val="tx1"/>
            </a:solidFill>
            <a:round/>
            <a:headEnd/>
            <a:tailEnd/>
          </a:ln>
        </p:spPr>
        <p:txBody>
          <a:bodyPr anchor="ctr">
            <a:spAutoFit/>
          </a:bodyPr>
          <a:lstStyle/>
          <a:p>
            <a:endParaRPr lang="zh-CN" altLang="en-US"/>
          </a:p>
        </p:txBody>
      </p:sp>
      <p:graphicFrame>
        <p:nvGraphicFramePr>
          <p:cNvPr id="4113" name="Object 17"/>
          <p:cNvGraphicFramePr>
            <a:graphicFrameLocks noChangeAspect="1"/>
          </p:cNvGraphicFramePr>
          <p:nvPr/>
        </p:nvGraphicFramePr>
        <p:xfrm>
          <a:off x="482630" y="3946542"/>
          <a:ext cx="274638" cy="333375"/>
        </p:xfrm>
        <a:graphic>
          <a:graphicData uri="http://schemas.openxmlformats.org/presentationml/2006/ole">
            <p:oleObj spid="_x0000_s58370" name="Visio" r:id="rId21" imgW="551078" imgH="667871" progId="">
              <p:embed/>
            </p:oleObj>
          </a:graphicData>
        </a:graphic>
      </p:graphicFrame>
      <p:sp>
        <p:nvSpPr>
          <p:cNvPr id="4136" name="Line 39"/>
          <p:cNvSpPr>
            <a:spLocks noChangeShapeType="1"/>
          </p:cNvSpPr>
          <p:nvPr/>
        </p:nvSpPr>
        <p:spPr bwMode="auto">
          <a:xfrm>
            <a:off x="611218" y="4251342"/>
            <a:ext cx="0" cy="128588"/>
          </a:xfrm>
          <a:prstGeom prst="line">
            <a:avLst/>
          </a:prstGeom>
          <a:noFill/>
          <a:ln w="19050">
            <a:solidFill>
              <a:schemeClr val="tx1"/>
            </a:solidFill>
            <a:round/>
            <a:headEnd/>
            <a:tailEnd/>
          </a:ln>
        </p:spPr>
        <p:txBody>
          <a:bodyPr anchor="ctr">
            <a:spAutoFit/>
          </a:bodyPr>
          <a:lstStyle/>
          <a:p>
            <a:endParaRPr lang="zh-CN" altLang="en-US"/>
          </a:p>
        </p:txBody>
      </p:sp>
      <p:sp>
        <p:nvSpPr>
          <p:cNvPr id="4137" name="Line 40"/>
          <p:cNvSpPr>
            <a:spLocks noChangeShapeType="1"/>
          </p:cNvSpPr>
          <p:nvPr/>
        </p:nvSpPr>
        <p:spPr bwMode="auto">
          <a:xfrm>
            <a:off x="2657505" y="5524517"/>
            <a:ext cx="1296988" cy="0"/>
          </a:xfrm>
          <a:prstGeom prst="line">
            <a:avLst/>
          </a:prstGeom>
          <a:noFill/>
          <a:ln w="19050">
            <a:solidFill>
              <a:schemeClr val="tx1"/>
            </a:solidFill>
            <a:round/>
            <a:headEnd/>
            <a:tailEnd/>
          </a:ln>
        </p:spPr>
        <p:txBody>
          <a:bodyPr anchor="ctr">
            <a:spAutoFit/>
          </a:bodyPr>
          <a:lstStyle/>
          <a:p>
            <a:endParaRPr lang="zh-CN" altLang="en-US"/>
          </a:p>
        </p:txBody>
      </p:sp>
      <p:sp>
        <p:nvSpPr>
          <p:cNvPr id="4138" name="Line 41"/>
          <p:cNvSpPr>
            <a:spLocks noChangeShapeType="1"/>
          </p:cNvSpPr>
          <p:nvPr/>
        </p:nvSpPr>
        <p:spPr bwMode="auto">
          <a:xfrm>
            <a:off x="2819430" y="5102242"/>
            <a:ext cx="449263" cy="431800"/>
          </a:xfrm>
          <a:prstGeom prst="line">
            <a:avLst/>
          </a:prstGeom>
          <a:noFill/>
          <a:ln w="19050">
            <a:solidFill>
              <a:schemeClr val="tx1"/>
            </a:solidFill>
            <a:round/>
            <a:headEnd/>
            <a:tailEnd/>
          </a:ln>
        </p:spPr>
        <p:txBody>
          <a:bodyPr anchor="ctr">
            <a:spAutoFit/>
          </a:bodyPr>
          <a:lstStyle/>
          <a:p>
            <a:endParaRPr lang="zh-CN" altLang="en-US"/>
          </a:p>
        </p:txBody>
      </p:sp>
      <p:sp>
        <p:nvSpPr>
          <p:cNvPr id="4139" name="Line 42"/>
          <p:cNvSpPr>
            <a:spLocks noChangeShapeType="1"/>
          </p:cNvSpPr>
          <p:nvPr/>
        </p:nvSpPr>
        <p:spPr bwMode="auto">
          <a:xfrm>
            <a:off x="3530630" y="5111767"/>
            <a:ext cx="449263" cy="431800"/>
          </a:xfrm>
          <a:prstGeom prst="line">
            <a:avLst/>
          </a:prstGeom>
          <a:noFill/>
          <a:ln w="19050">
            <a:solidFill>
              <a:schemeClr val="tx1"/>
            </a:solidFill>
            <a:round/>
            <a:headEnd/>
            <a:tailEnd/>
          </a:ln>
        </p:spPr>
        <p:txBody>
          <a:bodyPr anchor="ctr">
            <a:spAutoFit/>
          </a:bodyPr>
          <a:lstStyle/>
          <a:p>
            <a:endParaRPr lang="zh-CN" altLang="en-US"/>
          </a:p>
        </p:txBody>
      </p:sp>
      <p:sp>
        <p:nvSpPr>
          <p:cNvPr id="4140" name="Line 43"/>
          <p:cNvSpPr>
            <a:spLocks noChangeShapeType="1"/>
          </p:cNvSpPr>
          <p:nvPr/>
        </p:nvSpPr>
        <p:spPr bwMode="auto">
          <a:xfrm flipV="1">
            <a:off x="2652743" y="4360880"/>
            <a:ext cx="19050" cy="1158875"/>
          </a:xfrm>
          <a:prstGeom prst="line">
            <a:avLst/>
          </a:prstGeom>
          <a:noFill/>
          <a:ln w="19050">
            <a:solidFill>
              <a:schemeClr val="tx1"/>
            </a:solidFill>
            <a:round/>
            <a:headEnd/>
            <a:tailEnd/>
          </a:ln>
        </p:spPr>
        <p:txBody>
          <a:bodyPr anchor="ctr">
            <a:spAutoFit/>
          </a:bodyPr>
          <a:lstStyle/>
          <a:p>
            <a:endParaRPr lang="zh-CN" altLang="en-US"/>
          </a:p>
        </p:txBody>
      </p:sp>
      <p:sp>
        <p:nvSpPr>
          <p:cNvPr id="4141" name="Line 44"/>
          <p:cNvSpPr>
            <a:spLocks noChangeShapeType="1"/>
          </p:cNvSpPr>
          <p:nvPr/>
        </p:nvSpPr>
        <p:spPr bwMode="auto">
          <a:xfrm flipV="1">
            <a:off x="1963768" y="4375167"/>
            <a:ext cx="693737" cy="0"/>
          </a:xfrm>
          <a:prstGeom prst="line">
            <a:avLst/>
          </a:prstGeom>
          <a:noFill/>
          <a:ln w="19050">
            <a:solidFill>
              <a:schemeClr val="tx1"/>
            </a:solidFill>
            <a:round/>
            <a:headEnd/>
            <a:tailEnd/>
          </a:ln>
        </p:spPr>
        <p:txBody>
          <a:bodyPr anchor="ctr">
            <a:spAutoFit/>
          </a:bodyPr>
          <a:lstStyle/>
          <a:p>
            <a:endParaRPr lang="zh-CN" altLang="en-US"/>
          </a:p>
        </p:txBody>
      </p:sp>
      <p:graphicFrame>
        <p:nvGraphicFramePr>
          <p:cNvPr id="4114" name="Object 18"/>
          <p:cNvGraphicFramePr>
            <a:graphicFrameLocks noChangeAspect="1"/>
          </p:cNvGraphicFramePr>
          <p:nvPr/>
        </p:nvGraphicFramePr>
        <p:xfrm>
          <a:off x="1835180" y="3930667"/>
          <a:ext cx="274638" cy="333375"/>
        </p:xfrm>
        <a:graphic>
          <a:graphicData uri="http://schemas.openxmlformats.org/presentationml/2006/ole">
            <p:oleObj spid="_x0000_s58371" name="Visio" r:id="rId22" imgW="551078" imgH="667871" progId="">
              <p:embed/>
            </p:oleObj>
          </a:graphicData>
        </a:graphic>
      </p:graphicFrame>
      <p:sp>
        <p:nvSpPr>
          <p:cNvPr id="4142" name="Line 46"/>
          <p:cNvSpPr>
            <a:spLocks noChangeShapeType="1"/>
          </p:cNvSpPr>
          <p:nvPr/>
        </p:nvSpPr>
        <p:spPr bwMode="auto">
          <a:xfrm>
            <a:off x="1963768" y="4235467"/>
            <a:ext cx="0" cy="128588"/>
          </a:xfrm>
          <a:prstGeom prst="line">
            <a:avLst/>
          </a:prstGeom>
          <a:noFill/>
          <a:ln w="19050">
            <a:solidFill>
              <a:schemeClr val="tx1"/>
            </a:solidFill>
            <a:round/>
            <a:headEnd/>
            <a:tailEnd/>
          </a:ln>
        </p:spPr>
        <p:txBody>
          <a:bodyPr anchor="ctr">
            <a:spAutoFit/>
          </a:bodyPr>
          <a:lstStyle/>
          <a:p>
            <a:endParaRPr lang="zh-CN" altLang="en-US"/>
          </a:p>
        </p:txBody>
      </p:sp>
      <p:grpSp>
        <p:nvGrpSpPr>
          <p:cNvPr id="8" name="Group 47"/>
          <p:cNvGrpSpPr>
            <a:grpSpLocks/>
          </p:cNvGrpSpPr>
          <p:nvPr/>
        </p:nvGrpSpPr>
        <p:grpSpPr bwMode="auto">
          <a:xfrm>
            <a:off x="895380" y="3644914"/>
            <a:ext cx="544513" cy="609599"/>
            <a:chOff x="646" y="3041"/>
            <a:chExt cx="343" cy="384"/>
          </a:xfrm>
        </p:grpSpPr>
        <p:pic>
          <p:nvPicPr>
            <p:cNvPr id="4182" name="Picture 48" descr="8"/>
            <p:cNvPicPr>
              <a:picLocks noChangeAspect="1" noChangeArrowheads="1"/>
            </p:cNvPicPr>
            <p:nvPr/>
          </p:nvPicPr>
          <p:blipFill>
            <a:blip r:embed="rId23" cstate="print">
              <a:clrChange>
                <a:clrFrom>
                  <a:srgbClr val="FDFDFD"/>
                </a:clrFrom>
                <a:clrTo>
                  <a:srgbClr val="FDFDFD">
                    <a:alpha val="0"/>
                  </a:srgbClr>
                </a:clrTo>
              </a:clrChange>
            </a:blip>
            <a:srcRect/>
            <a:stretch>
              <a:fillRect/>
            </a:stretch>
          </p:blipFill>
          <p:spPr bwMode="auto">
            <a:xfrm>
              <a:off x="678" y="3042"/>
              <a:ext cx="276" cy="353"/>
            </a:xfrm>
            <a:prstGeom prst="rect">
              <a:avLst/>
            </a:prstGeom>
            <a:noFill/>
            <a:ln w="9525">
              <a:noFill/>
              <a:miter lim="800000"/>
              <a:headEnd/>
              <a:tailEnd/>
            </a:ln>
          </p:spPr>
        </p:pic>
        <p:sp>
          <p:nvSpPr>
            <p:cNvPr id="4183" name="Rectangle 49"/>
            <p:cNvSpPr>
              <a:spLocks noChangeArrowheads="1"/>
            </p:cNvSpPr>
            <p:nvPr/>
          </p:nvSpPr>
          <p:spPr bwMode="auto">
            <a:xfrm>
              <a:off x="646" y="3041"/>
              <a:ext cx="343" cy="384"/>
            </a:xfrm>
            <a:prstGeom prst="rect">
              <a:avLst/>
            </a:prstGeom>
            <a:noFill/>
            <a:ln w="9525" algn="ctr">
              <a:noFill/>
              <a:miter lim="800000"/>
              <a:headEnd/>
              <a:tailEnd/>
            </a:ln>
          </p:spPr>
          <p:txBody>
            <a:bodyPr wrap="none">
              <a:spAutoFit/>
            </a:bodyPr>
            <a:lstStyle/>
            <a:p>
              <a:pPr marL="342900" indent="-342900">
                <a:lnSpc>
                  <a:spcPct val="80000"/>
                </a:lnSpc>
                <a:buFont typeface="Wingdings" pitchFamily="2" charset="2"/>
                <a:buNone/>
              </a:pPr>
              <a:r>
                <a:rPr lang="zh-CN" altLang="en-US" sz="1400" dirty="0">
                  <a:latin typeface="微软雅黑" pitchFamily="34" charset="-122"/>
                  <a:ea typeface="微软雅黑" pitchFamily="34" charset="-122"/>
                </a:rPr>
                <a:t>无功</a:t>
              </a:r>
            </a:p>
            <a:p>
              <a:pPr marL="342900" indent="-342900">
                <a:lnSpc>
                  <a:spcPct val="80000"/>
                </a:lnSpc>
                <a:buFont typeface="Wingdings" pitchFamily="2" charset="2"/>
                <a:buNone/>
              </a:pPr>
              <a:r>
                <a:rPr lang="zh-CN" altLang="en-US" sz="1400" dirty="0" smtClean="0">
                  <a:latin typeface="微软雅黑" pitchFamily="34" charset="-122"/>
                  <a:ea typeface="微软雅黑" pitchFamily="34" charset="-122"/>
                </a:rPr>
                <a:t>补偿</a:t>
              </a:r>
              <a:endParaRPr lang="en-US" altLang="zh-CN" sz="1400" dirty="0" smtClean="0">
                <a:latin typeface="微软雅黑" pitchFamily="34" charset="-122"/>
                <a:ea typeface="微软雅黑" pitchFamily="34" charset="-122"/>
              </a:endParaRPr>
            </a:p>
            <a:p>
              <a:pPr marL="342900" indent="-342900">
                <a:lnSpc>
                  <a:spcPct val="80000"/>
                </a:lnSpc>
                <a:buFont typeface="Wingdings" pitchFamily="2" charset="2"/>
                <a:buNone/>
              </a:pPr>
              <a:r>
                <a:rPr lang="en-US" altLang="zh-CN" sz="1400" dirty="0" smtClean="0">
                  <a:latin typeface="微软雅黑" pitchFamily="34" charset="-122"/>
                  <a:ea typeface="微软雅黑" pitchFamily="34" charset="-122"/>
                </a:rPr>
                <a:t>VAR</a:t>
              </a:r>
              <a:endParaRPr lang="zh-CN" altLang="en-US" sz="1400" dirty="0">
                <a:latin typeface="微软雅黑" pitchFamily="34" charset="-122"/>
                <a:ea typeface="微软雅黑" pitchFamily="34" charset="-122"/>
              </a:endParaRPr>
            </a:p>
          </p:txBody>
        </p:sp>
      </p:grpSp>
      <p:sp>
        <p:nvSpPr>
          <p:cNvPr id="4144" name="Line 50"/>
          <p:cNvSpPr>
            <a:spLocks noChangeShapeType="1"/>
          </p:cNvSpPr>
          <p:nvPr/>
        </p:nvSpPr>
        <p:spPr bwMode="auto">
          <a:xfrm flipV="1">
            <a:off x="1147793" y="4189430"/>
            <a:ext cx="0" cy="190500"/>
          </a:xfrm>
          <a:prstGeom prst="line">
            <a:avLst/>
          </a:prstGeom>
          <a:noFill/>
          <a:ln w="19050">
            <a:solidFill>
              <a:schemeClr val="tx1"/>
            </a:solidFill>
            <a:round/>
            <a:headEnd/>
            <a:tailEnd/>
          </a:ln>
        </p:spPr>
        <p:txBody>
          <a:bodyPr anchor="ctr">
            <a:spAutoFit/>
          </a:bodyPr>
          <a:lstStyle/>
          <a:p>
            <a:endParaRPr lang="zh-CN" altLang="en-US"/>
          </a:p>
        </p:txBody>
      </p:sp>
      <p:grpSp>
        <p:nvGrpSpPr>
          <p:cNvPr id="9" name="Group 51"/>
          <p:cNvGrpSpPr>
            <a:grpSpLocks/>
          </p:cNvGrpSpPr>
          <p:nvPr/>
        </p:nvGrpSpPr>
        <p:grpSpPr bwMode="auto">
          <a:xfrm>
            <a:off x="2419380" y="3611583"/>
            <a:ext cx="544513" cy="609601"/>
            <a:chOff x="646" y="3031"/>
            <a:chExt cx="343" cy="384"/>
          </a:xfrm>
        </p:grpSpPr>
        <p:pic>
          <p:nvPicPr>
            <p:cNvPr id="4180" name="Picture 52" descr="8"/>
            <p:cNvPicPr>
              <a:picLocks noChangeAspect="1" noChangeArrowheads="1"/>
            </p:cNvPicPr>
            <p:nvPr/>
          </p:nvPicPr>
          <p:blipFill>
            <a:blip r:embed="rId23" cstate="print">
              <a:clrChange>
                <a:clrFrom>
                  <a:srgbClr val="FDFDFD"/>
                </a:clrFrom>
                <a:clrTo>
                  <a:srgbClr val="FDFDFD">
                    <a:alpha val="0"/>
                  </a:srgbClr>
                </a:clrTo>
              </a:clrChange>
            </a:blip>
            <a:srcRect/>
            <a:stretch>
              <a:fillRect/>
            </a:stretch>
          </p:blipFill>
          <p:spPr bwMode="auto">
            <a:xfrm>
              <a:off x="678" y="3042"/>
              <a:ext cx="276" cy="353"/>
            </a:xfrm>
            <a:prstGeom prst="rect">
              <a:avLst/>
            </a:prstGeom>
            <a:noFill/>
            <a:ln w="9525">
              <a:noFill/>
              <a:miter lim="800000"/>
              <a:headEnd/>
              <a:tailEnd/>
            </a:ln>
          </p:spPr>
        </p:pic>
        <p:sp>
          <p:nvSpPr>
            <p:cNvPr id="4181" name="Rectangle 53"/>
            <p:cNvSpPr>
              <a:spLocks noChangeArrowheads="1"/>
            </p:cNvSpPr>
            <p:nvPr/>
          </p:nvSpPr>
          <p:spPr bwMode="auto">
            <a:xfrm>
              <a:off x="646" y="3031"/>
              <a:ext cx="343" cy="384"/>
            </a:xfrm>
            <a:prstGeom prst="rect">
              <a:avLst/>
            </a:prstGeom>
            <a:noFill/>
            <a:ln w="9525" algn="ctr">
              <a:noFill/>
              <a:miter lim="800000"/>
              <a:headEnd/>
              <a:tailEnd/>
            </a:ln>
          </p:spPr>
          <p:txBody>
            <a:bodyPr wrap="none">
              <a:spAutoFit/>
            </a:bodyPr>
            <a:lstStyle/>
            <a:p>
              <a:pPr marL="342900" indent="-342900">
                <a:lnSpc>
                  <a:spcPct val="80000"/>
                </a:lnSpc>
                <a:buFont typeface="Wingdings" pitchFamily="2" charset="2"/>
                <a:buNone/>
              </a:pPr>
              <a:r>
                <a:rPr lang="zh-CN" altLang="en-US" sz="1400" dirty="0">
                  <a:latin typeface="微软雅黑" pitchFamily="34" charset="-122"/>
                  <a:ea typeface="微软雅黑" pitchFamily="34" charset="-122"/>
                </a:rPr>
                <a:t>无功</a:t>
              </a:r>
            </a:p>
            <a:p>
              <a:pPr marL="342900" indent="-342900">
                <a:lnSpc>
                  <a:spcPct val="80000"/>
                </a:lnSpc>
                <a:buFont typeface="Wingdings" pitchFamily="2" charset="2"/>
                <a:buNone/>
              </a:pPr>
              <a:r>
                <a:rPr lang="zh-CN" altLang="en-US" sz="1400" dirty="0" smtClean="0">
                  <a:latin typeface="微软雅黑" pitchFamily="34" charset="-122"/>
                  <a:ea typeface="微软雅黑" pitchFamily="34" charset="-122"/>
                </a:rPr>
                <a:t>补偿</a:t>
              </a:r>
              <a:endParaRPr lang="en-US" altLang="zh-CN" sz="1400" dirty="0" smtClean="0">
                <a:latin typeface="微软雅黑" pitchFamily="34" charset="-122"/>
                <a:ea typeface="微软雅黑" pitchFamily="34" charset="-122"/>
              </a:endParaRPr>
            </a:p>
            <a:p>
              <a:pPr marL="342900" indent="-342900">
                <a:lnSpc>
                  <a:spcPct val="80000"/>
                </a:lnSpc>
                <a:buFont typeface="Wingdings" pitchFamily="2" charset="2"/>
                <a:buNone/>
              </a:pPr>
              <a:r>
                <a:rPr lang="en-US" altLang="zh-CN" sz="1400" dirty="0" smtClean="0">
                  <a:latin typeface="微软雅黑" pitchFamily="34" charset="-122"/>
                  <a:ea typeface="微软雅黑" pitchFamily="34" charset="-122"/>
                </a:rPr>
                <a:t>VAR</a:t>
              </a:r>
              <a:endParaRPr lang="zh-CN" altLang="en-US" sz="1400" dirty="0">
                <a:latin typeface="微软雅黑" pitchFamily="34" charset="-122"/>
                <a:ea typeface="微软雅黑" pitchFamily="34" charset="-122"/>
              </a:endParaRPr>
            </a:p>
          </p:txBody>
        </p:sp>
      </p:grpSp>
      <p:sp>
        <p:nvSpPr>
          <p:cNvPr id="4146" name="Line 54"/>
          <p:cNvSpPr>
            <a:spLocks noChangeShapeType="1"/>
          </p:cNvSpPr>
          <p:nvPr/>
        </p:nvSpPr>
        <p:spPr bwMode="auto">
          <a:xfrm flipV="1">
            <a:off x="2671793" y="4171967"/>
            <a:ext cx="0" cy="190500"/>
          </a:xfrm>
          <a:prstGeom prst="line">
            <a:avLst/>
          </a:prstGeom>
          <a:noFill/>
          <a:ln w="19050">
            <a:solidFill>
              <a:schemeClr val="tx1"/>
            </a:solidFill>
            <a:round/>
            <a:headEnd/>
            <a:tailEnd/>
          </a:ln>
        </p:spPr>
        <p:txBody>
          <a:bodyPr anchor="ctr">
            <a:spAutoFit/>
          </a:bodyPr>
          <a:lstStyle/>
          <a:p>
            <a:endParaRPr lang="zh-CN" altLang="en-US"/>
          </a:p>
        </p:txBody>
      </p:sp>
      <p:graphicFrame>
        <p:nvGraphicFramePr>
          <p:cNvPr id="4115" name="Object 19"/>
          <p:cNvGraphicFramePr>
            <a:graphicFrameLocks noChangeAspect="1"/>
          </p:cNvGraphicFramePr>
          <p:nvPr/>
        </p:nvGraphicFramePr>
        <p:xfrm>
          <a:off x="514380" y="2370155"/>
          <a:ext cx="688975" cy="590550"/>
        </p:xfrm>
        <a:graphic>
          <a:graphicData uri="http://schemas.openxmlformats.org/presentationml/2006/ole">
            <p:oleObj spid="_x0000_s58372" name="Visio" r:id="rId24" imgW="1065581" imgH="912363" progId="">
              <p:embed/>
            </p:oleObj>
          </a:graphicData>
        </a:graphic>
      </p:graphicFrame>
      <p:sp>
        <p:nvSpPr>
          <p:cNvPr id="4147" name="Line 56"/>
          <p:cNvSpPr>
            <a:spLocks noChangeShapeType="1"/>
          </p:cNvSpPr>
          <p:nvPr/>
        </p:nvSpPr>
        <p:spPr bwMode="auto">
          <a:xfrm flipV="1">
            <a:off x="1579593" y="2755917"/>
            <a:ext cx="0" cy="190500"/>
          </a:xfrm>
          <a:prstGeom prst="line">
            <a:avLst/>
          </a:prstGeom>
          <a:noFill/>
          <a:ln w="19050">
            <a:solidFill>
              <a:schemeClr val="tx1"/>
            </a:solidFill>
            <a:round/>
            <a:headEnd/>
            <a:tailEnd/>
          </a:ln>
        </p:spPr>
        <p:txBody>
          <a:bodyPr anchor="ctr">
            <a:spAutoFit/>
          </a:bodyPr>
          <a:lstStyle/>
          <a:p>
            <a:endParaRPr lang="zh-CN" altLang="en-US"/>
          </a:p>
        </p:txBody>
      </p:sp>
      <p:sp>
        <p:nvSpPr>
          <p:cNvPr id="4148" name="Line 57"/>
          <p:cNvSpPr>
            <a:spLocks noChangeShapeType="1"/>
          </p:cNvSpPr>
          <p:nvPr/>
        </p:nvSpPr>
        <p:spPr bwMode="auto">
          <a:xfrm flipV="1">
            <a:off x="1022380" y="2897205"/>
            <a:ext cx="0" cy="63500"/>
          </a:xfrm>
          <a:prstGeom prst="line">
            <a:avLst/>
          </a:prstGeom>
          <a:noFill/>
          <a:ln w="19050">
            <a:solidFill>
              <a:schemeClr val="tx1"/>
            </a:solidFill>
            <a:round/>
            <a:headEnd/>
            <a:tailEnd/>
          </a:ln>
        </p:spPr>
        <p:txBody>
          <a:bodyPr anchor="ctr">
            <a:spAutoFit/>
          </a:bodyPr>
          <a:lstStyle/>
          <a:p>
            <a:endParaRPr lang="zh-CN" altLang="en-US"/>
          </a:p>
        </p:txBody>
      </p:sp>
      <p:sp>
        <p:nvSpPr>
          <p:cNvPr id="4149" name="Line 58"/>
          <p:cNvSpPr>
            <a:spLocks noChangeShapeType="1"/>
          </p:cNvSpPr>
          <p:nvPr/>
        </p:nvSpPr>
        <p:spPr bwMode="auto">
          <a:xfrm flipH="1" flipV="1">
            <a:off x="1016030" y="2954355"/>
            <a:ext cx="563563" cy="0"/>
          </a:xfrm>
          <a:prstGeom prst="line">
            <a:avLst/>
          </a:prstGeom>
          <a:noFill/>
          <a:ln w="19050">
            <a:solidFill>
              <a:schemeClr val="tx1"/>
            </a:solidFill>
            <a:round/>
            <a:headEnd/>
            <a:tailEnd/>
          </a:ln>
        </p:spPr>
        <p:txBody>
          <a:bodyPr anchor="ctr">
            <a:spAutoFit/>
          </a:bodyPr>
          <a:lstStyle/>
          <a:p>
            <a:endParaRPr lang="zh-CN" altLang="en-US"/>
          </a:p>
        </p:txBody>
      </p:sp>
      <p:sp>
        <p:nvSpPr>
          <p:cNvPr id="4150" name="Line 59"/>
          <p:cNvSpPr>
            <a:spLocks noChangeShapeType="1"/>
          </p:cNvSpPr>
          <p:nvPr/>
        </p:nvSpPr>
        <p:spPr bwMode="auto">
          <a:xfrm flipH="1" flipV="1">
            <a:off x="830606" y="2095514"/>
            <a:ext cx="0" cy="288000"/>
          </a:xfrm>
          <a:prstGeom prst="line">
            <a:avLst/>
          </a:prstGeom>
          <a:noFill/>
          <a:ln w="38100">
            <a:solidFill>
              <a:schemeClr val="tx1"/>
            </a:solidFill>
            <a:round/>
            <a:headEnd/>
            <a:tailEnd/>
          </a:ln>
        </p:spPr>
        <p:txBody>
          <a:bodyPr wrap="square" anchor="ctr">
            <a:spAutoFit/>
          </a:bodyPr>
          <a:lstStyle/>
          <a:p>
            <a:endParaRPr lang="zh-CN" altLang="en-US"/>
          </a:p>
        </p:txBody>
      </p:sp>
      <p:sp>
        <p:nvSpPr>
          <p:cNvPr id="4151" name="Line 60"/>
          <p:cNvSpPr>
            <a:spLocks noChangeShapeType="1"/>
          </p:cNvSpPr>
          <p:nvPr/>
        </p:nvSpPr>
        <p:spPr bwMode="auto">
          <a:xfrm flipV="1">
            <a:off x="754093" y="2905142"/>
            <a:ext cx="0" cy="142875"/>
          </a:xfrm>
          <a:prstGeom prst="line">
            <a:avLst/>
          </a:prstGeom>
          <a:noFill/>
          <a:ln w="19050">
            <a:solidFill>
              <a:schemeClr val="tx1"/>
            </a:solidFill>
            <a:round/>
            <a:headEnd/>
            <a:tailEnd/>
          </a:ln>
        </p:spPr>
        <p:txBody>
          <a:bodyPr anchor="ctr">
            <a:spAutoFit/>
          </a:bodyPr>
          <a:lstStyle/>
          <a:p>
            <a:endParaRPr lang="zh-CN" altLang="en-US"/>
          </a:p>
        </p:txBody>
      </p:sp>
      <p:sp>
        <p:nvSpPr>
          <p:cNvPr id="4152" name="Line 61"/>
          <p:cNvSpPr>
            <a:spLocks noChangeShapeType="1"/>
          </p:cNvSpPr>
          <p:nvPr/>
        </p:nvSpPr>
        <p:spPr bwMode="auto">
          <a:xfrm flipH="1" flipV="1">
            <a:off x="450880" y="3048017"/>
            <a:ext cx="571500" cy="0"/>
          </a:xfrm>
          <a:prstGeom prst="line">
            <a:avLst/>
          </a:prstGeom>
          <a:noFill/>
          <a:ln w="19050">
            <a:solidFill>
              <a:schemeClr val="tx1"/>
            </a:solidFill>
            <a:round/>
            <a:headEnd type="none" w="sm" len="sm"/>
            <a:tailEnd/>
          </a:ln>
        </p:spPr>
        <p:txBody>
          <a:bodyPr anchor="ctr">
            <a:spAutoFit/>
          </a:bodyPr>
          <a:lstStyle/>
          <a:p>
            <a:endParaRPr lang="zh-CN" altLang="en-US"/>
          </a:p>
        </p:txBody>
      </p:sp>
      <p:grpSp>
        <p:nvGrpSpPr>
          <p:cNvPr id="10" name="Group 62"/>
          <p:cNvGrpSpPr>
            <a:grpSpLocks/>
          </p:cNvGrpSpPr>
          <p:nvPr/>
        </p:nvGrpSpPr>
        <p:grpSpPr bwMode="auto">
          <a:xfrm>
            <a:off x="1316068" y="2205058"/>
            <a:ext cx="544512" cy="609601"/>
            <a:chOff x="646" y="3029"/>
            <a:chExt cx="343" cy="384"/>
          </a:xfrm>
        </p:grpSpPr>
        <p:pic>
          <p:nvPicPr>
            <p:cNvPr id="4178" name="Picture 63" descr="8"/>
            <p:cNvPicPr>
              <a:picLocks noChangeAspect="1" noChangeArrowheads="1"/>
            </p:cNvPicPr>
            <p:nvPr/>
          </p:nvPicPr>
          <p:blipFill>
            <a:blip r:embed="rId23" cstate="print">
              <a:clrChange>
                <a:clrFrom>
                  <a:srgbClr val="FDFDFD"/>
                </a:clrFrom>
                <a:clrTo>
                  <a:srgbClr val="FDFDFD">
                    <a:alpha val="0"/>
                  </a:srgbClr>
                </a:clrTo>
              </a:clrChange>
            </a:blip>
            <a:srcRect/>
            <a:stretch>
              <a:fillRect/>
            </a:stretch>
          </p:blipFill>
          <p:spPr bwMode="auto">
            <a:xfrm>
              <a:off x="678" y="3042"/>
              <a:ext cx="276" cy="353"/>
            </a:xfrm>
            <a:prstGeom prst="rect">
              <a:avLst/>
            </a:prstGeom>
            <a:noFill/>
            <a:ln w="9525">
              <a:noFill/>
              <a:miter lim="800000"/>
              <a:headEnd/>
              <a:tailEnd/>
            </a:ln>
          </p:spPr>
        </p:pic>
        <p:sp>
          <p:nvSpPr>
            <p:cNvPr id="4179" name="Rectangle 64"/>
            <p:cNvSpPr>
              <a:spLocks noChangeArrowheads="1"/>
            </p:cNvSpPr>
            <p:nvPr/>
          </p:nvSpPr>
          <p:spPr bwMode="auto">
            <a:xfrm>
              <a:off x="646" y="3029"/>
              <a:ext cx="343" cy="384"/>
            </a:xfrm>
            <a:prstGeom prst="rect">
              <a:avLst/>
            </a:prstGeom>
            <a:noFill/>
            <a:ln w="9525" algn="ctr">
              <a:noFill/>
              <a:miter lim="800000"/>
              <a:headEnd/>
              <a:tailEnd/>
            </a:ln>
          </p:spPr>
          <p:txBody>
            <a:bodyPr wrap="none">
              <a:spAutoFit/>
            </a:bodyPr>
            <a:lstStyle/>
            <a:p>
              <a:pPr marL="342900" indent="-342900">
                <a:lnSpc>
                  <a:spcPct val="80000"/>
                </a:lnSpc>
                <a:buFont typeface="Wingdings" pitchFamily="2" charset="2"/>
                <a:buNone/>
              </a:pPr>
              <a:r>
                <a:rPr lang="zh-CN" altLang="en-US" sz="1400" dirty="0">
                  <a:latin typeface="微软雅黑" pitchFamily="34" charset="-122"/>
                  <a:ea typeface="微软雅黑" pitchFamily="34" charset="-122"/>
                </a:rPr>
                <a:t>无功</a:t>
              </a:r>
            </a:p>
            <a:p>
              <a:pPr marL="342900" indent="-342900">
                <a:lnSpc>
                  <a:spcPct val="80000"/>
                </a:lnSpc>
                <a:buFont typeface="Wingdings" pitchFamily="2" charset="2"/>
                <a:buNone/>
              </a:pPr>
              <a:r>
                <a:rPr lang="zh-CN" altLang="en-US" sz="1400" dirty="0" smtClean="0">
                  <a:latin typeface="微软雅黑" pitchFamily="34" charset="-122"/>
                  <a:ea typeface="微软雅黑" pitchFamily="34" charset="-122"/>
                </a:rPr>
                <a:t>补偿</a:t>
              </a:r>
              <a:endParaRPr lang="en-US" altLang="zh-CN" sz="1400" dirty="0" smtClean="0">
                <a:latin typeface="微软雅黑" pitchFamily="34" charset="-122"/>
                <a:ea typeface="微软雅黑" pitchFamily="34" charset="-122"/>
              </a:endParaRPr>
            </a:p>
            <a:p>
              <a:pPr marL="342900" indent="-342900">
                <a:lnSpc>
                  <a:spcPct val="80000"/>
                </a:lnSpc>
                <a:buFont typeface="Wingdings" pitchFamily="2" charset="2"/>
                <a:buNone/>
              </a:pPr>
              <a:r>
                <a:rPr lang="en-US" altLang="zh-CN" sz="1400" dirty="0" smtClean="0">
                  <a:latin typeface="微软雅黑" pitchFamily="34" charset="-122"/>
                  <a:ea typeface="微软雅黑" pitchFamily="34" charset="-122"/>
                </a:rPr>
                <a:t>VAR</a:t>
              </a:r>
              <a:endParaRPr lang="zh-CN" altLang="en-US" sz="1400" dirty="0">
                <a:latin typeface="微软雅黑" pitchFamily="34" charset="-122"/>
                <a:ea typeface="微软雅黑" pitchFamily="34" charset="-122"/>
              </a:endParaRPr>
            </a:p>
          </p:txBody>
        </p:sp>
      </p:grpSp>
      <p:sp>
        <p:nvSpPr>
          <p:cNvPr id="4154" name="Line 65"/>
          <p:cNvSpPr>
            <a:spLocks noChangeShapeType="1"/>
          </p:cNvSpPr>
          <p:nvPr/>
        </p:nvSpPr>
        <p:spPr bwMode="auto">
          <a:xfrm flipV="1">
            <a:off x="879505" y="3460767"/>
            <a:ext cx="1082675" cy="1588"/>
          </a:xfrm>
          <a:prstGeom prst="line">
            <a:avLst/>
          </a:prstGeom>
          <a:noFill/>
          <a:ln w="19050">
            <a:solidFill>
              <a:schemeClr val="tx1"/>
            </a:solidFill>
            <a:round/>
            <a:headEnd/>
            <a:tailEnd/>
          </a:ln>
        </p:spPr>
        <p:txBody>
          <a:bodyPr anchor="ctr">
            <a:spAutoFit/>
          </a:bodyPr>
          <a:lstStyle/>
          <a:p>
            <a:endParaRPr lang="zh-CN" altLang="en-US"/>
          </a:p>
        </p:txBody>
      </p:sp>
      <p:sp>
        <p:nvSpPr>
          <p:cNvPr id="4155" name="Line 66"/>
          <p:cNvSpPr>
            <a:spLocks noChangeShapeType="1"/>
          </p:cNvSpPr>
          <p:nvPr/>
        </p:nvSpPr>
        <p:spPr bwMode="auto">
          <a:xfrm>
            <a:off x="882680" y="3051192"/>
            <a:ext cx="0" cy="411163"/>
          </a:xfrm>
          <a:prstGeom prst="line">
            <a:avLst/>
          </a:prstGeom>
          <a:noFill/>
          <a:ln w="19050">
            <a:solidFill>
              <a:schemeClr val="tx1"/>
            </a:solidFill>
            <a:round/>
            <a:headEnd type="oval" w="sm" len="sm"/>
            <a:tailEnd/>
          </a:ln>
        </p:spPr>
        <p:txBody>
          <a:bodyPr anchor="ctr">
            <a:spAutoFit/>
          </a:bodyPr>
          <a:lstStyle/>
          <a:p>
            <a:endParaRPr lang="zh-CN" altLang="en-US"/>
          </a:p>
        </p:txBody>
      </p:sp>
      <p:sp>
        <p:nvSpPr>
          <p:cNvPr id="4156" name="Line 67"/>
          <p:cNvSpPr>
            <a:spLocks noChangeShapeType="1"/>
          </p:cNvSpPr>
          <p:nvPr/>
        </p:nvSpPr>
        <p:spPr bwMode="auto">
          <a:xfrm flipH="1">
            <a:off x="611218" y="3055955"/>
            <a:ext cx="1587" cy="1077912"/>
          </a:xfrm>
          <a:prstGeom prst="line">
            <a:avLst/>
          </a:prstGeom>
          <a:noFill/>
          <a:ln w="19050">
            <a:solidFill>
              <a:schemeClr val="tx1"/>
            </a:solidFill>
            <a:round/>
            <a:headEnd type="oval" w="sm" len="sm"/>
            <a:tailEnd/>
          </a:ln>
        </p:spPr>
        <p:txBody>
          <a:bodyPr anchor="ctr">
            <a:spAutoFit/>
          </a:bodyPr>
          <a:lstStyle/>
          <a:p>
            <a:endParaRPr lang="zh-CN" altLang="en-US"/>
          </a:p>
        </p:txBody>
      </p:sp>
      <p:sp>
        <p:nvSpPr>
          <p:cNvPr id="4157" name="Line 72"/>
          <p:cNvSpPr>
            <a:spLocks noChangeShapeType="1"/>
          </p:cNvSpPr>
          <p:nvPr/>
        </p:nvSpPr>
        <p:spPr bwMode="auto">
          <a:xfrm flipV="1">
            <a:off x="458818" y="3743342"/>
            <a:ext cx="303212" cy="4763"/>
          </a:xfrm>
          <a:prstGeom prst="line">
            <a:avLst/>
          </a:prstGeom>
          <a:noFill/>
          <a:ln w="28575">
            <a:solidFill>
              <a:schemeClr val="tx1"/>
            </a:solidFill>
            <a:round/>
            <a:headEnd/>
            <a:tailEnd/>
          </a:ln>
        </p:spPr>
        <p:txBody>
          <a:bodyPr anchor="ctr">
            <a:spAutoFit/>
          </a:bodyPr>
          <a:lstStyle/>
          <a:p>
            <a:endParaRPr lang="zh-CN" altLang="en-US"/>
          </a:p>
        </p:txBody>
      </p:sp>
      <p:sp>
        <p:nvSpPr>
          <p:cNvPr id="4158" name="Line 73"/>
          <p:cNvSpPr>
            <a:spLocks noChangeShapeType="1"/>
          </p:cNvSpPr>
          <p:nvPr/>
        </p:nvSpPr>
        <p:spPr bwMode="auto">
          <a:xfrm flipV="1">
            <a:off x="1801843" y="3741755"/>
            <a:ext cx="303212" cy="4762"/>
          </a:xfrm>
          <a:prstGeom prst="line">
            <a:avLst/>
          </a:prstGeom>
          <a:noFill/>
          <a:ln w="28575">
            <a:solidFill>
              <a:schemeClr val="tx1"/>
            </a:solidFill>
            <a:round/>
            <a:headEnd/>
            <a:tailEnd/>
          </a:ln>
        </p:spPr>
        <p:txBody>
          <a:bodyPr anchor="ctr">
            <a:spAutoFit/>
          </a:bodyPr>
          <a:lstStyle/>
          <a:p>
            <a:endParaRPr lang="zh-CN" altLang="en-US"/>
          </a:p>
        </p:txBody>
      </p:sp>
      <p:sp>
        <p:nvSpPr>
          <p:cNvPr id="4159" name="Line 74"/>
          <p:cNvSpPr>
            <a:spLocks noChangeShapeType="1"/>
          </p:cNvSpPr>
          <p:nvPr/>
        </p:nvSpPr>
        <p:spPr bwMode="auto">
          <a:xfrm>
            <a:off x="1962180" y="3460767"/>
            <a:ext cx="0" cy="481013"/>
          </a:xfrm>
          <a:prstGeom prst="line">
            <a:avLst/>
          </a:prstGeom>
          <a:noFill/>
          <a:ln w="19050">
            <a:solidFill>
              <a:schemeClr val="tx1"/>
            </a:solidFill>
            <a:round/>
            <a:headEnd/>
            <a:tailEnd/>
          </a:ln>
        </p:spPr>
        <p:txBody>
          <a:bodyPr anchor="ctr">
            <a:spAutoFit/>
          </a:bodyPr>
          <a:lstStyle/>
          <a:p>
            <a:endParaRPr lang="zh-CN" altLang="en-US"/>
          </a:p>
        </p:txBody>
      </p:sp>
      <p:sp>
        <p:nvSpPr>
          <p:cNvPr id="4160" name="Rectangle 75"/>
          <p:cNvSpPr>
            <a:spLocks noChangeArrowheads="1"/>
          </p:cNvSpPr>
          <p:nvPr/>
        </p:nvSpPr>
        <p:spPr bwMode="auto">
          <a:xfrm>
            <a:off x="2933730" y="4000504"/>
            <a:ext cx="1352806" cy="646331"/>
          </a:xfrm>
          <a:prstGeom prst="rect">
            <a:avLst/>
          </a:prstGeom>
          <a:noFill/>
          <a:ln w="9525" algn="ctr">
            <a:noFill/>
            <a:miter lim="800000"/>
            <a:headEnd/>
            <a:tailEnd/>
          </a:ln>
        </p:spPr>
        <p:txBody>
          <a:bodyPr wrap="none">
            <a:spAutoFit/>
          </a:bodyPr>
          <a:lstStyle/>
          <a:p>
            <a:pPr marL="342900" indent="-342900">
              <a:buFont typeface="Wingdings" pitchFamily="2" charset="2"/>
              <a:buNone/>
            </a:pPr>
            <a:r>
              <a:rPr lang="zh-CN" altLang="en-US" dirty="0">
                <a:latin typeface="微软雅黑" pitchFamily="34" charset="-122"/>
                <a:ea typeface="微软雅黑" pitchFamily="34" charset="-122"/>
              </a:rPr>
              <a:t>风</a:t>
            </a:r>
            <a:r>
              <a:rPr lang="zh-CN" altLang="en-US" dirty="0" smtClean="0">
                <a:latin typeface="微软雅黑" pitchFamily="34" charset="-122"/>
                <a:ea typeface="微软雅黑" pitchFamily="34" charset="-122"/>
              </a:rPr>
              <a:t>电场</a:t>
            </a:r>
            <a:endParaRPr lang="en-US" altLang="zh-CN" dirty="0" smtClean="0">
              <a:latin typeface="微软雅黑" pitchFamily="34" charset="-122"/>
              <a:ea typeface="微软雅黑" pitchFamily="34" charset="-122"/>
            </a:endParaRPr>
          </a:p>
          <a:p>
            <a:pPr marL="342900" indent="-342900">
              <a:buFont typeface="Wingdings" pitchFamily="2" charset="2"/>
              <a:buNone/>
            </a:pPr>
            <a:r>
              <a:rPr lang="en-US" altLang="zh-CN" dirty="0" smtClean="0">
                <a:latin typeface="微软雅黑" pitchFamily="34" charset="-122"/>
                <a:ea typeface="微软雅黑" pitchFamily="34" charset="-122"/>
              </a:rPr>
              <a:t>Wind farm</a:t>
            </a:r>
            <a:endParaRPr lang="zh-CN" altLang="en-US" dirty="0">
              <a:latin typeface="微软雅黑" pitchFamily="34" charset="-122"/>
              <a:ea typeface="微软雅黑" pitchFamily="34" charset="-122"/>
            </a:endParaRPr>
          </a:p>
        </p:txBody>
      </p:sp>
      <p:sp>
        <p:nvSpPr>
          <p:cNvPr id="277" name="Freeform 87"/>
          <p:cNvSpPr>
            <a:spLocks/>
          </p:cNvSpPr>
          <p:nvPr/>
        </p:nvSpPr>
        <p:spPr bwMode="auto">
          <a:xfrm rot="5400000">
            <a:off x="7929569" y="3853127"/>
            <a:ext cx="928693" cy="1357289"/>
          </a:xfrm>
          <a:custGeom>
            <a:avLst/>
            <a:gdLst/>
            <a:ahLst/>
            <a:cxnLst>
              <a:cxn ang="0">
                <a:pos x="21" y="0"/>
              </a:cxn>
              <a:cxn ang="0">
                <a:pos x="18" y="0"/>
              </a:cxn>
              <a:cxn ang="0">
                <a:pos x="11" y="0"/>
              </a:cxn>
              <a:cxn ang="0">
                <a:pos x="7" y="7"/>
              </a:cxn>
              <a:cxn ang="0">
                <a:pos x="4" y="11"/>
              </a:cxn>
              <a:cxn ang="0">
                <a:pos x="0" y="18"/>
              </a:cxn>
              <a:cxn ang="0">
                <a:pos x="0" y="21"/>
              </a:cxn>
              <a:cxn ang="0">
                <a:pos x="0" y="95"/>
              </a:cxn>
              <a:cxn ang="0">
                <a:pos x="0" y="98"/>
              </a:cxn>
              <a:cxn ang="0">
                <a:pos x="4" y="101"/>
              </a:cxn>
              <a:cxn ang="0">
                <a:pos x="7" y="108"/>
              </a:cxn>
              <a:cxn ang="0">
                <a:pos x="11" y="112"/>
              </a:cxn>
              <a:cxn ang="0">
                <a:pos x="18" y="112"/>
              </a:cxn>
              <a:cxn ang="0">
                <a:pos x="21" y="112"/>
              </a:cxn>
              <a:cxn ang="0">
                <a:pos x="3551" y="112"/>
              </a:cxn>
              <a:cxn ang="0">
                <a:pos x="3551" y="112"/>
              </a:cxn>
              <a:cxn ang="0">
                <a:pos x="3558" y="112"/>
              </a:cxn>
              <a:cxn ang="0">
                <a:pos x="3561" y="108"/>
              </a:cxn>
              <a:cxn ang="0">
                <a:pos x="3565" y="101"/>
              </a:cxn>
              <a:cxn ang="0">
                <a:pos x="3565" y="98"/>
              </a:cxn>
              <a:cxn ang="0">
                <a:pos x="3568" y="95"/>
              </a:cxn>
              <a:cxn ang="0">
                <a:pos x="3568" y="21"/>
              </a:cxn>
              <a:cxn ang="0">
                <a:pos x="3565" y="18"/>
              </a:cxn>
              <a:cxn ang="0">
                <a:pos x="3565" y="11"/>
              </a:cxn>
              <a:cxn ang="0">
                <a:pos x="3561" y="7"/>
              </a:cxn>
              <a:cxn ang="0">
                <a:pos x="3558" y="0"/>
              </a:cxn>
              <a:cxn ang="0">
                <a:pos x="3551" y="0"/>
              </a:cxn>
              <a:cxn ang="0">
                <a:pos x="3551" y="0"/>
              </a:cxn>
              <a:cxn ang="0">
                <a:pos x="21" y="0"/>
              </a:cxn>
            </a:cxnLst>
            <a:rect l="0" t="0" r="r" b="b"/>
            <a:pathLst>
              <a:path w="3568" h="112">
                <a:moveTo>
                  <a:pt x="21" y="0"/>
                </a:moveTo>
                <a:lnTo>
                  <a:pt x="18" y="0"/>
                </a:lnTo>
                <a:lnTo>
                  <a:pt x="11" y="0"/>
                </a:lnTo>
                <a:lnTo>
                  <a:pt x="7" y="7"/>
                </a:lnTo>
                <a:lnTo>
                  <a:pt x="4" y="11"/>
                </a:lnTo>
                <a:lnTo>
                  <a:pt x="0" y="18"/>
                </a:lnTo>
                <a:lnTo>
                  <a:pt x="0" y="21"/>
                </a:lnTo>
                <a:lnTo>
                  <a:pt x="0" y="95"/>
                </a:lnTo>
                <a:lnTo>
                  <a:pt x="0" y="98"/>
                </a:lnTo>
                <a:lnTo>
                  <a:pt x="4" y="101"/>
                </a:lnTo>
                <a:lnTo>
                  <a:pt x="7" y="108"/>
                </a:lnTo>
                <a:lnTo>
                  <a:pt x="11" y="112"/>
                </a:lnTo>
                <a:lnTo>
                  <a:pt x="18" y="112"/>
                </a:lnTo>
                <a:lnTo>
                  <a:pt x="21" y="112"/>
                </a:lnTo>
                <a:lnTo>
                  <a:pt x="3551" y="112"/>
                </a:lnTo>
                <a:lnTo>
                  <a:pt x="3551" y="112"/>
                </a:lnTo>
                <a:lnTo>
                  <a:pt x="3558" y="112"/>
                </a:lnTo>
                <a:lnTo>
                  <a:pt x="3561" y="108"/>
                </a:lnTo>
                <a:lnTo>
                  <a:pt x="3565" y="101"/>
                </a:lnTo>
                <a:lnTo>
                  <a:pt x="3565" y="98"/>
                </a:lnTo>
                <a:lnTo>
                  <a:pt x="3568" y="95"/>
                </a:lnTo>
                <a:lnTo>
                  <a:pt x="3568" y="21"/>
                </a:lnTo>
                <a:lnTo>
                  <a:pt x="3565" y="18"/>
                </a:lnTo>
                <a:lnTo>
                  <a:pt x="3565" y="11"/>
                </a:lnTo>
                <a:lnTo>
                  <a:pt x="3561" y="7"/>
                </a:lnTo>
                <a:lnTo>
                  <a:pt x="3558" y="0"/>
                </a:lnTo>
                <a:lnTo>
                  <a:pt x="3551" y="0"/>
                </a:lnTo>
                <a:lnTo>
                  <a:pt x="3551" y="0"/>
                </a:lnTo>
                <a:lnTo>
                  <a:pt x="21" y="0"/>
                </a:lnTo>
                <a:close/>
              </a:path>
            </a:pathLst>
          </a:custGeom>
          <a:gradFill rotWithShape="0">
            <a:gsLst>
              <a:gs pos="0">
                <a:schemeClr val="folHlink">
                  <a:gamma/>
                  <a:tint val="43922"/>
                  <a:invGamma/>
                </a:schemeClr>
              </a:gs>
              <a:gs pos="100000">
                <a:schemeClr val="folHlink"/>
              </a:gs>
            </a:gsLst>
            <a:path path="rect">
              <a:fillToRect l="50000" t="50000" r="50000" b="50000"/>
            </a:path>
          </a:gradFill>
          <a:ln w="11113">
            <a:solidFill>
              <a:srgbClr val="000000"/>
            </a:solidFill>
            <a:prstDash val="solid"/>
            <a:round/>
            <a:headEnd/>
            <a:tailEnd/>
          </a:ln>
        </p:spPr>
        <p:txBody>
          <a:bodyPr/>
          <a:lstStyle/>
          <a:p>
            <a:pPr algn="ctr">
              <a:defRPr/>
            </a:pPr>
            <a:endParaRPr lang="zh-CN" altLang="en-US" dirty="0">
              <a:latin typeface="微软雅黑" pitchFamily="34" charset="-122"/>
              <a:ea typeface="微软雅黑" pitchFamily="34" charset="-122"/>
            </a:endParaRPr>
          </a:p>
        </p:txBody>
      </p:sp>
      <p:sp>
        <p:nvSpPr>
          <p:cNvPr id="4168" name="Rectangle 88"/>
          <p:cNvSpPr>
            <a:spLocks noChangeArrowheads="1"/>
          </p:cNvSpPr>
          <p:nvPr/>
        </p:nvSpPr>
        <p:spPr bwMode="auto">
          <a:xfrm>
            <a:off x="7500990" y="4071942"/>
            <a:ext cx="1714480" cy="954107"/>
          </a:xfrm>
          <a:prstGeom prst="rect">
            <a:avLst/>
          </a:prstGeom>
          <a:noFill/>
          <a:ln w="9525" algn="ctr">
            <a:noFill/>
            <a:miter lim="800000"/>
            <a:headEnd/>
            <a:tailEnd/>
          </a:ln>
        </p:spPr>
        <p:txBody>
          <a:bodyPr wrap="square">
            <a:spAutoFit/>
          </a:bodyPr>
          <a:lstStyle/>
          <a:p>
            <a:pPr marL="342900" indent="-342900" algn="ctr">
              <a:buFont typeface="Wingdings" pitchFamily="2" charset="2"/>
              <a:buNone/>
            </a:pPr>
            <a:r>
              <a:rPr lang="zh-CN" altLang="en-US" sz="1400" dirty="0" smtClean="0">
                <a:latin typeface="微软雅黑" pitchFamily="34" charset="-122"/>
                <a:ea typeface="微软雅黑" pitchFamily="34" charset="-122"/>
              </a:rPr>
              <a:t>并网点电压</a:t>
            </a:r>
            <a:endParaRPr lang="en-US" altLang="zh-CN" sz="1400" dirty="0" smtClean="0">
              <a:latin typeface="微软雅黑" pitchFamily="34" charset="-122"/>
              <a:ea typeface="微软雅黑" pitchFamily="34" charset="-122"/>
            </a:endParaRPr>
          </a:p>
          <a:p>
            <a:pPr marL="342900" indent="-342900" algn="ctr">
              <a:buFont typeface="Wingdings" pitchFamily="2" charset="2"/>
              <a:buNone/>
            </a:pPr>
            <a:r>
              <a:rPr lang="en-US" altLang="zh-CN" sz="1400" b="1" dirty="0" smtClean="0">
                <a:solidFill>
                  <a:srgbClr val="003366"/>
                </a:solidFill>
                <a:latin typeface="微软雅黑" pitchFamily="34" charset="-122"/>
                <a:ea typeface="微软雅黑" pitchFamily="34" charset="-122"/>
              </a:rPr>
              <a:t> V Control</a:t>
            </a:r>
          </a:p>
          <a:p>
            <a:pPr marL="342900" indent="-342900" algn="ctr">
              <a:buFont typeface="Wingdings" pitchFamily="2" charset="2"/>
              <a:buNone/>
            </a:pPr>
            <a:r>
              <a:rPr lang="en-US" altLang="zh-CN" sz="1400" b="1" dirty="0" smtClean="0">
                <a:solidFill>
                  <a:srgbClr val="003366"/>
                </a:solidFill>
                <a:latin typeface="微软雅黑" pitchFamily="34" charset="-122"/>
                <a:ea typeface="微软雅黑" pitchFamily="34" charset="-122"/>
              </a:rPr>
              <a:t>of POI</a:t>
            </a:r>
          </a:p>
          <a:p>
            <a:pPr marL="342900" indent="-342900" algn="ctr">
              <a:buFont typeface="Wingdings" pitchFamily="2" charset="2"/>
              <a:buNone/>
            </a:pPr>
            <a:r>
              <a:rPr lang="en-US" altLang="zh-CN" sz="1400" dirty="0" smtClean="0">
                <a:latin typeface="微软雅黑" pitchFamily="34" charset="-122"/>
                <a:ea typeface="微软雅黑" pitchFamily="34" charset="-122"/>
              </a:rPr>
              <a:t>-3%~+7%</a:t>
            </a:r>
            <a:endParaRPr lang="zh-CN" altLang="en-US" sz="1400" dirty="0">
              <a:latin typeface="微软雅黑" pitchFamily="34" charset="-122"/>
              <a:ea typeface="微软雅黑" pitchFamily="34" charset="-122"/>
            </a:endParaRPr>
          </a:p>
        </p:txBody>
      </p:sp>
      <p:sp>
        <p:nvSpPr>
          <p:cNvPr id="4169" name="Line 89"/>
          <p:cNvSpPr>
            <a:spLocks noChangeShapeType="1"/>
          </p:cNvSpPr>
          <p:nvPr/>
        </p:nvSpPr>
        <p:spPr bwMode="auto">
          <a:xfrm flipV="1">
            <a:off x="4102130" y="5305442"/>
            <a:ext cx="1160463" cy="1588"/>
          </a:xfrm>
          <a:prstGeom prst="line">
            <a:avLst/>
          </a:prstGeom>
          <a:noFill/>
          <a:ln w="38100">
            <a:solidFill>
              <a:schemeClr val="tx1"/>
            </a:solidFill>
            <a:round/>
            <a:headEnd/>
            <a:tailEnd type="stealth" w="lg" len="lg"/>
          </a:ln>
        </p:spPr>
        <p:txBody>
          <a:bodyPr anchor="ctr">
            <a:spAutoFit/>
          </a:bodyPr>
          <a:lstStyle/>
          <a:p>
            <a:endParaRPr lang="zh-CN" altLang="en-US"/>
          </a:p>
        </p:txBody>
      </p:sp>
      <p:sp>
        <p:nvSpPr>
          <p:cNvPr id="4170" name="Line 90"/>
          <p:cNvSpPr>
            <a:spLocks noChangeShapeType="1"/>
          </p:cNvSpPr>
          <p:nvPr/>
        </p:nvSpPr>
        <p:spPr bwMode="auto">
          <a:xfrm flipV="1">
            <a:off x="1579593" y="4591067"/>
            <a:ext cx="3683000" cy="1588"/>
          </a:xfrm>
          <a:prstGeom prst="line">
            <a:avLst/>
          </a:prstGeom>
          <a:noFill/>
          <a:ln w="38100">
            <a:solidFill>
              <a:schemeClr val="tx1"/>
            </a:solidFill>
            <a:round/>
            <a:headEnd/>
            <a:tailEnd type="stealth" w="lg" len="lg"/>
          </a:ln>
        </p:spPr>
        <p:txBody>
          <a:bodyPr anchor="ctr">
            <a:spAutoFit/>
          </a:bodyPr>
          <a:lstStyle/>
          <a:p>
            <a:endParaRPr lang="zh-CN" altLang="en-US"/>
          </a:p>
        </p:txBody>
      </p:sp>
      <p:sp>
        <p:nvSpPr>
          <p:cNvPr id="4171" name="Line 91"/>
          <p:cNvSpPr>
            <a:spLocks noChangeShapeType="1"/>
          </p:cNvSpPr>
          <p:nvPr/>
        </p:nvSpPr>
        <p:spPr bwMode="auto">
          <a:xfrm flipV="1">
            <a:off x="1585943" y="4278330"/>
            <a:ext cx="219075" cy="322262"/>
          </a:xfrm>
          <a:prstGeom prst="line">
            <a:avLst/>
          </a:prstGeom>
          <a:noFill/>
          <a:ln w="38100">
            <a:solidFill>
              <a:schemeClr val="tx1"/>
            </a:solidFill>
            <a:round/>
            <a:headEnd/>
            <a:tailEnd/>
          </a:ln>
        </p:spPr>
        <p:txBody>
          <a:bodyPr anchor="ctr">
            <a:spAutoFit/>
          </a:bodyPr>
          <a:lstStyle/>
          <a:p>
            <a:endParaRPr lang="zh-CN" altLang="en-US"/>
          </a:p>
        </p:txBody>
      </p:sp>
      <p:sp>
        <p:nvSpPr>
          <p:cNvPr id="4172" name="Line 92"/>
          <p:cNvSpPr>
            <a:spLocks noChangeShapeType="1"/>
          </p:cNvSpPr>
          <p:nvPr/>
        </p:nvSpPr>
        <p:spPr bwMode="auto">
          <a:xfrm flipV="1">
            <a:off x="2959130" y="3929080"/>
            <a:ext cx="2347913" cy="1587"/>
          </a:xfrm>
          <a:prstGeom prst="line">
            <a:avLst/>
          </a:prstGeom>
          <a:noFill/>
          <a:ln w="38100">
            <a:solidFill>
              <a:schemeClr val="tx1"/>
            </a:solidFill>
            <a:round/>
            <a:headEnd/>
            <a:tailEnd type="stealth" w="lg" len="lg"/>
          </a:ln>
        </p:spPr>
        <p:txBody>
          <a:bodyPr anchor="ctr">
            <a:spAutoFit/>
          </a:bodyPr>
          <a:lstStyle/>
          <a:p>
            <a:endParaRPr lang="zh-CN" altLang="en-US"/>
          </a:p>
        </p:txBody>
      </p:sp>
      <p:sp>
        <p:nvSpPr>
          <p:cNvPr id="4173" name="AutoShape 93"/>
          <p:cNvSpPr>
            <a:spLocks/>
          </p:cNvSpPr>
          <p:nvPr/>
        </p:nvSpPr>
        <p:spPr bwMode="auto">
          <a:xfrm>
            <a:off x="7481893" y="3829067"/>
            <a:ext cx="301625" cy="1563688"/>
          </a:xfrm>
          <a:prstGeom prst="rightBrace">
            <a:avLst>
              <a:gd name="adj1" fmla="val 43202"/>
              <a:gd name="adj2" fmla="val 50000"/>
            </a:avLst>
          </a:prstGeom>
          <a:noFill/>
          <a:ln w="22225">
            <a:solidFill>
              <a:schemeClr val="hlink"/>
            </a:solidFill>
            <a:round/>
            <a:headEnd/>
            <a:tailEnd/>
          </a:ln>
        </p:spPr>
        <p:txBody>
          <a:bodyPr wrap="none" lIns="0" tIns="0" rIns="0" bIns="0" anchor="ctr"/>
          <a:lstStyle/>
          <a:p>
            <a:endParaRPr lang="zh-CN" altLang="en-US">
              <a:latin typeface="微软雅黑" pitchFamily="34" charset="-122"/>
              <a:ea typeface="微软雅黑" pitchFamily="34" charset="-122"/>
            </a:endParaRPr>
          </a:p>
        </p:txBody>
      </p:sp>
      <p:sp>
        <p:nvSpPr>
          <p:cNvPr id="284" name="Rectangle 97"/>
          <p:cNvSpPr>
            <a:spLocks noChangeArrowheads="1"/>
          </p:cNvSpPr>
          <p:nvPr/>
        </p:nvSpPr>
        <p:spPr bwMode="auto">
          <a:xfrm>
            <a:off x="214282" y="1500174"/>
            <a:ext cx="1285884" cy="646331"/>
          </a:xfrm>
          <a:prstGeom prst="rect">
            <a:avLst/>
          </a:prstGeom>
          <a:solidFill>
            <a:schemeClr val="lt1"/>
          </a:solidFill>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buFont typeface="Wingdings" pitchFamily="2" charset="2"/>
              <a:buNone/>
              <a:defRPr/>
            </a:pPr>
            <a:r>
              <a:rPr lang="zh-CN" altLang="en-US" spc="-150" dirty="0" smtClean="0">
                <a:solidFill>
                  <a:schemeClr val="tx1"/>
                </a:solidFill>
                <a:latin typeface="微软雅黑" pitchFamily="34" charset="-122"/>
                <a:ea typeface="微软雅黑" pitchFamily="34" charset="-122"/>
              </a:rPr>
              <a:t>电网</a:t>
            </a:r>
            <a:endParaRPr lang="en-US" altLang="zh-CN" spc="-150" dirty="0" smtClean="0">
              <a:solidFill>
                <a:schemeClr val="tx1"/>
              </a:solidFill>
              <a:latin typeface="微软雅黑" pitchFamily="34" charset="-122"/>
              <a:ea typeface="微软雅黑" pitchFamily="34" charset="-122"/>
            </a:endParaRPr>
          </a:p>
          <a:p>
            <a:pPr algn="ctr">
              <a:buFont typeface="Wingdings" pitchFamily="2" charset="2"/>
              <a:buNone/>
              <a:defRPr/>
            </a:pPr>
            <a:r>
              <a:rPr lang="en-US" altLang="zh-CN" spc="-150" dirty="0" smtClean="0">
                <a:solidFill>
                  <a:schemeClr val="tx1"/>
                </a:solidFill>
                <a:latin typeface="微软雅黑" pitchFamily="34" charset="-122"/>
                <a:ea typeface="微软雅黑" pitchFamily="34" charset="-122"/>
              </a:rPr>
              <a:t>Power grid</a:t>
            </a:r>
            <a:endParaRPr lang="zh-CN" altLang="en-US" spc="-150" dirty="0">
              <a:solidFill>
                <a:schemeClr val="tx1"/>
              </a:solidFill>
              <a:latin typeface="微软雅黑" pitchFamily="34" charset="-122"/>
              <a:ea typeface="微软雅黑" pitchFamily="34" charset="-122"/>
            </a:endParaRPr>
          </a:p>
        </p:txBody>
      </p:sp>
      <p:sp>
        <p:nvSpPr>
          <p:cNvPr id="82" name="Rectangle 7"/>
          <p:cNvSpPr>
            <a:spLocks noChangeArrowheads="1"/>
          </p:cNvSpPr>
          <p:nvPr/>
        </p:nvSpPr>
        <p:spPr bwMode="auto">
          <a:xfrm>
            <a:off x="571500" y="214290"/>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2.4</a:t>
            </a:r>
            <a:r>
              <a:rPr lang="zh-CN" altLang="en-US" sz="2800" b="1" kern="0" dirty="0" smtClean="0">
                <a:effectLst>
                  <a:outerShdw blurRad="38100" dist="38100" dir="2700000" algn="tl">
                    <a:srgbClr val="C0C0C0"/>
                  </a:outerShdw>
                </a:effectLst>
                <a:latin typeface="+mj-lt"/>
                <a:ea typeface="黑体" pitchFamily="2" charset="-122"/>
                <a:cs typeface="+mj-cs"/>
              </a:rPr>
              <a:t>  风电场无功容量</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Reactive power capacity of wind farm</a:t>
            </a: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83"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17</a:t>
            </a:fld>
            <a:endParaRPr lang="en-US" altLang="zh-CN" sz="1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p:cNvPicPr>
            <a:picLocks noChangeAspect="1" noChangeArrowheads="1"/>
          </p:cNvPicPr>
          <p:nvPr/>
        </p:nvPicPr>
        <p:blipFill>
          <a:blip r:embed="rId2" cstate="print"/>
          <a:srcRect l="41174" t="22838" r="6821" b="29643"/>
          <a:stretch>
            <a:fillRect/>
          </a:stretch>
        </p:blipFill>
        <p:spPr bwMode="auto">
          <a:xfrm>
            <a:off x="4375238" y="1214422"/>
            <a:ext cx="4768793" cy="2714643"/>
          </a:xfrm>
          <a:prstGeom prst="rect">
            <a:avLst/>
          </a:prstGeom>
          <a:noFill/>
          <a:ln w="9525">
            <a:noFill/>
            <a:miter lim="800000"/>
            <a:headEnd/>
            <a:tailEnd/>
          </a:ln>
        </p:spPr>
      </p:pic>
      <p:sp>
        <p:nvSpPr>
          <p:cNvPr id="22530" name="Rectangle 3"/>
          <p:cNvSpPr>
            <a:spLocks noChangeArrowheads="1"/>
          </p:cNvSpPr>
          <p:nvPr/>
        </p:nvSpPr>
        <p:spPr bwMode="auto">
          <a:xfrm>
            <a:off x="0" y="2416175"/>
            <a:ext cx="184150" cy="369888"/>
          </a:xfrm>
          <a:prstGeom prst="rect">
            <a:avLst/>
          </a:prstGeom>
          <a:noFill/>
          <a:ln w="9525" algn="ctr">
            <a:noFill/>
            <a:miter lim="800000"/>
            <a:headEnd/>
            <a:tailEnd/>
          </a:ln>
        </p:spPr>
        <p:txBody>
          <a:bodyPr wrap="none" anchor="ctr">
            <a:spAutoFit/>
          </a:bodyPr>
          <a:lstStyle/>
          <a:p>
            <a:pPr algn="ctr"/>
            <a:endParaRPr lang="zh-CN" altLang="en-US"/>
          </a:p>
        </p:txBody>
      </p:sp>
      <p:sp>
        <p:nvSpPr>
          <p:cNvPr id="22532" name="Rectangle 11"/>
          <p:cNvSpPr>
            <a:spLocks noChangeArrowheads="1"/>
          </p:cNvSpPr>
          <p:nvPr/>
        </p:nvSpPr>
        <p:spPr bwMode="auto">
          <a:xfrm flipV="1">
            <a:off x="0" y="1196975"/>
            <a:ext cx="9144000" cy="69850"/>
          </a:xfrm>
          <a:prstGeom prst="rect">
            <a:avLst/>
          </a:prstGeom>
          <a:solidFill>
            <a:srgbClr val="00A0A0"/>
          </a:solidFill>
          <a:ln w="9525">
            <a:noFill/>
            <a:miter lim="800000"/>
            <a:headEnd/>
            <a:tailEnd/>
          </a:ln>
        </p:spPr>
        <p:txBody>
          <a:bodyPr anchor="ctr">
            <a:spAutoFit/>
          </a:bodyPr>
          <a:lstStyle/>
          <a:p>
            <a:pPr algn="ctr">
              <a:lnSpc>
                <a:spcPct val="140000"/>
              </a:lnSpc>
              <a:buFont typeface="Wingdings" pitchFamily="2" charset="2"/>
              <a:buNone/>
            </a:pPr>
            <a:endParaRPr lang="zh-CN" altLang="zh-CN" sz="2400" b="1">
              <a:latin typeface="Times New Roman" pitchFamily="18" charset="0"/>
              <a:ea typeface="黑体" pitchFamily="2" charset="-122"/>
            </a:endParaRPr>
          </a:p>
        </p:txBody>
      </p:sp>
      <p:sp>
        <p:nvSpPr>
          <p:cNvPr id="11" name="Rectangle 7"/>
          <p:cNvSpPr>
            <a:spLocks noChangeArrowheads="1"/>
          </p:cNvSpPr>
          <p:nvPr/>
        </p:nvSpPr>
        <p:spPr bwMode="auto">
          <a:xfrm>
            <a:off x="285772" y="1643050"/>
            <a:ext cx="4786294" cy="4235006"/>
          </a:xfrm>
          <a:prstGeom prst="rect">
            <a:avLst/>
          </a:prstGeom>
          <a:noFill/>
          <a:ln w="9525" algn="ctr">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a:latin typeface="+mn-lt"/>
                <a:ea typeface="微软雅黑" pitchFamily="34" charset="-122"/>
                <a:cs typeface="Times New Roman" pitchFamily="18" charset="0"/>
                <a:sym typeface="Arial" pitchFamily="34" charset="0"/>
              </a:rPr>
              <a:t>基本</a:t>
            </a:r>
            <a:r>
              <a:rPr lang="zh-CN" altLang="en-US" sz="2000" b="1" dirty="0" smtClean="0">
                <a:latin typeface="+mn-lt"/>
                <a:ea typeface="微软雅黑" pitchFamily="34" charset="-122"/>
                <a:cs typeface="Times New Roman" pitchFamily="18" charset="0"/>
                <a:sym typeface="Arial" pitchFamily="34" charset="0"/>
              </a:rPr>
              <a:t>要求</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600" b="1" dirty="0" smtClean="0">
                <a:ea typeface="微软雅黑" pitchFamily="34" charset="-122"/>
                <a:cs typeface="Times New Roman" pitchFamily="18" charset="0"/>
                <a:sym typeface="Arial" pitchFamily="34" charset="0"/>
              </a:rPr>
              <a:t>      General requirements</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有功恢复</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zh-CN" altLang="en-US" sz="1600" b="1" dirty="0" smtClean="0">
                <a:ea typeface="微软雅黑" pitchFamily="34" charset="-122"/>
                <a:cs typeface="Times New Roman" pitchFamily="18" charset="0"/>
                <a:sym typeface="Arial" pitchFamily="34" charset="0"/>
              </a:rPr>
              <a:t>      </a:t>
            </a:r>
            <a:r>
              <a:rPr lang="en-US" altLang="zh-CN" sz="1600" b="1" dirty="0" smtClean="0">
                <a:ea typeface="微软雅黑" pitchFamily="34" charset="-122"/>
                <a:cs typeface="Times New Roman" pitchFamily="18" charset="0"/>
                <a:sym typeface="Arial" pitchFamily="34" charset="0"/>
              </a:rPr>
              <a:t>Active power restore</a:t>
            </a:r>
            <a:endParaRPr lang="zh-CN" altLang="en-US" sz="1600" b="1" dirty="0" smtClean="0">
              <a:ea typeface="微软雅黑" pitchFamily="34" charset="-122"/>
              <a:cs typeface="Times New Roman" pitchFamily="18" charset="0"/>
              <a:sym typeface="Arial" pitchFamily="34" charset="0"/>
            </a:endParaRPr>
          </a:p>
          <a:p>
            <a:pPr marL="324000" lvl="2" indent="-324000" eaLnBrk="0" hangingPunct="0">
              <a:buSzPct val="70000"/>
            </a:pPr>
            <a:r>
              <a:rPr kumimoji="1" lang="zh-CN" altLang="en-US" sz="1600" dirty="0" smtClean="0">
                <a:solidFill>
                  <a:schemeClr val="tx2"/>
                </a:solidFill>
                <a:latin typeface="微软雅黑" pitchFamily="34" charset="-122"/>
                <a:ea typeface="微软雅黑" pitchFamily="34" charset="-122"/>
                <a:cs typeface="Times New Roman" pitchFamily="18" charset="0"/>
              </a:rPr>
              <a:t>      电力系统故障期间没有切出的风电场，以至少</a:t>
            </a:r>
            <a:r>
              <a:rPr kumimoji="1" lang="en-US" altLang="en-US" sz="1600" dirty="0" smtClean="0">
                <a:solidFill>
                  <a:schemeClr val="tx2"/>
                </a:solidFill>
                <a:latin typeface="微软雅黑" pitchFamily="34" charset="-122"/>
                <a:ea typeface="微软雅黑" pitchFamily="34" charset="-122"/>
                <a:cs typeface="Times New Roman" pitchFamily="18" charset="0"/>
              </a:rPr>
              <a:t>10</a:t>
            </a:r>
            <a:r>
              <a:rPr kumimoji="1" lang="zh-CN" altLang="en-US" sz="1600" dirty="0" smtClean="0">
                <a:solidFill>
                  <a:schemeClr val="tx2"/>
                </a:solidFill>
                <a:latin typeface="微软雅黑" pitchFamily="34" charset="-122"/>
                <a:ea typeface="微软雅黑" pitchFamily="34" charset="-122"/>
                <a:cs typeface="Times New Roman" pitchFamily="18" charset="0"/>
              </a:rPr>
              <a:t>％</a:t>
            </a:r>
            <a:r>
              <a:rPr kumimoji="1" lang="en-US" altLang="zh-CN" sz="1600" dirty="0" smtClean="0">
                <a:solidFill>
                  <a:schemeClr val="tx2"/>
                </a:solidFill>
                <a:latin typeface="微软雅黑" pitchFamily="34" charset="-122"/>
                <a:ea typeface="微软雅黑" pitchFamily="34" charset="-122"/>
                <a:cs typeface="Times New Roman" pitchFamily="18" charset="0"/>
              </a:rPr>
              <a:t>P</a:t>
            </a:r>
            <a:r>
              <a:rPr kumimoji="1" lang="en-US" altLang="zh-CN" sz="1600" baseline="-25000" dirty="0" smtClean="0">
                <a:solidFill>
                  <a:schemeClr val="tx2"/>
                </a:solidFill>
                <a:latin typeface="微软雅黑" pitchFamily="34" charset="-122"/>
                <a:ea typeface="微软雅黑" pitchFamily="34" charset="-122"/>
                <a:cs typeface="Times New Roman" pitchFamily="18" charset="0"/>
              </a:rPr>
              <a:t>N</a:t>
            </a:r>
            <a:r>
              <a:rPr kumimoji="1" lang="en-US" altLang="en-US" sz="1600" dirty="0" smtClean="0">
                <a:solidFill>
                  <a:schemeClr val="tx2"/>
                </a:solidFill>
                <a:latin typeface="微软雅黑" pitchFamily="34" charset="-122"/>
                <a:ea typeface="微软雅黑" pitchFamily="34" charset="-122"/>
                <a:cs typeface="Times New Roman" pitchFamily="18" charset="0"/>
              </a:rPr>
              <a:t>/</a:t>
            </a:r>
            <a:r>
              <a:rPr kumimoji="1" lang="en-US" altLang="zh-CN" sz="1600" dirty="0" smtClean="0">
                <a:solidFill>
                  <a:schemeClr val="tx2"/>
                </a:solidFill>
                <a:latin typeface="微软雅黑" pitchFamily="34" charset="-122"/>
                <a:ea typeface="微软雅黑" pitchFamily="34" charset="-122"/>
                <a:cs typeface="Times New Roman" pitchFamily="18" charset="0"/>
              </a:rPr>
              <a:t>s</a:t>
            </a:r>
            <a:r>
              <a:rPr kumimoji="1" lang="zh-CN" altLang="en-US" sz="1600" dirty="0" smtClean="0">
                <a:solidFill>
                  <a:schemeClr val="tx2"/>
                </a:solidFill>
                <a:latin typeface="微软雅黑" pitchFamily="34" charset="-122"/>
                <a:ea typeface="微软雅黑" pitchFamily="34" charset="-122"/>
                <a:cs typeface="Times New Roman" pitchFamily="18" charset="0"/>
              </a:rPr>
              <a:t>的功率变化率恢复至故障前的值。</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动态无功支撑能力</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600" b="1" dirty="0" smtClean="0">
                <a:ea typeface="微软雅黑" pitchFamily="34" charset="-122"/>
                <a:cs typeface="Times New Roman" pitchFamily="18" charset="0"/>
                <a:sym typeface="Arial" pitchFamily="34" charset="0"/>
              </a:rPr>
              <a:t>      Dynamic reactive power capability</a:t>
            </a:r>
            <a:endParaRPr lang="zh-CN" altLang="en-US" sz="1600" b="1" dirty="0" smtClean="0">
              <a:ea typeface="微软雅黑" pitchFamily="34" charset="-122"/>
              <a:cs typeface="Times New Roman" pitchFamily="18" charset="0"/>
              <a:sym typeface="Arial" pitchFamily="34" charset="0"/>
            </a:endParaRPr>
          </a:p>
          <a:p>
            <a:pPr marL="324000" lvl="2" indent="-324000" eaLnBrk="0" hangingPunct="0">
              <a:buSzPct val="70000"/>
            </a:pPr>
            <a:r>
              <a:rPr kumimoji="1" lang="zh-CN" altLang="en-US" sz="1600" dirty="0" smtClean="0">
                <a:solidFill>
                  <a:schemeClr val="tx2"/>
                </a:solidFill>
                <a:latin typeface="微软雅黑" pitchFamily="34" charset="-122"/>
                <a:ea typeface="微软雅黑" pitchFamily="34" charset="-122"/>
                <a:cs typeface="Times New Roman" pitchFamily="18" charset="0"/>
              </a:rPr>
              <a:t>      </a:t>
            </a:r>
            <a:endParaRPr kumimoji="1" lang="en-US" altLang="zh-CN" sz="1600" dirty="0" smtClean="0">
              <a:solidFill>
                <a:schemeClr val="tx2"/>
              </a:solidFill>
              <a:latin typeface="微软雅黑" pitchFamily="34" charset="-122"/>
              <a:ea typeface="微软雅黑" pitchFamily="34" charset="-122"/>
              <a:cs typeface="Times New Roman" pitchFamily="18" charset="0"/>
            </a:endParaRPr>
          </a:p>
          <a:p>
            <a:pPr marL="324000" lvl="2" indent="-324000" eaLnBrk="0" hangingPunct="0">
              <a:buSzPct val="70000"/>
            </a:pPr>
            <a:r>
              <a:rPr kumimoji="1" lang="en-US" altLang="zh-CN" sz="1600" dirty="0" smtClean="0">
                <a:solidFill>
                  <a:schemeClr val="tx2"/>
                </a:solidFill>
                <a:latin typeface="微软雅黑" pitchFamily="34" charset="-122"/>
                <a:ea typeface="微软雅黑" pitchFamily="34" charset="-122"/>
                <a:cs typeface="Times New Roman" pitchFamily="18" charset="0"/>
              </a:rPr>
              <a:t>      </a:t>
            </a:r>
            <a:r>
              <a:rPr kumimoji="1" lang="zh-CN" altLang="en-US" sz="1600" dirty="0" smtClean="0">
                <a:solidFill>
                  <a:schemeClr val="tx2"/>
                </a:solidFill>
                <a:latin typeface="微软雅黑" pitchFamily="34" charset="-122"/>
                <a:ea typeface="微软雅黑" pitchFamily="34" charset="-122"/>
                <a:cs typeface="Times New Roman" pitchFamily="18" charset="0"/>
              </a:rPr>
              <a:t>百万千瓦级规模及以上的风电场群，三相短路故障，动态无功电流要求：</a:t>
            </a:r>
          </a:p>
          <a:p>
            <a:pPr marL="504000" lvl="2" indent="-360000" eaLnBrk="0" hangingPunct="0">
              <a:buSzPct val="70000"/>
              <a:buFont typeface="Arial" pitchFamily="34" charset="0"/>
              <a:buChar char="•"/>
            </a:pPr>
            <a:r>
              <a:rPr kumimoji="1" lang="zh-CN" altLang="en-US" sz="1600" dirty="0" smtClean="0">
                <a:solidFill>
                  <a:schemeClr val="tx2"/>
                </a:solidFill>
                <a:latin typeface="微软雅黑" pitchFamily="34" charset="-122"/>
                <a:ea typeface="微软雅黑" pitchFamily="34" charset="-122"/>
                <a:cs typeface="Times New Roman" pitchFamily="18" charset="0"/>
              </a:rPr>
              <a:t>响应时间≤ </a:t>
            </a:r>
            <a:r>
              <a:rPr kumimoji="1" lang="en-US" altLang="zh-CN" sz="1600" b="1" dirty="0" smtClean="0">
                <a:solidFill>
                  <a:srgbClr val="C00000"/>
                </a:solidFill>
                <a:latin typeface="微软雅黑" pitchFamily="34" charset="-122"/>
                <a:ea typeface="微软雅黑" pitchFamily="34" charset="-122"/>
                <a:cs typeface="Times New Roman" pitchFamily="18" charset="0"/>
              </a:rPr>
              <a:t>75ms</a:t>
            </a:r>
            <a:r>
              <a:rPr kumimoji="1" lang="zh-CN" altLang="en-US" sz="1600" dirty="0" smtClean="0">
                <a:solidFill>
                  <a:schemeClr val="tx2"/>
                </a:solidFill>
                <a:latin typeface="微软雅黑" pitchFamily="34" charset="-122"/>
                <a:ea typeface="微软雅黑" pitchFamily="34" charset="-122"/>
                <a:cs typeface="Times New Roman" pitchFamily="18" charset="0"/>
              </a:rPr>
              <a:t>，持续时间应≥ </a:t>
            </a:r>
            <a:r>
              <a:rPr kumimoji="1" lang="en-US" altLang="zh-CN" sz="1600" b="1" dirty="0" smtClean="0">
                <a:solidFill>
                  <a:srgbClr val="C00000"/>
                </a:solidFill>
                <a:latin typeface="微软雅黑" pitchFamily="34" charset="-122"/>
                <a:ea typeface="微软雅黑" pitchFamily="34" charset="-122"/>
                <a:cs typeface="Times New Roman" pitchFamily="18" charset="0"/>
              </a:rPr>
              <a:t>550ms</a:t>
            </a:r>
            <a:r>
              <a:rPr kumimoji="1" lang="zh-CN" altLang="en-US" sz="1600" dirty="0" smtClean="0">
                <a:solidFill>
                  <a:schemeClr val="tx2"/>
                </a:solidFill>
                <a:latin typeface="微软雅黑" pitchFamily="34" charset="-122"/>
                <a:ea typeface="微软雅黑" pitchFamily="34" charset="-122"/>
                <a:cs typeface="Times New Roman" pitchFamily="18" charset="0"/>
              </a:rPr>
              <a:t>。</a:t>
            </a:r>
          </a:p>
          <a:p>
            <a:pPr marL="504000" lvl="2" indent="-360000" eaLnBrk="0" hangingPunct="0">
              <a:buSzPct val="70000"/>
              <a:buFont typeface="Arial" pitchFamily="34" charset="0"/>
              <a:buChar char="•"/>
            </a:pPr>
            <a:r>
              <a:rPr kumimoji="1" lang="en-US" altLang="zh-CN" sz="1600" b="1" dirty="0" smtClean="0">
                <a:solidFill>
                  <a:srgbClr val="C00000"/>
                </a:solidFill>
                <a:latin typeface="微软雅黑" pitchFamily="34" charset="-122"/>
                <a:ea typeface="微软雅黑" pitchFamily="34" charset="-122"/>
                <a:cs typeface="Times New Roman" pitchFamily="18" charset="0"/>
              </a:rPr>
              <a:t>I</a:t>
            </a:r>
            <a:r>
              <a:rPr kumimoji="1" lang="en-US" altLang="zh-CN" sz="1200" b="1" dirty="0" smtClean="0">
                <a:solidFill>
                  <a:srgbClr val="C00000"/>
                </a:solidFill>
                <a:latin typeface="微软雅黑" pitchFamily="34" charset="-122"/>
                <a:ea typeface="微软雅黑" pitchFamily="34" charset="-122"/>
                <a:cs typeface="Times New Roman" pitchFamily="18" charset="0"/>
              </a:rPr>
              <a:t>T</a:t>
            </a:r>
            <a:r>
              <a:rPr kumimoji="1" lang="zh-CN" altLang="en-US" sz="1600" b="1" dirty="0" smtClean="0">
                <a:solidFill>
                  <a:srgbClr val="C00000"/>
                </a:solidFill>
                <a:latin typeface="微软雅黑" pitchFamily="34" charset="-122"/>
                <a:ea typeface="微软雅黑" pitchFamily="34" charset="-122"/>
                <a:cs typeface="Times New Roman" pitchFamily="18" charset="0"/>
              </a:rPr>
              <a:t>≥</a:t>
            </a:r>
            <a:r>
              <a:rPr kumimoji="1" lang="en-US" altLang="zh-CN" sz="1600" b="1" dirty="0" smtClean="0">
                <a:solidFill>
                  <a:srgbClr val="C00000"/>
                </a:solidFill>
                <a:latin typeface="微软雅黑" pitchFamily="34" charset="-122"/>
                <a:ea typeface="微软雅黑" pitchFamily="34" charset="-122"/>
                <a:cs typeface="Times New Roman" pitchFamily="18" charset="0"/>
              </a:rPr>
              <a:t>1.5×</a:t>
            </a:r>
            <a:r>
              <a:rPr kumimoji="1" lang="zh-CN" altLang="en-US" sz="1600" b="1" dirty="0" smtClean="0">
                <a:solidFill>
                  <a:srgbClr val="C00000"/>
                </a:solidFill>
                <a:latin typeface="微软雅黑" pitchFamily="34" charset="-122"/>
                <a:ea typeface="微软雅黑" pitchFamily="34" charset="-122"/>
                <a:cs typeface="Times New Roman" pitchFamily="18" charset="0"/>
              </a:rPr>
              <a:t>（</a:t>
            </a:r>
            <a:r>
              <a:rPr kumimoji="1" lang="en-US" altLang="zh-CN" sz="1600" b="1" dirty="0" smtClean="0">
                <a:solidFill>
                  <a:srgbClr val="C00000"/>
                </a:solidFill>
                <a:latin typeface="微软雅黑" pitchFamily="34" charset="-122"/>
                <a:ea typeface="微软雅黑" pitchFamily="34" charset="-122"/>
                <a:cs typeface="Times New Roman" pitchFamily="18" charset="0"/>
              </a:rPr>
              <a:t>0.9-U</a:t>
            </a:r>
            <a:r>
              <a:rPr kumimoji="1" lang="en-US" altLang="zh-CN" sz="1200" b="1" dirty="0" smtClean="0">
                <a:solidFill>
                  <a:srgbClr val="C00000"/>
                </a:solidFill>
                <a:latin typeface="微软雅黑" pitchFamily="34" charset="-122"/>
                <a:ea typeface="微软雅黑" pitchFamily="34" charset="-122"/>
                <a:cs typeface="Times New Roman" pitchFamily="18" charset="0"/>
              </a:rPr>
              <a:t>T</a:t>
            </a:r>
            <a:r>
              <a:rPr kumimoji="1" lang="zh-CN" altLang="en-US" sz="1600" b="1" dirty="0" smtClean="0">
                <a:solidFill>
                  <a:srgbClr val="C00000"/>
                </a:solidFill>
                <a:latin typeface="微软雅黑" pitchFamily="34" charset="-122"/>
                <a:ea typeface="微软雅黑" pitchFamily="34" charset="-122"/>
                <a:cs typeface="Times New Roman" pitchFamily="18" charset="0"/>
              </a:rPr>
              <a:t>）</a:t>
            </a:r>
            <a:r>
              <a:rPr kumimoji="1" lang="en-US" altLang="zh-CN" sz="1600" b="1" dirty="0" smtClean="0">
                <a:solidFill>
                  <a:srgbClr val="C00000"/>
                </a:solidFill>
                <a:latin typeface="微软雅黑" pitchFamily="34" charset="-122"/>
                <a:ea typeface="微软雅黑" pitchFamily="34" charset="-122"/>
                <a:cs typeface="Times New Roman" pitchFamily="18" charset="0"/>
              </a:rPr>
              <a:t>I</a:t>
            </a:r>
            <a:r>
              <a:rPr kumimoji="1" lang="en-US" altLang="zh-CN" sz="1200" b="1" dirty="0" smtClean="0">
                <a:solidFill>
                  <a:srgbClr val="C00000"/>
                </a:solidFill>
                <a:latin typeface="微软雅黑" pitchFamily="34" charset="-122"/>
                <a:ea typeface="微软雅黑" pitchFamily="34" charset="-122"/>
                <a:cs typeface="Times New Roman" pitchFamily="18" charset="0"/>
              </a:rPr>
              <a:t>N</a:t>
            </a:r>
            <a:r>
              <a:rPr kumimoji="1" lang="en-US" altLang="zh-CN" sz="1600" b="1" dirty="0" smtClean="0">
                <a:solidFill>
                  <a:srgbClr val="C00000"/>
                </a:solidFill>
                <a:latin typeface="微软雅黑" pitchFamily="34" charset="-122"/>
                <a:ea typeface="微软雅黑" pitchFamily="34" charset="-122"/>
                <a:cs typeface="Times New Roman" pitchFamily="18" charset="0"/>
              </a:rPr>
              <a:t> </a:t>
            </a:r>
            <a:r>
              <a:rPr kumimoji="1" lang="zh-CN" altLang="en-US" sz="1600" b="1" dirty="0" smtClean="0">
                <a:solidFill>
                  <a:srgbClr val="C00000"/>
                </a:solidFill>
                <a:latin typeface="微软雅黑" pitchFamily="34" charset="-122"/>
                <a:ea typeface="微软雅黑" pitchFamily="34" charset="-122"/>
                <a:cs typeface="Times New Roman" pitchFamily="18" charset="0"/>
              </a:rPr>
              <a:t>，（</a:t>
            </a:r>
            <a:r>
              <a:rPr kumimoji="1" lang="en-US" altLang="zh-CN" sz="1600" b="1" dirty="0" smtClean="0">
                <a:solidFill>
                  <a:srgbClr val="C00000"/>
                </a:solidFill>
                <a:latin typeface="微软雅黑" pitchFamily="34" charset="-122"/>
                <a:ea typeface="微软雅黑" pitchFamily="34" charset="-122"/>
                <a:cs typeface="Times New Roman" pitchFamily="18" charset="0"/>
              </a:rPr>
              <a:t>0.2≤U</a:t>
            </a:r>
            <a:r>
              <a:rPr kumimoji="1" lang="en-US" altLang="zh-CN" sz="1200" b="1" dirty="0" smtClean="0">
                <a:solidFill>
                  <a:srgbClr val="C00000"/>
                </a:solidFill>
                <a:latin typeface="微软雅黑" pitchFamily="34" charset="-122"/>
                <a:ea typeface="微软雅黑" pitchFamily="34" charset="-122"/>
                <a:cs typeface="Times New Roman" pitchFamily="18" charset="0"/>
              </a:rPr>
              <a:t>T</a:t>
            </a:r>
            <a:r>
              <a:rPr kumimoji="1" lang="zh-CN" altLang="en-US" sz="1600" b="1" dirty="0" smtClean="0">
                <a:solidFill>
                  <a:srgbClr val="C00000"/>
                </a:solidFill>
                <a:latin typeface="微软雅黑" pitchFamily="34" charset="-122"/>
                <a:ea typeface="微软雅黑" pitchFamily="34" charset="-122"/>
                <a:cs typeface="Times New Roman" pitchFamily="18" charset="0"/>
              </a:rPr>
              <a:t>≤</a:t>
            </a:r>
            <a:r>
              <a:rPr kumimoji="1" lang="en-US" altLang="zh-CN" sz="1600" b="1" dirty="0" smtClean="0">
                <a:solidFill>
                  <a:srgbClr val="C00000"/>
                </a:solidFill>
                <a:latin typeface="微软雅黑" pitchFamily="34" charset="-122"/>
                <a:ea typeface="微软雅黑" pitchFamily="34" charset="-122"/>
                <a:cs typeface="Times New Roman" pitchFamily="18" charset="0"/>
              </a:rPr>
              <a:t>0.9</a:t>
            </a:r>
            <a:r>
              <a:rPr kumimoji="1" lang="zh-CN" altLang="en-US" sz="1600" b="1" dirty="0" smtClean="0">
                <a:solidFill>
                  <a:srgbClr val="C00000"/>
                </a:solidFill>
                <a:latin typeface="微软雅黑" pitchFamily="34" charset="-122"/>
                <a:ea typeface="微软雅黑" pitchFamily="34" charset="-122"/>
                <a:cs typeface="Times New Roman" pitchFamily="18" charset="0"/>
              </a:rPr>
              <a:t>）</a:t>
            </a:r>
          </a:p>
          <a:p>
            <a:pPr marL="360000" lvl="1" indent="-360000" algn="just" defTabSz="720000" eaLnBrk="0" hangingPunct="0">
              <a:lnSpc>
                <a:spcPct val="110000"/>
              </a:lnSpc>
              <a:spcBef>
                <a:spcPct val="20000"/>
              </a:spcBef>
              <a:buClr>
                <a:srgbClr val="006666"/>
              </a:buClr>
              <a:buSzPct val="75000"/>
              <a:defRPr/>
            </a:pPr>
            <a:endParaRPr lang="zh-CN" altLang="en-US" sz="1600" b="1" dirty="0">
              <a:ea typeface="微软雅黑" pitchFamily="34" charset="-122"/>
              <a:cs typeface="Times New Roman" pitchFamily="18" charset="0"/>
              <a:sym typeface="Arial" pitchFamily="34" charset="0"/>
            </a:endParaRPr>
          </a:p>
        </p:txBody>
      </p:sp>
      <p:sp>
        <p:nvSpPr>
          <p:cNvPr id="15" name="Rectangle 7"/>
          <p:cNvSpPr>
            <a:spLocks noChangeArrowheads="1"/>
          </p:cNvSpPr>
          <p:nvPr/>
        </p:nvSpPr>
        <p:spPr bwMode="auto">
          <a:xfrm>
            <a:off x="571500" y="214290"/>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2.5</a:t>
            </a:r>
            <a:r>
              <a:rPr lang="zh-CN" altLang="en-US" sz="2800" b="1" kern="0" dirty="0" smtClean="0">
                <a:effectLst>
                  <a:outerShdw blurRad="38100" dist="38100" dir="2700000" algn="tl">
                    <a:srgbClr val="C0C0C0"/>
                  </a:outerShdw>
                </a:effectLst>
                <a:latin typeface="+mj-lt"/>
                <a:ea typeface="黑体" pitchFamily="2" charset="-122"/>
                <a:cs typeface="+mj-cs"/>
              </a:rPr>
              <a:t>  风电场低电压穿越要求</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LVRT requirement of wind farm</a:t>
            </a: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
        <p:nvSpPr>
          <p:cNvPr id="17" name="灯片编号占位符 5"/>
          <p:cNvSpPr txBox="1">
            <a:spLocks noGrp="1" noChangeArrowheads="1"/>
          </p:cNvSpPr>
          <p:nvPr/>
        </p:nvSpPr>
        <p:spPr bwMode="auto">
          <a:xfrm>
            <a:off x="6929438" y="6357938"/>
            <a:ext cx="2133600" cy="476250"/>
          </a:xfrm>
          <a:prstGeom prst="rect">
            <a:avLst/>
          </a:prstGeom>
          <a:noFill/>
          <a:ln w="9525">
            <a:noFill/>
            <a:miter lim="800000"/>
            <a:headEnd/>
            <a:tailEnd/>
          </a:ln>
        </p:spPr>
        <p:txBody>
          <a:bodyPr/>
          <a:lstStyle/>
          <a:p>
            <a:pPr algn="r"/>
            <a:fld id="{D12D8F76-4136-4597-A4DE-3E9F53288B04}" type="slidenum">
              <a:rPr lang="en-US" altLang="zh-CN" sz="1400" b="1"/>
              <a:pPr algn="r"/>
              <a:t>18</a:t>
            </a:fld>
            <a:endParaRPr lang="en-US" altLang="zh-CN" sz="1400" b="1"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a:spLocks noChangeArrowheads="1"/>
          </p:cNvSpPr>
          <p:nvPr/>
        </p:nvSpPr>
        <p:spPr bwMode="gray">
          <a:xfrm>
            <a:off x="1755116" y="2068523"/>
            <a:ext cx="6705316" cy="785813"/>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78" name="Text Box 6"/>
          <p:cNvSpPr txBox="1">
            <a:spLocks noChangeArrowheads="1"/>
          </p:cNvSpPr>
          <p:nvPr/>
        </p:nvSpPr>
        <p:spPr bwMode="gray">
          <a:xfrm>
            <a:off x="1897990" y="2188995"/>
            <a:ext cx="6738607"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我国风电的发展及并网挑战</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Development &amp; Challenges of Large Scale Wind Power</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AutoShape 8"/>
          <p:cNvSpPr>
            <a:spLocks noChangeArrowheads="1"/>
          </p:cNvSpPr>
          <p:nvPr/>
        </p:nvSpPr>
        <p:spPr bwMode="gray">
          <a:xfrm>
            <a:off x="1755116" y="3140086"/>
            <a:ext cx="6705316" cy="785812"/>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82" name="Text Box 10"/>
          <p:cNvSpPr txBox="1">
            <a:spLocks noChangeArrowheads="1"/>
          </p:cNvSpPr>
          <p:nvPr/>
        </p:nvSpPr>
        <p:spPr bwMode="gray">
          <a:xfrm>
            <a:off x="1897990" y="3238337"/>
            <a:ext cx="6258295"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风力发电并网国家标准</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Grid Code for Wind Power Grid Connection</a:t>
            </a:r>
            <a:endParaRPr lang="en-US" altLang="zh-CN"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0" name="AutoShape 16"/>
          <p:cNvSpPr>
            <a:spLocks noChangeArrowheads="1"/>
          </p:cNvSpPr>
          <p:nvPr/>
        </p:nvSpPr>
        <p:spPr bwMode="gray">
          <a:xfrm>
            <a:off x="1755116" y="4283088"/>
            <a:ext cx="6705316" cy="714375"/>
          </a:xfrm>
          <a:prstGeom prst="roundRect">
            <a:avLst>
              <a:gd name="adj" fmla="val 16667"/>
            </a:avLst>
          </a:prstGeom>
          <a:solidFill>
            <a:schemeClr val="accent2"/>
          </a:solidFill>
          <a:ln w="28575" algn="ctr">
            <a:solidFill>
              <a:schemeClr val="bg1"/>
            </a:solidFill>
            <a:round/>
            <a:headEnd/>
            <a:tailEnd/>
          </a:ln>
          <a:effectLst>
            <a:outerShdw dist="71842" dir="2700000" algn="ctr" rotWithShape="0">
              <a:schemeClr val="bg2">
                <a:alpha val="50000"/>
              </a:schemeClr>
            </a:outerShdw>
          </a:effectLst>
        </p:spPr>
        <p:txBody>
          <a:bodyPr wrap="none" anchor="ctr"/>
          <a:lstStyle/>
          <a:p>
            <a:pPr algn="ctr">
              <a:defRPr/>
            </a:pPr>
            <a:endParaRPr lang="zh-CN" altLang="zh-CN"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90" name="Text Box 18"/>
          <p:cNvSpPr txBox="1">
            <a:spLocks noChangeArrowheads="1"/>
          </p:cNvSpPr>
          <p:nvPr/>
        </p:nvSpPr>
        <p:spPr bwMode="gray">
          <a:xfrm>
            <a:off x="1929740" y="4368807"/>
            <a:ext cx="6403939" cy="615553"/>
          </a:xfrm>
          <a:prstGeom prst="rect">
            <a:avLst/>
          </a:prstGeom>
          <a:noFill/>
          <a:ln w="9525" algn="ctr">
            <a:noFill/>
            <a:miter lim="800000"/>
            <a:headEnd/>
            <a:tailEnd/>
          </a:ln>
        </p:spPr>
        <p:txBody>
          <a:bodyPr wrap="square">
            <a:spAutoFit/>
          </a:bodyPr>
          <a:lstStyle/>
          <a:p>
            <a:pPr eaLnBrk="0" hangingPunct="0">
              <a:defRPr/>
            </a:pPr>
            <a:r>
              <a:rPr lang="zh-CN" altLang="en-US"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风力发电并网的关键技术应用与实践</a:t>
            </a:r>
            <a:endParaRPr lang="en-US" altLang="zh-CN"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eaLnBrk="0" hangingPunct="0">
              <a:defRPr/>
            </a:pPr>
            <a:r>
              <a:rPr lang="en-US" altLang="zh-CN" sz="16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Application of Key Technologies and Practice in China</a:t>
            </a:r>
            <a:endParaRPr lang="zh-CN" altLang="en-US" sz="16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AutoShape 5"/>
          <p:cNvSpPr>
            <a:spLocks noChangeArrowheads="1"/>
          </p:cNvSpPr>
          <p:nvPr/>
        </p:nvSpPr>
        <p:spPr bwMode="gray">
          <a:xfrm>
            <a:off x="878816" y="2105036"/>
            <a:ext cx="725488"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Text Box 7"/>
          <p:cNvSpPr txBox="1">
            <a:spLocks noChangeArrowheads="1"/>
          </p:cNvSpPr>
          <p:nvPr/>
        </p:nvSpPr>
        <p:spPr bwMode="gray">
          <a:xfrm>
            <a:off x="1056616" y="2295536"/>
            <a:ext cx="430213" cy="369887"/>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p>
        </p:txBody>
      </p:sp>
      <p:sp>
        <p:nvSpPr>
          <p:cNvPr id="25" name="AutoShape 9"/>
          <p:cNvSpPr>
            <a:spLocks noChangeArrowheads="1"/>
          </p:cNvSpPr>
          <p:nvPr/>
        </p:nvSpPr>
        <p:spPr bwMode="gray">
          <a:xfrm>
            <a:off x="886754" y="3211523"/>
            <a:ext cx="725487"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6" name="Text Box 11"/>
          <p:cNvSpPr txBox="1">
            <a:spLocks noChangeArrowheads="1"/>
          </p:cNvSpPr>
          <p:nvPr/>
        </p:nvSpPr>
        <p:spPr bwMode="gray">
          <a:xfrm>
            <a:off x="1064554" y="3349636"/>
            <a:ext cx="430212" cy="369887"/>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p>
        </p:txBody>
      </p:sp>
      <p:sp>
        <p:nvSpPr>
          <p:cNvPr id="27" name="AutoShape 13"/>
          <p:cNvSpPr>
            <a:spLocks noChangeArrowheads="1"/>
          </p:cNvSpPr>
          <p:nvPr/>
        </p:nvSpPr>
        <p:spPr bwMode="gray">
          <a:xfrm>
            <a:off x="886754" y="4283086"/>
            <a:ext cx="725487" cy="717550"/>
          </a:xfrm>
          <a:prstGeom prst="diamond">
            <a:avLst/>
          </a:prstGeom>
          <a:solidFill>
            <a:schemeClr val="accent2"/>
          </a:solidFill>
          <a:ln w="25400" algn="ctr">
            <a:solidFill>
              <a:schemeClr val="bg1"/>
            </a:solidFill>
            <a:miter lim="800000"/>
            <a:headEnd/>
            <a:tailEnd/>
          </a:ln>
          <a:effectLst>
            <a:outerShdw dist="76200" algn="ctr" rotWithShape="0">
              <a:schemeClr val="bg2"/>
            </a:outerShdw>
          </a:effectLst>
        </p:spPr>
        <p:txBody>
          <a:bodyPr wrap="none" anchor="ctr"/>
          <a:lstStyle/>
          <a:p>
            <a:pPr>
              <a:defRPr/>
            </a:pPr>
            <a:endParaRPr lang="zh-CN" altLang="en-US" b="1">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8" name="Text Box 15"/>
          <p:cNvSpPr txBox="1">
            <a:spLocks noChangeArrowheads="1"/>
          </p:cNvSpPr>
          <p:nvPr/>
        </p:nvSpPr>
        <p:spPr bwMode="gray">
          <a:xfrm>
            <a:off x="1064554" y="4440248"/>
            <a:ext cx="430212" cy="369888"/>
          </a:xfrm>
          <a:prstGeom prst="rect">
            <a:avLst/>
          </a:prstGeom>
          <a:noFill/>
          <a:ln w="9525" algn="ctr">
            <a:noFill/>
            <a:miter lim="800000"/>
            <a:headEnd/>
            <a:tailEnd/>
          </a:ln>
        </p:spPr>
        <p:txBody>
          <a:bodyPr>
            <a:spAutoFit/>
          </a:bodyPr>
          <a:lstStyle/>
          <a:p>
            <a:pPr algn="ctr" eaLnBrk="0" hangingPunct="0">
              <a:defRPr/>
            </a:pPr>
            <a:r>
              <a:rPr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a:t>
            </a:r>
          </a:p>
        </p:txBody>
      </p:sp>
      <p:pic>
        <p:nvPicPr>
          <p:cNvPr id="19" name="Picture 1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7504" y="4406909"/>
            <a:ext cx="727075" cy="3794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2"/>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cstate="print"/>
          <a:srcRect/>
          <a:stretch>
            <a:fillRect/>
          </a:stretch>
        </p:blipFill>
        <p:spPr bwMode="auto">
          <a:xfrm>
            <a:off x="4500562" y="1500174"/>
            <a:ext cx="4357718" cy="2806371"/>
          </a:xfrm>
          <a:prstGeom prst="rect">
            <a:avLst/>
          </a:prstGeom>
          <a:noFill/>
          <a:ln w="9525" algn="ctr">
            <a:noFill/>
            <a:miter lim="800000"/>
            <a:headEnd/>
            <a:tailEnd/>
          </a:ln>
        </p:spPr>
      </p:pic>
      <p:grpSp>
        <p:nvGrpSpPr>
          <p:cNvPr id="2" name="组合 19"/>
          <p:cNvGrpSpPr>
            <a:grpSpLocks/>
          </p:cNvGrpSpPr>
          <p:nvPr/>
        </p:nvGrpSpPr>
        <p:grpSpPr bwMode="auto">
          <a:xfrm>
            <a:off x="287015" y="4500571"/>
            <a:ext cx="8856985" cy="2084254"/>
            <a:chOff x="928662" y="5146143"/>
            <a:chExt cx="7693630" cy="2415732"/>
          </a:xfrm>
        </p:grpSpPr>
        <p:sp>
          <p:nvSpPr>
            <p:cNvPr id="13" name="AutoShape 5"/>
            <p:cNvSpPr>
              <a:spLocks noChangeArrowheads="1"/>
            </p:cNvSpPr>
            <p:nvPr/>
          </p:nvSpPr>
          <p:spPr bwMode="gray">
            <a:xfrm>
              <a:off x="928662" y="5146143"/>
              <a:ext cx="7632700" cy="2375865"/>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Arial" charset="0"/>
              </a:endParaRPr>
            </a:p>
          </p:txBody>
        </p:sp>
        <p:sp>
          <p:nvSpPr>
            <p:cNvPr id="38924" name="TextBox 13"/>
            <p:cNvSpPr txBox="1">
              <a:spLocks noChangeArrowheads="1"/>
            </p:cNvSpPr>
            <p:nvPr/>
          </p:nvSpPr>
          <p:spPr bwMode="auto">
            <a:xfrm>
              <a:off x="991213" y="5278834"/>
              <a:ext cx="7631079" cy="2283041"/>
            </a:xfrm>
            <a:prstGeom prst="rect">
              <a:avLst/>
            </a:prstGeom>
            <a:noFill/>
            <a:ln w="9525">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完成</a:t>
              </a:r>
              <a:r>
                <a:rPr lang="en-US" altLang="zh-CN" sz="2000" b="1" dirty="0" smtClean="0">
                  <a:latin typeface="+mn-lt"/>
                  <a:ea typeface="微软雅黑" pitchFamily="34" charset="-122"/>
                  <a:cs typeface="Times New Roman" pitchFamily="18" charset="0"/>
                  <a:sym typeface="Arial" pitchFamily="34" charset="0"/>
                </a:rPr>
                <a:t>12</a:t>
              </a:r>
              <a:r>
                <a:rPr lang="zh-CN" altLang="en-US" sz="2000" b="1" dirty="0" smtClean="0">
                  <a:latin typeface="+mn-lt"/>
                  <a:ea typeface="微软雅黑" pitchFamily="34" charset="-122"/>
                  <a:cs typeface="Times New Roman" pitchFamily="18" charset="0"/>
                  <a:sym typeface="Arial" pitchFamily="34" charset="0"/>
                </a:rPr>
                <a:t>个省及地区风电、光伏发电接纳能力研究。</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2000" b="1" dirty="0" smtClean="0">
                  <a:latin typeface="+mn-lt"/>
                  <a:ea typeface="微软雅黑" pitchFamily="34" charset="-122"/>
                  <a:cs typeface="Times New Roman" pitchFamily="18" charset="0"/>
                  <a:sym typeface="Arial" pitchFamily="34" charset="0"/>
                </a:rPr>
                <a:t>    </a:t>
              </a:r>
              <a:r>
                <a:rPr lang="en-US" altLang="zh-CN" sz="1600" b="1" dirty="0" smtClean="0">
                  <a:latin typeface="微软雅黑" pitchFamily="34" charset="-122"/>
                  <a:ea typeface="微软雅黑" pitchFamily="34" charset="-122"/>
                </a:rPr>
                <a:t>  </a:t>
              </a:r>
              <a:r>
                <a:rPr lang="en-US" altLang="zh-CN" sz="1600" b="1" dirty="0" smtClean="0">
                  <a:latin typeface="+mn-lt"/>
                  <a:ea typeface="微软雅黑" pitchFamily="34" charset="-122"/>
                </a:rPr>
                <a:t>More than 12 provinces and regions wind power, PV accommodation ability study.</a:t>
              </a: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完成</a:t>
              </a:r>
              <a:r>
                <a:rPr lang="zh-CN" altLang="en-US" sz="2000" b="1" dirty="0">
                  <a:latin typeface="+mn-lt"/>
                  <a:ea typeface="微软雅黑" pitchFamily="34" charset="-122"/>
                  <a:cs typeface="Times New Roman" pitchFamily="18" charset="0"/>
                  <a:sym typeface="Arial" pitchFamily="34" charset="0"/>
                </a:rPr>
                <a:t>了黑龙江、吉林、辽宁、内蒙古、青海、甘肃、海南、云南、广东电网内共</a:t>
              </a:r>
              <a:r>
                <a:rPr lang="zh-CN" altLang="en-US" sz="2000" b="1" dirty="0" smtClean="0">
                  <a:latin typeface="+mn-lt"/>
                  <a:ea typeface="微软雅黑" pitchFamily="34" charset="-122"/>
                  <a:cs typeface="Times New Roman" pitchFamily="18" charset="0"/>
                  <a:sym typeface="Arial" pitchFamily="34" charset="0"/>
                </a:rPr>
                <a:t>超过</a:t>
              </a:r>
              <a:r>
                <a:rPr lang="en-US" altLang="zh-CN" sz="2000" b="1" dirty="0" smtClean="0">
                  <a:latin typeface="+mn-lt"/>
                  <a:ea typeface="微软雅黑" pitchFamily="34" charset="-122"/>
                  <a:cs typeface="Times New Roman" pitchFamily="18" charset="0"/>
                  <a:sym typeface="Arial" pitchFamily="34" charset="0"/>
                </a:rPr>
                <a:t>300</a:t>
              </a:r>
              <a:r>
                <a:rPr lang="zh-CN" altLang="en-US" sz="2000" b="1" dirty="0">
                  <a:latin typeface="+mn-lt"/>
                  <a:ea typeface="微软雅黑" pitchFamily="34" charset="-122"/>
                  <a:cs typeface="Times New Roman" pitchFamily="18" charset="0"/>
                  <a:sym typeface="Arial" pitchFamily="34" charset="0"/>
                </a:rPr>
                <a:t>个风</a:t>
              </a:r>
              <a:r>
                <a:rPr lang="zh-CN" altLang="en-US" sz="2000" b="1" dirty="0" smtClean="0">
                  <a:latin typeface="+mn-lt"/>
                  <a:ea typeface="微软雅黑" pitchFamily="34" charset="-122"/>
                  <a:cs typeface="Times New Roman" pitchFamily="18" charset="0"/>
                  <a:sym typeface="Arial" pitchFamily="34" charset="0"/>
                </a:rPr>
                <a:t>电场及光</a:t>
              </a:r>
              <a:r>
                <a:rPr lang="zh-CN" altLang="en-US" sz="2000" b="1" dirty="0">
                  <a:latin typeface="+mn-lt"/>
                  <a:ea typeface="微软雅黑" pitchFamily="34" charset="-122"/>
                  <a:cs typeface="Times New Roman" pitchFamily="18" charset="0"/>
                  <a:sym typeface="Arial" pitchFamily="34" charset="0"/>
                </a:rPr>
                <a:t>伏电站的接入系统研究</a:t>
              </a:r>
              <a:r>
                <a:rPr lang="zh-CN" altLang="en-US" sz="2000" b="1" dirty="0" smtClean="0">
                  <a:latin typeface="+mn-lt"/>
                  <a:ea typeface="微软雅黑" pitchFamily="34" charset="-122"/>
                  <a:cs typeface="Times New Roman" pitchFamily="18" charset="0"/>
                  <a:sym typeface="Arial" pitchFamily="34" charset="0"/>
                </a:rPr>
                <a:t>。</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2000" b="1" dirty="0" smtClean="0">
                  <a:latin typeface="+mn-lt"/>
                  <a:ea typeface="微软雅黑" pitchFamily="34" charset="-122"/>
                  <a:cs typeface="Times New Roman" pitchFamily="18" charset="0"/>
                  <a:sym typeface="Arial" pitchFamily="34" charset="0"/>
                </a:rPr>
                <a:t>  </a:t>
              </a:r>
              <a:r>
                <a:rPr lang="en-US" altLang="zh-CN" sz="1600" b="1" dirty="0" smtClean="0">
                  <a:latin typeface="微软雅黑" pitchFamily="34" charset="-122"/>
                  <a:ea typeface="微软雅黑" pitchFamily="34" charset="-122"/>
                </a:rPr>
                <a:t>   </a:t>
              </a:r>
              <a:r>
                <a:rPr lang="en-US" altLang="zh-CN" sz="1600" b="1" dirty="0" smtClean="0">
                  <a:latin typeface="+mj-lt"/>
                  <a:ea typeface="微软雅黑" pitchFamily="34" charset="-122"/>
                </a:rPr>
                <a:t>More than 300 grid integration studies on wind farms and PV power stations.</a:t>
              </a:r>
              <a:endParaRPr lang="zh-CN" altLang="en-US" sz="1600" b="1" dirty="0">
                <a:latin typeface="+mj-lt"/>
                <a:ea typeface="微软雅黑" pitchFamily="34" charset="-122"/>
              </a:endParaRPr>
            </a:p>
          </p:txBody>
        </p:sp>
      </p:grpSp>
      <p:sp>
        <p:nvSpPr>
          <p:cNvPr id="15" name="灯片编号占位符 3"/>
          <p:cNvSpPr>
            <a:spLocks noGrp="1"/>
          </p:cNvSpPr>
          <p:nvPr>
            <p:ph type="sldNum" sz="quarter" idx="12"/>
          </p:nvPr>
        </p:nvSpPr>
        <p:spPr>
          <a:xfrm>
            <a:off x="6831013" y="6448425"/>
            <a:ext cx="2133600" cy="365125"/>
          </a:xfrm>
        </p:spPr>
        <p:txBody>
          <a:bodyPr/>
          <a:lstStyle/>
          <a:p>
            <a:pPr>
              <a:defRPr/>
            </a:pPr>
            <a:fld id="{E78BE8CC-8429-4D62-9EB3-7F7D3C4D0A25}" type="slidenum">
              <a:rPr lang="zh-CN" altLang="en-US" smtClean="0">
                <a:latin typeface="微软雅黑" pitchFamily="34" charset="-122"/>
              </a:rPr>
              <a:pPr>
                <a:defRPr/>
              </a:pPr>
              <a:t>20</a:t>
            </a:fld>
            <a:endParaRPr lang="zh-CN" altLang="en-US" dirty="0">
              <a:latin typeface="微软雅黑" pitchFamily="34" charset="-122"/>
            </a:endParaRPr>
          </a:p>
        </p:txBody>
      </p:sp>
      <p:grpSp>
        <p:nvGrpSpPr>
          <p:cNvPr id="3" name="Group 14"/>
          <p:cNvGrpSpPr>
            <a:grpSpLocks/>
          </p:cNvGrpSpPr>
          <p:nvPr/>
        </p:nvGrpSpPr>
        <p:grpSpPr bwMode="auto">
          <a:xfrm>
            <a:off x="285720" y="1428736"/>
            <a:ext cx="4000497" cy="2857520"/>
            <a:chOff x="0" y="0"/>
            <a:chExt cx="5760" cy="4325"/>
          </a:xfrm>
        </p:grpSpPr>
        <p:pic>
          <p:nvPicPr>
            <p:cNvPr id="12" name="Picture 15" descr="中国地图"/>
            <p:cNvPicPr>
              <a:picLocks noChangeAspect="1" noChangeArrowheads="1"/>
            </p:cNvPicPr>
            <p:nvPr/>
          </p:nvPicPr>
          <p:blipFill>
            <a:blip r:embed="rId4" cstate="print"/>
            <a:srcRect/>
            <a:stretch>
              <a:fillRect/>
            </a:stretch>
          </p:blipFill>
          <p:spPr bwMode="auto">
            <a:xfrm>
              <a:off x="0" y="0"/>
              <a:ext cx="5760" cy="4325"/>
            </a:xfrm>
            <a:prstGeom prst="rect">
              <a:avLst/>
            </a:prstGeom>
            <a:noFill/>
            <a:ln w="9525">
              <a:noFill/>
              <a:miter lim="800000"/>
              <a:headEnd/>
              <a:tailEnd/>
            </a:ln>
          </p:spPr>
        </p:pic>
        <p:sp>
          <p:nvSpPr>
            <p:cNvPr id="16" name="Picture 16" descr="旋转的风机"/>
            <p:cNvSpPr>
              <a:spLocks noChangeAspect="1" noChangeArrowheads="1"/>
            </p:cNvSpPr>
            <p:nvPr/>
          </p:nvSpPr>
          <p:spPr bwMode="auto">
            <a:xfrm>
              <a:off x="4950" y="714"/>
              <a:ext cx="372" cy="312"/>
            </a:xfrm>
            <a:prstGeom prst="rect">
              <a:avLst/>
            </a:prstGeom>
            <a:noFill/>
            <a:ln w="9525">
              <a:noFill/>
              <a:miter lim="800000"/>
              <a:headEnd/>
              <a:tailEnd/>
            </a:ln>
          </p:spPr>
          <p:txBody>
            <a:bodyPr/>
            <a:lstStyle/>
            <a:p>
              <a:endParaRPr lang="zh-CN" altLang="en-US"/>
            </a:p>
          </p:txBody>
        </p:sp>
        <p:pic>
          <p:nvPicPr>
            <p:cNvPr id="17" name="Picture 17" descr="旋转的风机"/>
            <p:cNvPicPr>
              <a:picLocks noChangeAspect="1" noChangeArrowheads="1"/>
            </p:cNvPicPr>
            <p:nvPr/>
          </p:nvPicPr>
          <p:blipFill>
            <a:blip r:embed="rId5" cstate="print"/>
            <a:srcRect/>
            <a:stretch>
              <a:fillRect/>
            </a:stretch>
          </p:blipFill>
          <p:spPr bwMode="auto">
            <a:xfrm>
              <a:off x="4913" y="1233"/>
              <a:ext cx="223" cy="162"/>
            </a:xfrm>
            <a:prstGeom prst="rect">
              <a:avLst/>
            </a:prstGeom>
            <a:noFill/>
            <a:ln w="9525">
              <a:noFill/>
              <a:miter lim="800000"/>
              <a:headEnd/>
              <a:tailEnd/>
            </a:ln>
          </p:spPr>
        </p:pic>
        <p:pic>
          <p:nvPicPr>
            <p:cNvPr id="18" name="Picture 18" descr="旋转的风机"/>
            <p:cNvPicPr>
              <a:picLocks noChangeAspect="1" noChangeArrowheads="1"/>
            </p:cNvPicPr>
            <p:nvPr/>
          </p:nvPicPr>
          <p:blipFill>
            <a:blip r:embed="rId6" cstate="print"/>
            <a:srcRect/>
            <a:stretch>
              <a:fillRect/>
            </a:stretch>
          </p:blipFill>
          <p:spPr bwMode="auto">
            <a:xfrm>
              <a:off x="4640" y="1436"/>
              <a:ext cx="253" cy="214"/>
            </a:xfrm>
            <a:prstGeom prst="rect">
              <a:avLst/>
            </a:prstGeom>
            <a:noFill/>
            <a:ln w="9525">
              <a:noFill/>
              <a:miter lim="800000"/>
              <a:headEnd/>
              <a:tailEnd/>
            </a:ln>
          </p:spPr>
        </p:pic>
        <p:pic>
          <p:nvPicPr>
            <p:cNvPr id="19" name="Picture 19" descr="旋转的风机"/>
            <p:cNvPicPr>
              <a:picLocks noChangeAspect="1" noChangeArrowheads="1"/>
            </p:cNvPicPr>
            <p:nvPr/>
          </p:nvPicPr>
          <p:blipFill>
            <a:blip r:embed="rId7" cstate="print"/>
            <a:srcRect/>
            <a:stretch>
              <a:fillRect/>
            </a:stretch>
          </p:blipFill>
          <p:spPr bwMode="auto">
            <a:xfrm>
              <a:off x="4266" y="1168"/>
              <a:ext cx="223" cy="255"/>
            </a:xfrm>
            <a:prstGeom prst="rect">
              <a:avLst/>
            </a:prstGeom>
            <a:noFill/>
            <a:ln w="9525">
              <a:noFill/>
              <a:miter lim="800000"/>
              <a:headEnd/>
              <a:tailEnd/>
            </a:ln>
          </p:spPr>
        </p:pic>
        <p:pic>
          <p:nvPicPr>
            <p:cNvPr id="20" name="Picture 20" descr="旋转的风机"/>
            <p:cNvPicPr>
              <a:picLocks noChangeAspect="1" noChangeArrowheads="1"/>
            </p:cNvPicPr>
            <p:nvPr/>
          </p:nvPicPr>
          <p:blipFill>
            <a:blip r:embed="rId8" cstate="print"/>
            <a:srcRect/>
            <a:stretch>
              <a:fillRect/>
            </a:stretch>
          </p:blipFill>
          <p:spPr bwMode="auto">
            <a:xfrm>
              <a:off x="3107" y="1905"/>
              <a:ext cx="174" cy="199"/>
            </a:xfrm>
            <a:prstGeom prst="rect">
              <a:avLst/>
            </a:prstGeom>
            <a:noFill/>
            <a:ln w="9525">
              <a:noFill/>
              <a:miter lim="800000"/>
              <a:headEnd/>
              <a:tailEnd/>
            </a:ln>
          </p:spPr>
        </p:pic>
        <p:pic>
          <p:nvPicPr>
            <p:cNvPr id="21" name="Picture 21" descr="旋转的风机"/>
            <p:cNvPicPr>
              <a:picLocks noChangeAspect="1" noChangeArrowheads="1"/>
            </p:cNvPicPr>
            <p:nvPr/>
          </p:nvPicPr>
          <p:blipFill>
            <a:blip r:embed="rId8" cstate="print"/>
            <a:srcRect/>
            <a:stretch>
              <a:fillRect/>
            </a:stretch>
          </p:blipFill>
          <p:spPr bwMode="auto">
            <a:xfrm>
              <a:off x="3249" y="1565"/>
              <a:ext cx="174" cy="199"/>
            </a:xfrm>
            <a:prstGeom prst="rect">
              <a:avLst/>
            </a:prstGeom>
            <a:noFill/>
            <a:ln w="9525">
              <a:noFill/>
              <a:miter lim="800000"/>
              <a:headEnd/>
              <a:tailEnd/>
            </a:ln>
          </p:spPr>
        </p:pic>
        <p:sp>
          <p:nvSpPr>
            <p:cNvPr id="22" name="Picture 22" descr="旋转的风机"/>
            <p:cNvSpPr>
              <a:spLocks noChangeAspect="1" noChangeArrowheads="1"/>
            </p:cNvSpPr>
            <p:nvPr/>
          </p:nvSpPr>
          <p:spPr bwMode="auto">
            <a:xfrm>
              <a:off x="1604" y="998"/>
              <a:ext cx="297" cy="340"/>
            </a:xfrm>
            <a:prstGeom prst="rect">
              <a:avLst/>
            </a:prstGeom>
            <a:noFill/>
            <a:ln w="9525">
              <a:noFill/>
              <a:miter lim="800000"/>
              <a:headEnd/>
              <a:tailEnd/>
            </a:ln>
          </p:spPr>
          <p:txBody>
            <a:bodyPr/>
            <a:lstStyle/>
            <a:p>
              <a:endParaRPr lang="zh-CN" altLang="en-US"/>
            </a:p>
          </p:txBody>
        </p:sp>
        <p:pic>
          <p:nvPicPr>
            <p:cNvPr id="23" name="Picture 23" descr="旋转的风机"/>
            <p:cNvPicPr>
              <a:picLocks noChangeAspect="1" noChangeArrowheads="1"/>
            </p:cNvPicPr>
            <p:nvPr/>
          </p:nvPicPr>
          <p:blipFill>
            <a:blip r:embed="rId8" cstate="print"/>
            <a:srcRect/>
            <a:stretch>
              <a:fillRect/>
            </a:stretch>
          </p:blipFill>
          <p:spPr bwMode="auto">
            <a:xfrm>
              <a:off x="3192" y="4003"/>
              <a:ext cx="174" cy="199"/>
            </a:xfrm>
            <a:prstGeom prst="rect">
              <a:avLst/>
            </a:prstGeom>
            <a:noFill/>
            <a:ln w="9525">
              <a:noFill/>
              <a:miter lim="800000"/>
              <a:headEnd/>
              <a:tailEnd/>
            </a:ln>
          </p:spPr>
        </p:pic>
        <p:pic>
          <p:nvPicPr>
            <p:cNvPr id="24" name="Picture 24" descr="旋转的风机"/>
            <p:cNvPicPr>
              <a:picLocks noChangeAspect="1" noChangeArrowheads="1"/>
            </p:cNvPicPr>
            <p:nvPr/>
          </p:nvPicPr>
          <p:blipFill>
            <a:blip r:embed="rId9" cstate="print"/>
            <a:srcRect/>
            <a:stretch>
              <a:fillRect/>
            </a:stretch>
          </p:blipFill>
          <p:spPr bwMode="auto">
            <a:xfrm>
              <a:off x="4071" y="1820"/>
              <a:ext cx="198" cy="227"/>
            </a:xfrm>
            <a:prstGeom prst="rect">
              <a:avLst/>
            </a:prstGeom>
            <a:noFill/>
            <a:ln w="9525">
              <a:noFill/>
              <a:miter lim="800000"/>
              <a:headEnd/>
              <a:tailEnd/>
            </a:ln>
          </p:spPr>
        </p:pic>
        <p:pic>
          <p:nvPicPr>
            <p:cNvPr id="25" name="Picture 25" descr="旋转的风机"/>
            <p:cNvPicPr>
              <a:picLocks noChangeAspect="1" noChangeArrowheads="1"/>
            </p:cNvPicPr>
            <p:nvPr/>
          </p:nvPicPr>
          <p:blipFill>
            <a:blip r:embed="rId10" cstate="print"/>
            <a:srcRect/>
            <a:stretch>
              <a:fillRect/>
            </a:stretch>
          </p:blipFill>
          <p:spPr bwMode="auto">
            <a:xfrm>
              <a:off x="2455" y="1621"/>
              <a:ext cx="248" cy="284"/>
            </a:xfrm>
            <a:prstGeom prst="rect">
              <a:avLst/>
            </a:prstGeom>
            <a:noFill/>
            <a:ln w="9525">
              <a:noFill/>
              <a:miter lim="800000"/>
              <a:headEnd/>
              <a:tailEnd/>
            </a:ln>
          </p:spPr>
        </p:pic>
        <p:pic>
          <p:nvPicPr>
            <p:cNvPr id="26" name="Picture 26" descr="旋转的风机"/>
            <p:cNvPicPr>
              <a:picLocks noChangeAspect="1" noChangeArrowheads="1"/>
            </p:cNvPicPr>
            <p:nvPr/>
          </p:nvPicPr>
          <p:blipFill>
            <a:blip r:embed="rId11" cstate="print"/>
            <a:srcRect/>
            <a:stretch>
              <a:fillRect/>
            </a:stretch>
          </p:blipFill>
          <p:spPr bwMode="auto">
            <a:xfrm>
              <a:off x="4581" y="2387"/>
              <a:ext cx="198" cy="256"/>
            </a:xfrm>
            <a:prstGeom prst="rect">
              <a:avLst/>
            </a:prstGeom>
            <a:noFill/>
            <a:ln w="9525">
              <a:noFill/>
              <a:miter lim="800000"/>
              <a:headEnd/>
              <a:tailEnd/>
            </a:ln>
          </p:spPr>
        </p:pic>
        <p:pic>
          <p:nvPicPr>
            <p:cNvPr id="27" name="Picture 27" descr="旋转的风机"/>
            <p:cNvPicPr>
              <a:picLocks noChangeAspect="1" noChangeArrowheads="1"/>
            </p:cNvPicPr>
            <p:nvPr/>
          </p:nvPicPr>
          <p:blipFill>
            <a:blip r:embed="rId5" cstate="print"/>
            <a:srcRect/>
            <a:stretch>
              <a:fillRect/>
            </a:stretch>
          </p:blipFill>
          <p:spPr bwMode="auto">
            <a:xfrm>
              <a:off x="2232" y="3487"/>
              <a:ext cx="223" cy="162"/>
            </a:xfrm>
            <a:prstGeom prst="rect">
              <a:avLst/>
            </a:prstGeom>
            <a:noFill/>
            <a:ln w="9525">
              <a:noFill/>
              <a:miter lim="800000"/>
              <a:headEnd/>
              <a:tailEnd/>
            </a:ln>
          </p:spPr>
        </p:pic>
      </p:grpSp>
      <p:sp>
        <p:nvSpPr>
          <p:cNvPr id="30" name="Rectangle 7"/>
          <p:cNvSpPr>
            <a:spLocks noChangeArrowheads="1"/>
          </p:cNvSpPr>
          <p:nvPr/>
        </p:nvSpPr>
        <p:spPr bwMode="auto">
          <a:xfrm>
            <a:off x="571500" y="268628"/>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3.1</a:t>
            </a:r>
            <a:r>
              <a:rPr lang="zh-CN" altLang="en-US" sz="2800" b="1" kern="0" dirty="0" smtClean="0">
                <a:effectLst>
                  <a:outerShdw blurRad="38100" dist="38100" dir="2700000" algn="tl">
                    <a:srgbClr val="C0C0C0"/>
                  </a:outerShdw>
                </a:effectLst>
                <a:latin typeface="+mj-lt"/>
                <a:ea typeface="黑体" pitchFamily="2" charset="-122"/>
                <a:cs typeface="+mj-cs"/>
              </a:rPr>
              <a:t>  仿真分析</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Simulation and Analysis</a:t>
            </a:r>
          </a:p>
          <a:p>
            <a:pPr marL="609600" indent="-609600">
              <a:lnSpc>
                <a:spcPct val="120000"/>
              </a:lnSpc>
              <a:defRPr/>
            </a:pPr>
            <a:endParaRPr lang="en-US" altLang="zh-CN" sz="2000" b="1" dirty="0" smtClean="0">
              <a:latin typeface="微软雅黑" pitchFamily="34" charset="-122"/>
              <a:ea typeface="微软雅黑" pitchFamily="34" charset="-122"/>
            </a:endParaRP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53008" y="4071942"/>
            <a:ext cx="9036496" cy="2669426"/>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pic>
        <p:nvPicPr>
          <p:cNvPr id="31746" name="Picture 4" descr="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7158" y="1357299"/>
            <a:ext cx="4214842" cy="25717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9" name="图片 8" descr="W020111221600680361084.jpg"/>
          <p:cNvPicPr>
            <a:picLocks noChangeAspect="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4857752" y="1357298"/>
            <a:ext cx="3927472" cy="2620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0" name="Rectangle 3"/>
          <p:cNvSpPr txBox="1">
            <a:spLocks noChangeArrowheads="1"/>
          </p:cNvSpPr>
          <p:nvPr/>
        </p:nvSpPr>
        <p:spPr bwMode="auto">
          <a:xfrm>
            <a:off x="213712" y="4071942"/>
            <a:ext cx="8573130" cy="2448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a:solidFill>
                  <a:schemeClr val="tx1"/>
                </a:solidFill>
                <a:latin typeface="Times New Roman" pitchFamily="18" charset="0"/>
                <a:ea typeface="宋体" charset="-122"/>
              </a:defRPr>
            </a:lvl1pPr>
            <a:lvl2pPr marL="342900" indent="-342900" eaLnBrk="0" hangingPunct="0">
              <a:defRPr>
                <a:solidFill>
                  <a:schemeClr val="tx1"/>
                </a:solidFill>
                <a:latin typeface="Times New Roman" pitchFamily="18" charset="0"/>
                <a:ea typeface="宋体" charset="-122"/>
              </a:defRPr>
            </a:lvl2pPr>
            <a:lvl3pPr marL="1143000" indent="-228600" eaLnBrk="0" hangingPunct="0">
              <a:defRPr>
                <a:solidFill>
                  <a:schemeClr val="tx1"/>
                </a:solidFill>
                <a:latin typeface="Times New Roman" pitchFamily="18" charset="0"/>
                <a:ea typeface="宋体" charset="-122"/>
              </a:defRPr>
            </a:lvl3pPr>
            <a:lvl4pPr marL="1600200" indent="-228600" eaLnBrk="0" hangingPunct="0">
              <a:defRPr>
                <a:solidFill>
                  <a:schemeClr val="tx1"/>
                </a:solidFill>
                <a:latin typeface="Times New Roman" pitchFamily="18" charset="0"/>
                <a:ea typeface="宋体" charset="-122"/>
              </a:defRPr>
            </a:lvl4pPr>
            <a:lvl5pPr marL="2057400" indent="-228600" eaLnBrk="0" hangingPunct="0">
              <a:defRPr>
                <a:solidFill>
                  <a:schemeClr val="tx1"/>
                </a:solidFill>
                <a:latin typeface="Times New Roman" pitchFamily="18" charset="0"/>
                <a:ea typeface="宋体" charset="-122"/>
              </a:defRPr>
            </a:lvl5pPr>
            <a:lvl6pPr marL="2514600" indent="-228600" eaLnBrk="0" fontAlgn="base" hangingPunct="0">
              <a:spcBef>
                <a:spcPts val="600"/>
              </a:spcBef>
              <a:spcAft>
                <a:spcPts val="600"/>
              </a:spcAft>
              <a:buClr>
                <a:schemeClr val="tx1"/>
              </a:buClr>
              <a:buSzPct val="75000"/>
              <a:buFont typeface="Wingdings" pitchFamily="2" charset="2"/>
              <a:buChar char="n"/>
              <a:defRPr>
                <a:solidFill>
                  <a:schemeClr val="tx1"/>
                </a:solidFill>
                <a:latin typeface="Times New Roman" pitchFamily="18" charset="0"/>
                <a:ea typeface="宋体" charset="-122"/>
              </a:defRPr>
            </a:lvl6pPr>
            <a:lvl7pPr marL="2971800" indent="-228600" eaLnBrk="0" fontAlgn="base" hangingPunct="0">
              <a:spcBef>
                <a:spcPts val="600"/>
              </a:spcBef>
              <a:spcAft>
                <a:spcPts val="600"/>
              </a:spcAft>
              <a:buClr>
                <a:schemeClr val="tx1"/>
              </a:buClr>
              <a:buSzPct val="75000"/>
              <a:buFont typeface="Wingdings" pitchFamily="2" charset="2"/>
              <a:buChar char="n"/>
              <a:defRPr>
                <a:solidFill>
                  <a:schemeClr val="tx1"/>
                </a:solidFill>
                <a:latin typeface="Times New Roman" pitchFamily="18" charset="0"/>
                <a:ea typeface="宋体" charset="-122"/>
              </a:defRPr>
            </a:lvl7pPr>
            <a:lvl8pPr marL="3429000" indent="-228600" eaLnBrk="0" fontAlgn="base" hangingPunct="0">
              <a:spcBef>
                <a:spcPts val="600"/>
              </a:spcBef>
              <a:spcAft>
                <a:spcPts val="600"/>
              </a:spcAft>
              <a:buClr>
                <a:schemeClr val="tx1"/>
              </a:buClr>
              <a:buSzPct val="75000"/>
              <a:buFont typeface="Wingdings" pitchFamily="2" charset="2"/>
              <a:buChar char="n"/>
              <a:defRPr>
                <a:solidFill>
                  <a:schemeClr val="tx1"/>
                </a:solidFill>
                <a:latin typeface="Times New Roman" pitchFamily="18" charset="0"/>
                <a:ea typeface="宋体" charset="-122"/>
              </a:defRPr>
            </a:lvl8pPr>
            <a:lvl9pPr marL="3886200" indent="-228600" eaLnBrk="0" fontAlgn="base" hangingPunct="0">
              <a:spcBef>
                <a:spcPts val="600"/>
              </a:spcBef>
              <a:spcAft>
                <a:spcPts val="600"/>
              </a:spcAft>
              <a:buClr>
                <a:schemeClr val="tx1"/>
              </a:buClr>
              <a:buSzPct val="75000"/>
              <a:buFont typeface="Wingdings" pitchFamily="2" charset="2"/>
              <a:buChar char="n"/>
              <a:defRPr>
                <a:solidFill>
                  <a:schemeClr val="tx1"/>
                </a:solidFill>
                <a:latin typeface="Times New Roman" pitchFamily="18" charset="0"/>
                <a:ea typeface="宋体" charset="-122"/>
              </a:defRPr>
            </a:lvl9pPr>
          </a:lstStyle>
          <a:p>
            <a:pPr marL="360000" lvl="1" indent="-360000" algn="just" defTabSz="720000">
              <a:lnSpc>
                <a:spcPct val="110000"/>
              </a:lnSpc>
              <a:spcBef>
                <a:spcPct val="20000"/>
              </a:spcBef>
              <a:buClr>
                <a:srgbClr val="006666"/>
              </a:buClr>
              <a:buSzPct val="75000"/>
              <a:buFont typeface="Wingdings" pitchFamily="2" charset="2"/>
              <a:buChar char="v"/>
              <a:defRPr/>
            </a:pPr>
            <a:r>
              <a:rPr lang="zh-CN" altLang="en-US" b="1" dirty="0" smtClean="0">
                <a:latin typeface="+mn-lt"/>
                <a:ea typeface="微软雅黑" pitchFamily="34" charset="-122"/>
                <a:cs typeface="Times New Roman" pitchFamily="18" charset="0"/>
                <a:sym typeface="Arial" pitchFamily="34" charset="0"/>
              </a:rPr>
              <a:t>拥有</a:t>
            </a:r>
            <a:r>
              <a:rPr lang="zh-CN" altLang="en-US" b="1" dirty="0">
                <a:latin typeface="+mn-lt"/>
                <a:ea typeface="微软雅黑" pitchFamily="34" charset="-122"/>
                <a:cs typeface="Times New Roman" pitchFamily="18" charset="0"/>
                <a:sym typeface="Arial" pitchFamily="34" charset="0"/>
              </a:rPr>
              <a:t>计算核</a:t>
            </a:r>
            <a:r>
              <a:rPr lang="en-US" altLang="zh-CN" b="1" dirty="0">
                <a:latin typeface="+mn-lt"/>
                <a:ea typeface="微软雅黑" pitchFamily="34" charset="-122"/>
                <a:cs typeface="Times New Roman" pitchFamily="18" charset="0"/>
                <a:sym typeface="Arial" pitchFamily="34" charset="0"/>
              </a:rPr>
              <a:t>6560</a:t>
            </a:r>
            <a:r>
              <a:rPr lang="zh-CN" altLang="en-US" b="1" dirty="0">
                <a:latin typeface="+mn-lt"/>
                <a:ea typeface="微软雅黑" pitchFamily="34" charset="-122"/>
                <a:cs typeface="Times New Roman" pitchFamily="18" charset="0"/>
                <a:sym typeface="Arial" pitchFamily="34" charset="0"/>
              </a:rPr>
              <a:t>个、存储容量</a:t>
            </a:r>
            <a:r>
              <a:rPr lang="en-US" altLang="zh-CN" b="1" dirty="0">
                <a:latin typeface="+mn-lt"/>
                <a:ea typeface="微软雅黑" pitchFamily="34" charset="-122"/>
                <a:cs typeface="Times New Roman" pitchFamily="18" charset="0"/>
                <a:sym typeface="Arial" pitchFamily="34" charset="0"/>
              </a:rPr>
              <a:t>376TB</a:t>
            </a:r>
            <a:r>
              <a:rPr lang="zh-CN" altLang="en-US" b="1" dirty="0">
                <a:latin typeface="+mn-lt"/>
                <a:ea typeface="微软雅黑" pitchFamily="34" charset="-122"/>
                <a:cs typeface="Times New Roman" pitchFamily="18" charset="0"/>
                <a:sym typeface="Arial" pitchFamily="34" charset="0"/>
              </a:rPr>
              <a:t>，在</a:t>
            </a:r>
            <a:r>
              <a:rPr lang="en-US" altLang="zh-CN" b="1" dirty="0">
                <a:latin typeface="+mn-lt"/>
                <a:ea typeface="微软雅黑" pitchFamily="34" charset="-122"/>
                <a:cs typeface="Times New Roman" pitchFamily="18" charset="0"/>
                <a:sym typeface="Arial" pitchFamily="34" charset="0"/>
              </a:rPr>
              <a:t>2011</a:t>
            </a:r>
            <a:r>
              <a:rPr lang="zh-CN" altLang="en-US" b="1" dirty="0">
                <a:latin typeface="+mn-lt"/>
                <a:ea typeface="微软雅黑" pitchFamily="34" charset="-122"/>
                <a:cs typeface="Times New Roman" pitchFamily="18" charset="0"/>
                <a:sym typeface="Arial" pitchFamily="34" charset="0"/>
              </a:rPr>
              <a:t>年中国</a:t>
            </a:r>
            <a:r>
              <a:rPr lang="zh-CN" altLang="en-US" b="1" dirty="0" smtClean="0">
                <a:latin typeface="+mn-lt"/>
                <a:ea typeface="微软雅黑" pitchFamily="34" charset="-122"/>
                <a:cs typeface="Times New Roman" pitchFamily="18" charset="0"/>
                <a:sym typeface="Arial" pitchFamily="34" charset="0"/>
              </a:rPr>
              <a:t>高性能计算机</a:t>
            </a:r>
            <a:r>
              <a:rPr lang="en-US" altLang="zh-CN" b="1" dirty="0" smtClean="0">
                <a:latin typeface="+mn-lt"/>
                <a:ea typeface="微软雅黑" pitchFamily="34" charset="-122"/>
                <a:cs typeface="Times New Roman" pitchFamily="18" charset="0"/>
                <a:sym typeface="Arial" pitchFamily="34" charset="0"/>
              </a:rPr>
              <a:t>TOP100</a:t>
            </a:r>
            <a:r>
              <a:rPr lang="zh-CN" altLang="en-US" b="1" dirty="0">
                <a:latin typeface="+mn-lt"/>
                <a:ea typeface="微软雅黑" pitchFamily="34" charset="-122"/>
                <a:cs typeface="Times New Roman" pitchFamily="18" charset="0"/>
                <a:sym typeface="Arial" pitchFamily="34" charset="0"/>
              </a:rPr>
              <a:t>排名中以每秒</a:t>
            </a:r>
            <a:r>
              <a:rPr lang="en-US" altLang="zh-CN" b="1" dirty="0">
                <a:latin typeface="+mn-lt"/>
                <a:ea typeface="微软雅黑" pitchFamily="34" charset="-122"/>
                <a:cs typeface="Times New Roman" pitchFamily="18" charset="0"/>
                <a:sym typeface="Arial" pitchFamily="34" charset="0"/>
              </a:rPr>
              <a:t>53</a:t>
            </a:r>
            <a:r>
              <a:rPr lang="zh-CN" altLang="en-US" b="1" dirty="0">
                <a:latin typeface="+mn-lt"/>
                <a:ea typeface="微软雅黑" pitchFamily="34" charset="-122"/>
                <a:cs typeface="Times New Roman" pitchFamily="18" charset="0"/>
                <a:sym typeface="Arial" pitchFamily="34" charset="0"/>
              </a:rPr>
              <a:t>万亿</a:t>
            </a:r>
            <a:r>
              <a:rPr lang="zh-CN" altLang="en-US" b="1" dirty="0" smtClean="0">
                <a:latin typeface="+mn-lt"/>
                <a:ea typeface="微软雅黑" pitchFamily="34" charset="-122"/>
                <a:cs typeface="Times New Roman" pitchFamily="18" charset="0"/>
                <a:sym typeface="Arial" pitchFamily="34" charset="0"/>
              </a:rPr>
              <a:t>次运算</a:t>
            </a:r>
            <a:r>
              <a:rPr lang="zh-CN" altLang="en-US" b="1" dirty="0">
                <a:latin typeface="+mn-lt"/>
                <a:ea typeface="微软雅黑" pitchFamily="34" charset="-122"/>
                <a:cs typeface="Times New Roman" pitchFamily="18" charset="0"/>
                <a:sym typeface="Arial" pitchFamily="34" charset="0"/>
              </a:rPr>
              <a:t>速度位列</a:t>
            </a:r>
            <a:r>
              <a:rPr lang="zh-CN" altLang="en-US" b="1" dirty="0" smtClean="0">
                <a:latin typeface="+mn-lt"/>
                <a:ea typeface="微软雅黑" pitchFamily="34" charset="-122"/>
                <a:cs typeface="Times New Roman" pitchFamily="18" charset="0"/>
                <a:sym typeface="Arial" pitchFamily="34" charset="0"/>
              </a:rPr>
              <a:t>第</a:t>
            </a:r>
            <a:r>
              <a:rPr lang="en-US" altLang="zh-CN" b="1" dirty="0" smtClean="0">
                <a:latin typeface="+mn-lt"/>
                <a:ea typeface="微软雅黑" pitchFamily="34" charset="-122"/>
                <a:cs typeface="Times New Roman" pitchFamily="18" charset="0"/>
                <a:sym typeface="Arial" pitchFamily="34" charset="0"/>
              </a:rPr>
              <a:t>41</a:t>
            </a:r>
            <a:r>
              <a:rPr lang="zh-CN" altLang="en-US" b="1" dirty="0" smtClean="0">
                <a:latin typeface="+mn-lt"/>
                <a:ea typeface="微软雅黑" pitchFamily="34" charset="-122"/>
                <a:cs typeface="Times New Roman" pitchFamily="18" charset="0"/>
                <a:sym typeface="Arial" pitchFamily="34" charset="0"/>
              </a:rPr>
              <a:t>位</a:t>
            </a:r>
            <a:r>
              <a:rPr lang="en-US" altLang="zh-CN" b="1" dirty="0" smtClean="0">
                <a:latin typeface="+mn-lt"/>
                <a:ea typeface="微软雅黑" pitchFamily="34" charset="-122"/>
                <a:cs typeface="Times New Roman" pitchFamily="18" charset="0"/>
                <a:sym typeface="Arial" pitchFamily="34" charset="0"/>
              </a:rPr>
              <a:t>(</a:t>
            </a:r>
            <a:r>
              <a:rPr lang="zh-CN" altLang="en-US" b="1" dirty="0" smtClean="0">
                <a:latin typeface="+mn-lt"/>
                <a:ea typeface="微软雅黑" pitchFamily="34" charset="-122"/>
                <a:cs typeface="Times New Roman" pitchFamily="18" charset="0"/>
                <a:sym typeface="Arial" pitchFamily="34" charset="0"/>
              </a:rPr>
              <a:t>电力行业排名第一</a:t>
            </a:r>
            <a:r>
              <a:rPr lang="en-US" altLang="zh-CN" b="1" dirty="0" smtClean="0">
                <a:latin typeface="+mn-lt"/>
                <a:ea typeface="微软雅黑" pitchFamily="34" charset="-122"/>
                <a:cs typeface="Times New Roman" pitchFamily="18" charset="0"/>
                <a:sym typeface="Arial" pitchFamily="34" charset="0"/>
              </a:rPr>
              <a:t>)</a:t>
            </a:r>
            <a:r>
              <a:rPr lang="zh-CN" altLang="en-US" b="1" dirty="0" smtClean="0">
                <a:latin typeface="+mn-lt"/>
                <a:ea typeface="微软雅黑" pitchFamily="34" charset="-122"/>
                <a:cs typeface="Times New Roman" pitchFamily="18" charset="0"/>
                <a:sym typeface="Arial" pitchFamily="34" charset="0"/>
              </a:rPr>
              <a:t>。可</a:t>
            </a:r>
            <a:r>
              <a:rPr lang="zh-CN" altLang="en-US" b="1" dirty="0">
                <a:latin typeface="+mn-lt"/>
                <a:ea typeface="微软雅黑" pitchFamily="34" charset="-122"/>
                <a:cs typeface="Times New Roman" pitchFamily="18" charset="0"/>
                <a:sym typeface="Arial" pitchFamily="34" charset="0"/>
              </a:rPr>
              <a:t>在</a:t>
            </a:r>
            <a:r>
              <a:rPr lang="en-US" altLang="zh-CN" b="1" dirty="0" smtClean="0">
                <a:latin typeface="+mn-lt"/>
                <a:ea typeface="微软雅黑" pitchFamily="34" charset="-122"/>
                <a:cs typeface="Times New Roman" pitchFamily="18" charset="0"/>
                <a:sym typeface="Arial" pitchFamily="34" charset="0"/>
              </a:rPr>
              <a:t>2.5</a:t>
            </a:r>
            <a:r>
              <a:rPr lang="zh-CN" altLang="en-US" b="1" dirty="0" smtClean="0">
                <a:latin typeface="+mn-lt"/>
                <a:ea typeface="微软雅黑" pitchFamily="34" charset="-122"/>
                <a:cs typeface="Times New Roman" pitchFamily="18" charset="0"/>
                <a:sym typeface="Arial" pitchFamily="34" charset="0"/>
              </a:rPr>
              <a:t>小时</a:t>
            </a:r>
            <a:r>
              <a:rPr lang="zh-CN" altLang="en-US" b="1" dirty="0">
                <a:latin typeface="+mn-lt"/>
                <a:ea typeface="微软雅黑" pitchFamily="34" charset="-122"/>
                <a:cs typeface="Times New Roman" pitchFamily="18" charset="0"/>
                <a:sym typeface="Arial" pitchFamily="34" charset="0"/>
              </a:rPr>
              <a:t>内完成东北、西北、华北等主要</a:t>
            </a:r>
            <a:r>
              <a:rPr lang="zh-CN" altLang="en-US" b="1" dirty="0" smtClean="0">
                <a:latin typeface="+mn-lt"/>
                <a:ea typeface="微软雅黑" pitchFamily="34" charset="-122"/>
                <a:cs typeface="Times New Roman" pitchFamily="18" charset="0"/>
                <a:sym typeface="Arial" pitchFamily="34" charset="0"/>
              </a:rPr>
              <a:t>风能开发</a:t>
            </a:r>
            <a:r>
              <a:rPr lang="zh-CN" altLang="en-US" b="1" dirty="0">
                <a:latin typeface="+mn-lt"/>
                <a:ea typeface="微软雅黑" pitchFamily="34" charset="-122"/>
                <a:cs typeface="Times New Roman" pitchFamily="18" charset="0"/>
                <a:sym typeface="Arial" pitchFamily="34" charset="0"/>
              </a:rPr>
              <a:t>区域网格分辨率为</a:t>
            </a:r>
            <a:r>
              <a:rPr lang="en-US" altLang="zh-CN" b="1" dirty="0">
                <a:latin typeface="+mn-lt"/>
                <a:ea typeface="微软雅黑" pitchFamily="34" charset="-122"/>
                <a:cs typeface="Times New Roman" pitchFamily="18" charset="0"/>
                <a:sym typeface="Arial" pitchFamily="34" charset="0"/>
              </a:rPr>
              <a:t>5×5</a:t>
            </a:r>
            <a:r>
              <a:rPr lang="zh-CN" altLang="en-US" b="1" dirty="0">
                <a:latin typeface="+mn-lt"/>
                <a:ea typeface="微软雅黑" pitchFamily="34" charset="-122"/>
                <a:cs typeface="Times New Roman" pitchFamily="18" charset="0"/>
                <a:sym typeface="Arial" pitchFamily="34" charset="0"/>
              </a:rPr>
              <a:t>千米的</a:t>
            </a:r>
            <a:r>
              <a:rPr lang="en-US" altLang="zh-CN" b="1" dirty="0">
                <a:latin typeface="+mn-lt"/>
                <a:ea typeface="微软雅黑" pitchFamily="34" charset="-122"/>
                <a:cs typeface="Times New Roman" pitchFamily="18" charset="0"/>
                <a:sym typeface="Arial" pitchFamily="34" charset="0"/>
              </a:rPr>
              <a:t>96</a:t>
            </a:r>
            <a:r>
              <a:rPr lang="zh-CN" altLang="en-US" b="1" dirty="0">
                <a:latin typeface="+mn-lt"/>
                <a:ea typeface="微软雅黑" pitchFamily="34" charset="-122"/>
                <a:cs typeface="Times New Roman" pitchFamily="18" charset="0"/>
                <a:sym typeface="Arial" pitchFamily="34" charset="0"/>
              </a:rPr>
              <a:t>小时数值天气预报</a:t>
            </a:r>
            <a:r>
              <a:rPr lang="zh-CN" altLang="en-US" b="1" dirty="0" smtClean="0">
                <a:latin typeface="+mn-lt"/>
                <a:ea typeface="微软雅黑" pitchFamily="34" charset="-122"/>
                <a:cs typeface="Times New Roman" pitchFamily="18" charset="0"/>
                <a:sym typeface="Arial" pitchFamily="34" charset="0"/>
              </a:rPr>
              <a:t>。</a:t>
            </a:r>
            <a:endParaRPr lang="en-US" altLang="zh-CN" b="1" dirty="0" smtClean="0">
              <a:latin typeface="+mn-lt"/>
              <a:ea typeface="微软雅黑" pitchFamily="34" charset="-122"/>
              <a:cs typeface="Times New Roman" pitchFamily="18" charset="0"/>
              <a:sym typeface="Arial" pitchFamily="34" charset="0"/>
            </a:endParaRPr>
          </a:p>
          <a:p>
            <a:pPr marL="360000" lvl="1" indent="-360000" algn="just" defTabSz="720000">
              <a:lnSpc>
                <a:spcPct val="110000"/>
              </a:lnSpc>
              <a:spcBef>
                <a:spcPct val="20000"/>
              </a:spcBef>
              <a:buClr>
                <a:srgbClr val="006666"/>
              </a:buClr>
              <a:buSzPct val="75000"/>
              <a:defRPr/>
            </a:pPr>
            <a:r>
              <a:rPr lang="en-US" altLang="zh-CN" sz="1600" b="1" dirty="0" smtClean="0">
                <a:latin typeface="微软雅黑" pitchFamily="34" charset="-122"/>
                <a:ea typeface="微软雅黑" pitchFamily="34" charset="-122"/>
              </a:rPr>
              <a:t>       </a:t>
            </a:r>
            <a:r>
              <a:rPr lang="en-US" altLang="zh-CN" sz="1600" b="1" dirty="0" smtClean="0">
                <a:latin typeface="+mj-lt"/>
                <a:ea typeface="微软雅黑" pitchFamily="34" charset="-122"/>
              </a:rPr>
              <a:t>With 6560 CPU, storage capacity 376 TB, ranking at 41 in 2011 China‘s high-performance computer TOP100 with a speed of 53 trillion times per second. 96 hours 5 * 5 km grid resolution numerical weather prediction of northeast, northwest, north China and other major wind power development area can be finished within 2.5 hours. </a:t>
            </a:r>
            <a:endParaRPr lang="zh-CN" altLang="en-US" sz="1600" b="1" dirty="0">
              <a:latin typeface="+mj-lt"/>
              <a:ea typeface="微软雅黑" pitchFamily="34" charset="-122"/>
            </a:endParaRPr>
          </a:p>
        </p:txBody>
      </p:sp>
      <p:sp>
        <p:nvSpPr>
          <p:cNvPr id="10" name="灯片编号占位符 3"/>
          <p:cNvSpPr>
            <a:spLocks noGrp="1"/>
          </p:cNvSpPr>
          <p:nvPr>
            <p:ph type="sldNum" sz="quarter" idx="12"/>
          </p:nvPr>
        </p:nvSpPr>
        <p:spPr>
          <a:xfrm>
            <a:off x="6831013" y="6448425"/>
            <a:ext cx="2133600" cy="365125"/>
          </a:xfrm>
        </p:spPr>
        <p:txBody>
          <a:bodyPr/>
          <a:lstStyle/>
          <a:p>
            <a:pPr>
              <a:defRPr/>
            </a:pPr>
            <a:fld id="{E78BE8CC-8429-4D62-9EB3-7F7D3C4D0A25}" type="slidenum">
              <a:rPr lang="zh-CN" altLang="en-US" smtClean="0">
                <a:latin typeface="微软雅黑" pitchFamily="34" charset="-122"/>
              </a:rPr>
              <a:pPr>
                <a:defRPr/>
              </a:pPr>
              <a:t>21</a:t>
            </a:fld>
            <a:endParaRPr lang="zh-CN" altLang="en-US" dirty="0">
              <a:latin typeface="微软雅黑" pitchFamily="34" charset="-122"/>
            </a:endParaRPr>
          </a:p>
        </p:txBody>
      </p:sp>
      <p:sp>
        <p:nvSpPr>
          <p:cNvPr id="11" name="Rectangle 7"/>
          <p:cNvSpPr>
            <a:spLocks noChangeArrowheads="1"/>
          </p:cNvSpPr>
          <p:nvPr/>
        </p:nvSpPr>
        <p:spPr bwMode="auto">
          <a:xfrm>
            <a:off x="571500" y="268628"/>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3.2</a:t>
            </a:r>
            <a:r>
              <a:rPr lang="zh-CN" altLang="en-US" sz="2800" b="1" kern="0" dirty="0" smtClean="0">
                <a:effectLst>
                  <a:outerShdw blurRad="38100" dist="38100" dir="2700000" algn="tl">
                    <a:srgbClr val="C0C0C0"/>
                  </a:outerShdw>
                </a:effectLst>
                <a:latin typeface="+mj-lt"/>
                <a:ea typeface="黑体" pitchFamily="2" charset="-122"/>
                <a:cs typeface="+mj-cs"/>
              </a:rPr>
              <a:t>  功率预测</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Power Forecasting</a:t>
            </a:r>
            <a:endParaRPr lang="zh-CN" altLang="en-US" sz="2800" b="1" kern="0" dirty="0">
              <a:effectLst>
                <a:outerShdw blurRad="38100" dist="38100" dir="2700000" algn="tl">
                  <a:srgbClr val="C0C0C0"/>
                </a:outerShdw>
              </a:effectLst>
              <a:latin typeface="+mj-lt"/>
              <a:ea typeface="黑体" pitchFamily="2" charset="-122"/>
              <a:cs typeface="+mj-cs"/>
            </a:endParaRPr>
          </a:p>
        </p:txBody>
      </p:sp>
    </p:spTree>
    <p:extLst>
      <p:ext uri="{BB962C8B-B14F-4D97-AF65-F5344CB8AC3E}">
        <p14:creationId xmlns:p14="http://schemas.microsoft.com/office/powerpoint/2010/main" xmlns="" val="265935388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2-风机与8大地区分布图_修改后"/>
          <p:cNvPicPr>
            <a:picLocks noChangeAspect="1" noChangeArrowheads="1"/>
          </p:cNvPicPr>
          <p:nvPr/>
        </p:nvPicPr>
        <p:blipFill>
          <a:blip r:embed="rId2" cstate="email"/>
          <a:srcRect/>
          <a:stretch>
            <a:fillRect/>
          </a:stretch>
        </p:blipFill>
        <p:spPr bwMode="auto">
          <a:xfrm>
            <a:off x="357158" y="1428736"/>
            <a:ext cx="3816424" cy="2697565"/>
          </a:xfrm>
          <a:prstGeom prst="rect">
            <a:avLst/>
          </a:prstGeom>
          <a:noFill/>
          <a:ln w="9525">
            <a:noFill/>
            <a:miter lim="800000"/>
            <a:headEnd/>
            <a:tailEnd/>
          </a:ln>
        </p:spPr>
      </p:pic>
      <p:sp>
        <p:nvSpPr>
          <p:cNvPr id="12" name="圆角矩形 11"/>
          <p:cNvSpPr/>
          <p:nvPr/>
        </p:nvSpPr>
        <p:spPr>
          <a:xfrm>
            <a:off x="179512" y="4365104"/>
            <a:ext cx="5400600" cy="2304256"/>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142844" y="4427069"/>
            <a:ext cx="5364088" cy="2145203"/>
          </a:xfrm>
          <a:prstGeom prst="rect">
            <a:avLst/>
          </a:prstGeom>
          <a:noFill/>
          <a:ln w="9525">
            <a:noFill/>
            <a:miter lim="800000"/>
            <a:headEnd/>
            <a:tailEnd/>
          </a:ln>
          <a:effectLst/>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1600" b="1" dirty="0" smtClean="0">
                <a:latin typeface="+mn-lt"/>
                <a:ea typeface="微软雅黑" pitchFamily="34" charset="-122"/>
                <a:cs typeface="Times New Roman" pitchFamily="18" charset="0"/>
                <a:sym typeface="Arial" pitchFamily="34" charset="0"/>
              </a:rPr>
              <a:t>在辽宁</a:t>
            </a:r>
            <a:r>
              <a:rPr lang="zh-CN" altLang="en-US" sz="1600" b="1" dirty="0">
                <a:latin typeface="+mn-lt"/>
                <a:ea typeface="微软雅黑" pitchFamily="34" charset="-122"/>
                <a:cs typeface="Times New Roman" pitchFamily="18" charset="0"/>
                <a:sym typeface="Arial" pitchFamily="34" charset="0"/>
              </a:rPr>
              <a:t>、吉林、江苏、山东等网省调</a:t>
            </a:r>
            <a:r>
              <a:rPr lang="zh-CN" altLang="en-US" sz="1600" b="1" dirty="0" smtClean="0">
                <a:latin typeface="+mn-lt"/>
                <a:ea typeface="微软雅黑" pitchFamily="34" charset="-122"/>
                <a:cs typeface="Times New Roman" pitchFamily="18" charset="0"/>
                <a:sym typeface="Arial" pitchFamily="34" charset="0"/>
              </a:rPr>
              <a:t>共建立</a:t>
            </a:r>
            <a:r>
              <a:rPr lang="en-US" altLang="en-US" sz="1600" b="1" dirty="0" smtClean="0">
                <a:latin typeface="+mn-lt"/>
                <a:ea typeface="微软雅黑" pitchFamily="34" charset="-122"/>
                <a:cs typeface="Times New Roman" pitchFamily="18" charset="0"/>
                <a:sym typeface="Arial" pitchFamily="34" charset="0"/>
              </a:rPr>
              <a:t>1</a:t>
            </a:r>
            <a:r>
              <a:rPr lang="en-US" altLang="zh-CN" sz="1600" b="1" dirty="0" smtClean="0">
                <a:latin typeface="+mn-lt"/>
                <a:ea typeface="微软雅黑" pitchFamily="34" charset="-122"/>
                <a:cs typeface="Times New Roman" pitchFamily="18" charset="0"/>
                <a:sym typeface="Arial" pitchFamily="34" charset="0"/>
              </a:rPr>
              <a:t>6</a:t>
            </a:r>
            <a:r>
              <a:rPr lang="zh-CN" altLang="en-US" sz="1600" b="1" dirty="0">
                <a:latin typeface="+mn-lt"/>
                <a:ea typeface="微软雅黑" pitchFamily="34" charset="-122"/>
                <a:cs typeface="Times New Roman" pitchFamily="18" charset="0"/>
                <a:sym typeface="Arial" pitchFamily="34" charset="0"/>
              </a:rPr>
              <a:t>套风</a:t>
            </a:r>
            <a:r>
              <a:rPr lang="zh-CN" altLang="en-US" sz="1600" b="1" dirty="0" smtClean="0">
                <a:latin typeface="+mn-lt"/>
                <a:ea typeface="微软雅黑" pitchFamily="34" charset="-122"/>
                <a:cs typeface="Times New Roman" pitchFamily="18" charset="0"/>
                <a:sym typeface="Arial" pitchFamily="34" charset="0"/>
              </a:rPr>
              <a:t>电</a:t>
            </a:r>
            <a:r>
              <a:rPr lang="en-US" altLang="zh-CN" sz="1600" b="1" dirty="0" smtClean="0">
                <a:latin typeface="+mn-lt"/>
                <a:ea typeface="微软雅黑" pitchFamily="34" charset="-122"/>
                <a:cs typeface="Times New Roman" pitchFamily="18" charset="0"/>
                <a:sym typeface="Arial" pitchFamily="34" charset="0"/>
              </a:rPr>
              <a:t>/</a:t>
            </a:r>
            <a:r>
              <a:rPr lang="zh-CN" altLang="en-US" sz="1600" b="1" dirty="0" smtClean="0">
                <a:latin typeface="+mn-lt"/>
                <a:ea typeface="微软雅黑" pitchFamily="34" charset="-122"/>
                <a:cs typeface="Times New Roman" pitchFamily="18" charset="0"/>
                <a:sym typeface="Arial" pitchFamily="34" charset="0"/>
              </a:rPr>
              <a:t>光伏功率</a:t>
            </a:r>
            <a:r>
              <a:rPr lang="zh-CN" altLang="en-US" sz="1600" b="1" dirty="0">
                <a:latin typeface="+mn-lt"/>
                <a:ea typeface="微软雅黑" pitchFamily="34" charset="-122"/>
                <a:cs typeface="Times New Roman" pitchFamily="18" charset="0"/>
                <a:sym typeface="Arial" pitchFamily="34" charset="0"/>
              </a:rPr>
              <a:t>预测系统</a:t>
            </a:r>
            <a:r>
              <a:rPr lang="zh-CN" altLang="en-US" sz="1600" b="1" dirty="0" smtClean="0">
                <a:latin typeface="+mn-lt"/>
                <a:ea typeface="微软雅黑" pitchFamily="34" charset="-122"/>
                <a:cs typeface="Times New Roman" pitchFamily="18" charset="0"/>
                <a:sym typeface="Arial" pitchFamily="34" charset="0"/>
              </a:rPr>
              <a:t>；覆盖</a:t>
            </a:r>
            <a:r>
              <a:rPr lang="zh-CN" altLang="en-US" sz="1600" b="1" dirty="0">
                <a:latin typeface="+mn-lt"/>
                <a:ea typeface="微软雅黑" pitchFamily="34" charset="-122"/>
                <a:cs typeface="Times New Roman" pitchFamily="18" charset="0"/>
                <a:sym typeface="Arial" pitchFamily="34" charset="0"/>
              </a:rPr>
              <a:t>近</a:t>
            </a:r>
            <a:r>
              <a:rPr lang="en-US" altLang="en-US" sz="1600" b="1" dirty="0">
                <a:latin typeface="+mn-lt"/>
                <a:ea typeface="微软雅黑" pitchFamily="34" charset="-122"/>
                <a:cs typeface="Times New Roman" pitchFamily="18" charset="0"/>
                <a:sym typeface="Arial" pitchFamily="34" charset="0"/>
              </a:rPr>
              <a:t>400</a:t>
            </a:r>
            <a:r>
              <a:rPr lang="zh-CN" altLang="en-US" sz="1600" b="1" dirty="0">
                <a:latin typeface="+mn-lt"/>
                <a:ea typeface="微软雅黑" pitchFamily="34" charset="-122"/>
                <a:cs typeface="Times New Roman" pitchFamily="18" charset="0"/>
                <a:sym typeface="Arial" pitchFamily="34" charset="0"/>
              </a:rPr>
              <a:t>个风</a:t>
            </a:r>
            <a:r>
              <a:rPr lang="zh-CN" altLang="en-US" sz="1600" b="1" dirty="0" smtClean="0">
                <a:latin typeface="+mn-lt"/>
                <a:ea typeface="微软雅黑" pitchFamily="34" charset="-122"/>
                <a:cs typeface="Times New Roman" pitchFamily="18" charset="0"/>
                <a:sym typeface="Arial" pitchFamily="34" charset="0"/>
              </a:rPr>
              <a:t>电场</a:t>
            </a:r>
            <a:r>
              <a:rPr lang="en-US" altLang="zh-CN" sz="1600" b="1" dirty="0" smtClean="0">
                <a:latin typeface="+mn-lt"/>
                <a:ea typeface="微软雅黑" pitchFamily="34" charset="-122"/>
                <a:cs typeface="Times New Roman" pitchFamily="18" charset="0"/>
                <a:sym typeface="Arial" pitchFamily="34" charset="0"/>
              </a:rPr>
              <a:t>/</a:t>
            </a:r>
            <a:r>
              <a:rPr lang="zh-CN" altLang="en-US" sz="1600" b="1" dirty="0" smtClean="0">
                <a:latin typeface="+mn-lt"/>
                <a:ea typeface="微软雅黑" pitchFamily="34" charset="-122"/>
                <a:cs typeface="Times New Roman" pitchFamily="18" charset="0"/>
                <a:sym typeface="Arial" pitchFamily="34" charset="0"/>
              </a:rPr>
              <a:t>光伏电站，</a:t>
            </a:r>
            <a:r>
              <a:rPr lang="zh-CN" altLang="en-US" sz="1600" b="1" dirty="0">
                <a:latin typeface="+mn-lt"/>
                <a:ea typeface="微软雅黑" pitchFamily="34" charset="-122"/>
                <a:cs typeface="Times New Roman" pitchFamily="18" charset="0"/>
                <a:sym typeface="Arial" pitchFamily="34" charset="0"/>
              </a:rPr>
              <a:t>总装机容量超过</a:t>
            </a:r>
            <a:r>
              <a:rPr lang="en-US" altLang="zh-CN" sz="1600" b="1" dirty="0" smtClean="0">
                <a:latin typeface="+mn-lt"/>
                <a:ea typeface="微软雅黑" pitchFamily="34" charset="-122"/>
                <a:cs typeface="Times New Roman" pitchFamily="18" charset="0"/>
                <a:sym typeface="Arial" pitchFamily="34" charset="0"/>
              </a:rPr>
              <a:t>4000</a:t>
            </a:r>
            <a:r>
              <a:rPr lang="zh-CN" altLang="en-US" sz="1600" b="1" dirty="0" smtClean="0">
                <a:latin typeface="+mn-lt"/>
                <a:ea typeface="微软雅黑" pitchFamily="34" charset="-122"/>
                <a:cs typeface="Times New Roman" pitchFamily="18" charset="0"/>
                <a:sym typeface="Arial" pitchFamily="34" charset="0"/>
              </a:rPr>
              <a:t>万千瓦，</a:t>
            </a:r>
            <a:r>
              <a:rPr lang="zh-CN" altLang="en-US" sz="1600" b="1" dirty="0">
                <a:latin typeface="+mn-lt"/>
                <a:ea typeface="微软雅黑" pitchFamily="34" charset="-122"/>
                <a:cs typeface="Times New Roman" pitchFamily="18" charset="0"/>
                <a:sym typeface="Arial" pitchFamily="34" charset="0"/>
              </a:rPr>
              <a:t>预测规模世界首位</a:t>
            </a:r>
            <a:r>
              <a:rPr lang="zh-CN" altLang="en-US" sz="1600" b="1" dirty="0" smtClean="0">
                <a:latin typeface="+mn-lt"/>
                <a:ea typeface="微软雅黑" pitchFamily="34" charset="-122"/>
                <a:cs typeface="Times New Roman" pitchFamily="18" charset="0"/>
                <a:sym typeface="Arial" pitchFamily="34" charset="0"/>
              </a:rPr>
              <a:t>；平均</a:t>
            </a:r>
            <a:r>
              <a:rPr lang="zh-CN" altLang="en-US" sz="1600" b="1" dirty="0">
                <a:latin typeface="+mn-lt"/>
                <a:ea typeface="微软雅黑" pitchFamily="34" charset="-122"/>
                <a:cs typeface="Times New Roman" pitchFamily="18" charset="0"/>
                <a:sym typeface="Arial" pitchFamily="34" charset="0"/>
              </a:rPr>
              <a:t>绝对误差</a:t>
            </a:r>
            <a:r>
              <a:rPr lang="en-US" altLang="zh-CN" sz="1600" b="1" dirty="0">
                <a:latin typeface="+mn-lt"/>
                <a:ea typeface="微软雅黑" pitchFamily="34" charset="-122"/>
                <a:cs typeface="Times New Roman" pitchFamily="18" charset="0"/>
                <a:sym typeface="Arial" pitchFamily="34" charset="0"/>
              </a:rPr>
              <a:t>10%</a:t>
            </a:r>
            <a:r>
              <a:rPr lang="zh-CN" altLang="en-US" sz="1600" b="1" dirty="0" smtClean="0">
                <a:latin typeface="+mn-lt"/>
                <a:ea typeface="微软雅黑" pitchFamily="34" charset="-122"/>
                <a:cs typeface="Times New Roman" pitchFamily="18" charset="0"/>
                <a:sym typeface="Arial" pitchFamily="34" charset="0"/>
              </a:rPr>
              <a:t>左右。</a:t>
            </a:r>
            <a:endParaRPr lang="en-US" altLang="zh-CN" sz="1600" b="1" dirty="0" smtClean="0">
              <a:latin typeface="+mn-lt"/>
              <a:ea typeface="微软雅黑" pitchFamily="34" charset="-122"/>
              <a:cs typeface="Times New Roman" pitchFamily="18" charset="0"/>
              <a:sym typeface="Arial" pitchFamily="34" charset="0"/>
            </a:endParaRPr>
          </a:p>
          <a:p>
            <a:pPr marL="252000" lvl="1" indent="-252000">
              <a:lnSpc>
                <a:spcPct val="150000"/>
              </a:lnSpc>
              <a:spcBef>
                <a:spcPts val="0"/>
              </a:spcBef>
              <a:spcAft>
                <a:spcPts val="0"/>
              </a:spcAft>
              <a:buClr>
                <a:srgbClr val="4597A0"/>
              </a:buClr>
            </a:pPr>
            <a:r>
              <a:rPr lang="en-US" altLang="zh-CN" sz="1400" b="1" kern="0" dirty="0" smtClean="0">
                <a:latin typeface="微软雅黑" pitchFamily="34" charset="-122"/>
                <a:ea typeface="微软雅黑" pitchFamily="34" charset="-122"/>
              </a:rPr>
              <a:t>     </a:t>
            </a:r>
            <a:r>
              <a:rPr lang="en-US" altLang="zh-CN" sz="1400" b="1" kern="0" dirty="0" smtClean="0">
                <a:latin typeface="+mj-lt"/>
                <a:ea typeface="微软雅黑" pitchFamily="34" charset="-122"/>
              </a:rPr>
              <a:t>16 wind power/PV prediction systems, covering nearly 400 wind/PV power stations, the total capacity more than 40 GW, the average absolute error is about 10%</a:t>
            </a:r>
            <a:r>
              <a:rPr lang="zh-CN" altLang="en-US" sz="1400" b="1" kern="0" dirty="0" smtClean="0">
                <a:latin typeface="+mj-lt"/>
                <a:ea typeface="微软雅黑" pitchFamily="34" charset="-122"/>
              </a:rPr>
              <a:t>。</a:t>
            </a:r>
            <a:endParaRPr lang="zh-CN" altLang="zh-CN" sz="1400" b="1" kern="0" dirty="0">
              <a:latin typeface="+mj-lt"/>
              <a:ea typeface="微软雅黑" pitchFamily="34" charset="-122"/>
            </a:endParaRPr>
          </a:p>
        </p:txBody>
      </p:sp>
      <p:pic>
        <p:nvPicPr>
          <p:cNvPr id="30722" name="Picture 2"/>
          <p:cNvPicPr>
            <a:picLocks noChangeAspect="1" noChangeArrowheads="1"/>
          </p:cNvPicPr>
          <p:nvPr/>
        </p:nvPicPr>
        <p:blipFill>
          <a:blip r:embed="rId3" cstate="email"/>
          <a:srcRect/>
          <a:stretch>
            <a:fillRect/>
          </a:stretch>
        </p:blipFill>
        <p:spPr bwMode="auto">
          <a:xfrm>
            <a:off x="5786446" y="1903234"/>
            <a:ext cx="2848368" cy="1652798"/>
          </a:xfrm>
          <a:prstGeom prst="rect">
            <a:avLst/>
          </a:prstGeom>
          <a:noFill/>
          <a:ln w="9525">
            <a:noFill/>
            <a:miter lim="800000"/>
            <a:headEnd/>
            <a:tailEnd/>
          </a:ln>
        </p:spPr>
      </p:pic>
      <p:pic>
        <p:nvPicPr>
          <p:cNvPr id="30723" name="Picture 3"/>
          <p:cNvPicPr>
            <a:picLocks noChangeAspect="1" noChangeArrowheads="1"/>
          </p:cNvPicPr>
          <p:nvPr/>
        </p:nvPicPr>
        <p:blipFill>
          <a:blip r:embed="rId4" cstate="email"/>
          <a:srcRect/>
          <a:stretch>
            <a:fillRect/>
          </a:stretch>
        </p:blipFill>
        <p:spPr bwMode="auto">
          <a:xfrm>
            <a:off x="5759656" y="3917011"/>
            <a:ext cx="2884310" cy="1685524"/>
          </a:xfrm>
          <a:prstGeom prst="rect">
            <a:avLst/>
          </a:prstGeom>
          <a:noFill/>
          <a:ln w="9525">
            <a:noFill/>
            <a:miter lim="800000"/>
            <a:headEnd/>
            <a:tailEnd/>
          </a:ln>
        </p:spPr>
      </p:pic>
      <p:pic>
        <p:nvPicPr>
          <p:cNvPr id="14" name="Picture 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995936" y="3645396"/>
            <a:ext cx="404812"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灯片编号占位符 3"/>
          <p:cNvSpPr>
            <a:spLocks noGrp="1"/>
          </p:cNvSpPr>
          <p:nvPr>
            <p:ph type="sldNum" sz="quarter" idx="12"/>
          </p:nvPr>
        </p:nvSpPr>
        <p:spPr>
          <a:xfrm>
            <a:off x="6831013" y="6448425"/>
            <a:ext cx="2133600" cy="365125"/>
          </a:xfrm>
        </p:spPr>
        <p:txBody>
          <a:bodyPr/>
          <a:lstStyle/>
          <a:p>
            <a:pPr>
              <a:defRPr/>
            </a:pPr>
            <a:fld id="{E78BE8CC-8429-4D62-9EB3-7F7D3C4D0A25}" type="slidenum">
              <a:rPr lang="zh-CN" altLang="en-US" smtClean="0">
                <a:latin typeface="微软雅黑" pitchFamily="34" charset="-122"/>
              </a:rPr>
              <a:pPr>
                <a:defRPr/>
              </a:pPr>
              <a:t>22</a:t>
            </a:fld>
            <a:endParaRPr lang="zh-CN" altLang="en-US" dirty="0">
              <a:latin typeface="微软雅黑" pitchFamily="34" charset="-122"/>
            </a:endParaRPr>
          </a:p>
        </p:txBody>
      </p:sp>
      <p:sp>
        <p:nvSpPr>
          <p:cNvPr id="16" name="Rectangle 7"/>
          <p:cNvSpPr>
            <a:spLocks noChangeArrowheads="1"/>
          </p:cNvSpPr>
          <p:nvPr/>
        </p:nvSpPr>
        <p:spPr bwMode="auto">
          <a:xfrm>
            <a:off x="571500" y="268628"/>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3.2</a:t>
            </a:r>
            <a:r>
              <a:rPr lang="zh-CN" altLang="en-US" sz="2800" b="1" kern="0" dirty="0" smtClean="0">
                <a:effectLst>
                  <a:outerShdw blurRad="38100" dist="38100" dir="2700000" algn="tl">
                    <a:srgbClr val="C0C0C0"/>
                  </a:outerShdw>
                </a:effectLst>
                <a:latin typeface="+mj-lt"/>
                <a:ea typeface="黑体" pitchFamily="2" charset="-122"/>
                <a:cs typeface="+mj-cs"/>
              </a:rPr>
              <a:t>  功率预测</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Power Forecasting</a:t>
            </a:r>
            <a:endParaRPr lang="zh-CN" altLang="en-US" sz="2800" b="1" kern="0" dirty="0">
              <a:effectLst>
                <a:outerShdw blurRad="38100" dist="38100" dir="2700000" algn="tl">
                  <a:srgbClr val="C0C0C0"/>
                </a:outerShdw>
              </a:effectLst>
              <a:latin typeface="+mj-lt"/>
              <a:ea typeface="黑体" pitchFamily="2" charset="-122"/>
              <a:cs typeface="+mj-cs"/>
            </a:endParaRPr>
          </a:p>
        </p:txBody>
      </p:sp>
    </p:spTree>
    <p:extLst>
      <p:ext uri="{BB962C8B-B14F-4D97-AF65-F5344CB8AC3E}">
        <p14:creationId xmlns:p14="http://schemas.microsoft.com/office/powerpoint/2010/main" xmlns="" val="176097244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图片 4" descr="011.jpg"/>
          <p:cNvPicPr>
            <a:picLocks noChangeAspect="1"/>
          </p:cNvPicPr>
          <p:nvPr/>
        </p:nvPicPr>
        <p:blipFill>
          <a:blip r:embed="rId2" cstate="email"/>
          <a:srcRect/>
          <a:stretch>
            <a:fillRect/>
          </a:stretch>
        </p:blipFill>
        <p:spPr bwMode="auto">
          <a:xfrm>
            <a:off x="323850" y="1627190"/>
            <a:ext cx="5391158" cy="3302008"/>
          </a:xfrm>
          <a:prstGeom prst="rect">
            <a:avLst/>
          </a:prstGeom>
          <a:noFill/>
          <a:ln w="9525">
            <a:noFill/>
            <a:miter lim="800000"/>
            <a:headEnd/>
            <a:tailEnd/>
          </a:ln>
        </p:spPr>
      </p:pic>
      <p:sp>
        <p:nvSpPr>
          <p:cNvPr id="9" name="Text Box 8"/>
          <p:cNvSpPr txBox="1">
            <a:spLocks noChangeArrowheads="1"/>
          </p:cNvSpPr>
          <p:nvPr/>
        </p:nvSpPr>
        <p:spPr bwMode="auto">
          <a:xfrm>
            <a:off x="5857884" y="1857364"/>
            <a:ext cx="3143272" cy="2585323"/>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b="1" dirty="0" smtClean="0">
                <a:latin typeface="+mn-lt"/>
                <a:ea typeface="微软雅黑" pitchFamily="34" charset="-122"/>
                <a:cs typeface="Times New Roman" pitchFamily="18" charset="0"/>
                <a:sym typeface="Arial" pitchFamily="34" charset="0"/>
              </a:rPr>
              <a:t>占地面积</a:t>
            </a:r>
            <a:r>
              <a:rPr lang="en-US" altLang="zh-CN" b="1" dirty="0" smtClean="0">
                <a:latin typeface="+mn-lt"/>
                <a:ea typeface="微软雅黑" pitchFamily="34" charset="-122"/>
                <a:cs typeface="Times New Roman" pitchFamily="18" charset="0"/>
                <a:sym typeface="Arial" pitchFamily="34" charset="0"/>
              </a:rPr>
              <a:t>24.6</a:t>
            </a:r>
            <a:r>
              <a:rPr lang="zh-CN" altLang="en-US" b="1" dirty="0" smtClean="0">
                <a:latin typeface="+mn-lt"/>
                <a:ea typeface="微软雅黑" pitchFamily="34" charset="-122"/>
                <a:cs typeface="Times New Roman" pitchFamily="18" charset="0"/>
                <a:sym typeface="Arial" pitchFamily="34" charset="0"/>
              </a:rPr>
              <a:t>平方公里，</a:t>
            </a:r>
            <a:r>
              <a:rPr lang="en-US" altLang="zh-CN" b="1" dirty="0" smtClean="0">
                <a:latin typeface="+mn-lt"/>
                <a:ea typeface="微软雅黑" pitchFamily="34" charset="-122"/>
                <a:cs typeface="Times New Roman" pitchFamily="18" charset="0"/>
                <a:sym typeface="Arial" pitchFamily="34" charset="0"/>
              </a:rPr>
              <a:t>30</a:t>
            </a:r>
            <a:r>
              <a:rPr lang="zh-CN" altLang="en-US" b="1" dirty="0">
                <a:latin typeface="+mn-lt"/>
                <a:ea typeface="微软雅黑" pitchFamily="34" charset="-122"/>
                <a:cs typeface="Times New Roman" pitchFamily="18" charset="0"/>
                <a:sym typeface="Arial" pitchFamily="34" charset="0"/>
              </a:rPr>
              <a:t>台风电机组测试</a:t>
            </a:r>
            <a:r>
              <a:rPr lang="zh-CN" altLang="en-US" b="1" dirty="0" smtClean="0">
                <a:latin typeface="+mn-lt"/>
                <a:ea typeface="微软雅黑" pitchFamily="34" charset="-122"/>
                <a:cs typeface="Times New Roman" pitchFamily="18" charset="0"/>
                <a:sym typeface="Arial" pitchFamily="34" charset="0"/>
              </a:rPr>
              <a:t>机位。</a:t>
            </a:r>
            <a:endParaRPr lang="en-US" altLang="zh-CN"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b="1" dirty="0" smtClean="0">
                <a:latin typeface="+mn-lt"/>
                <a:ea typeface="微软雅黑" pitchFamily="34" charset="-122"/>
                <a:cs typeface="Times New Roman" pitchFamily="18" charset="0"/>
                <a:sym typeface="Arial" pitchFamily="34" charset="0"/>
              </a:rPr>
              <a:t>      National Wind  Power Testing Center in </a:t>
            </a:r>
            <a:r>
              <a:rPr lang="en-US" altLang="zh-CN" b="1" dirty="0" err="1" smtClean="0">
                <a:latin typeface="+mn-lt"/>
                <a:ea typeface="微软雅黑" pitchFamily="34" charset="-122"/>
                <a:cs typeface="Times New Roman" pitchFamily="18" charset="0"/>
                <a:sym typeface="Arial" pitchFamily="34" charset="0"/>
              </a:rPr>
              <a:t>Zhangbei</a:t>
            </a:r>
            <a:r>
              <a:rPr lang="en-US" altLang="zh-CN" b="1" dirty="0" smtClean="0">
                <a:latin typeface="+mn-lt"/>
                <a:ea typeface="微软雅黑" pitchFamily="34" charset="-122"/>
                <a:cs typeface="Times New Roman" pitchFamily="18" charset="0"/>
                <a:sym typeface="Arial" pitchFamily="34" charset="0"/>
              </a:rPr>
              <a:t> County, </a:t>
            </a:r>
            <a:r>
              <a:rPr lang="en-US" altLang="zh-CN" b="1" dirty="0" err="1" smtClean="0">
                <a:latin typeface="+mn-lt"/>
                <a:ea typeface="微软雅黑" pitchFamily="34" charset="-122"/>
                <a:cs typeface="Times New Roman" pitchFamily="18" charset="0"/>
                <a:sym typeface="Arial" pitchFamily="34" charset="0"/>
              </a:rPr>
              <a:t>Hebei</a:t>
            </a:r>
            <a:r>
              <a:rPr lang="en-US" altLang="zh-CN" b="1" dirty="0" smtClean="0">
                <a:latin typeface="+mn-lt"/>
                <a:ea typeface="微软雅黑" pitchFamily="34" charset="-122"/>
                <a:cs typeface="Times New Roman" pitchFamily="18" charset="0"/>
                <a:sym typeface="Arial" pitchFamily="34" charset="0"/>
              </a:rPr>
              <a:t> Province.  24.6 km*km, 30 wind turbine generalized foundation.</a:t>
            </a:r>
          </a:p>
        </p:txBody>
      </p:sp>
      <p:sp>
        <p:nvSpPr>
          <p:cNvPr id="8" name="TextBox 7"/>
          <p:cNvSpPr txBox="1"/>
          <p:nvPr/>
        </p:nvSpPr>
        <p:spPr>
          <a:xfrm>
            <a:off x="35496" y="5435815"/>
            <a:ext cx="9036496" cy="1061829"/>
          </a:xfrm>
          <a:prstGeom prst="rect">
            <a:avLst/>
          </a:prstGeom>
          <a:solidFill>
            <a:srgbClr val="FFFFFF"/>
          </a:solidFill>
        </p:spPr>
        <p:txBody>
          <a:bodyPr wrap="square" rtlCol="0">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b="1" dirty="0" smtClean="0">
                <a:latin typeface="+mn-lt"/>
                <a:ea typeface="微软雅黑" pitchFamily="34" charset="-122"/>
                <a:cs typeface="Times New Roman" pitchFamily="18" charset="0"/>
                <a:sym typeface="Arial" pitchFamily="34" charset="0"/>
              </a:rPr>
              <a:t>世界上规模最大、唯一具备检测风电机组全部整机性能（</a:t>
            </a:r>
            <a:r>
              <a:rPr lang="en-US" altLang="zh-CN" b="1" dirty="0" smtClean="0">
                <a:latin typeface="+mn-lt"/>
                <a:ea typeface="微软雅黑" pitchFamily="34" charset="-122"/>
                <a:cs typeface="Times New Roman" pitchFamily="18" charset="0"/>
                <a:sym typeface="Arial" pitchFamily="34" charset="0"/>
              </a:rPr>
              <a:t>7</a:t>
            </a:r>
            <a:r>
              <a:rPr lang="zh-CN" altLang="en-US" b="1" dirty="0" smtClean="0">
                <a:latin typeface="+mn-lt"/>
                <a:ea typeface="微软雅黑" pitchFamily="34" charset="-122"/>
                <a:cs typeface="Times New Roman" pitchFamily="18" charset="0"/>
                <a:sym typeface="Arial" pitchFamily="34" charset="0"/>
              </a:rPr>
              <a:t>类</a:t>
            </a:r>
            <a:r>
              <a:rPr lang="en-US" altLang="zh-CN" b="1" dirty="0" smtClean="0">
                <a:latin typeface="+mn-lt"/>
                <a:ea typeface="微软雅黑" pitchFamily="34" charset="-122"/>
                <a:cs typeface="Times New Roman" pitchFamily="18" charset="0"/>
                <a:sym typeface="Arial" pitchFamily="34" charset="0"/>
              </a:rPr>
              <a:t>82</a:t>
            </a:r>
            <a:r>
              <a:rPr lang="zh-CN" altLang="en-US" b="1" dirty="0" smtClean="0">
                <a:latin typeface="+mn-lt"/>
                <a:ea typeface="微软雅黑" pitchFamily="34" charset="-122"/>
                <a:cs typeface="Times New Roman" pitchFamily="18" charset="0"/>
                <a:sym typeface="Arial" pitchFamily="34" charset="0"/>
              </a:rPr>
              <a:t>个参数）的试验基地</a:t>
            </a:r>
            <a:endParaRPr lang="en-US" altLang="zh-CN" b="1" dirty="0" smtClean="0">
              <a:latin typeface="+mn-lt"/>
              <a:ea typeface="微软雅黑" pitchFamily="34" charset="-122"/>
              <a:cs typeface="Times New Roman" pitchFamily="18" charset="0"/>
              <a:sym typeface="Arial" pitchFamily="34" charset="0"/>
            </a:endParaRPr>
          </a:p>
          <a:p>
            <a:pPr marL="180000" lvl="1" indent="-180000" eaLnBrk="0" hangingPunct="0">
              <a:lnSpc>
                <a:spcPct val="120000"/>
              </a:lnSpc>
              <a:buClr>
                <a:srgbClr val="0070C0"/>
              </a:buClr>
              <a:buSzPct val="80000"/>
            </a:pPr>
            <a:r>
              <a:rPr lang="en-US" altLang="zh-CN" b="1" dirty="0" smtClean="0">
                <a:latin typeface="微软雅黑" pitchFamily="34" charset="-122"/>
                <a:ea typeface="微软雅黑" pitchFamily="34" charset="-122"/>
              </a:rPr>
              <a:t>   </a:t>
            </a:r>
            <a:r>
              <a:rPr lang="en-US" altLang="zh-CN" b="1" dirty="0" smtClean="0">
                <a:latin typeface="+mn-lt"/>
                <a:ea typeface="微软雅黑" pitchFamily="34" charset="-122"/>
              </a:rPr>
              <a:t>It is the largest test center having the capability of testing all the performances of wind turbines (7 classes and 82 parameters) in the world.</a:t>
            </a:r>
            <a:endParaRPr lang="zh-CN" altLang="en-US" b="1" dirty="0">
              <a:latin typeface="+mn-lt"/>
              <a:ea typeface="微软雅黑" pitchFamily="34" charset="-122"/>
            </a:endParaRPr>
          </a:p>
        </p:txBody>
      </p:sp>
      <p:sp>
        <p:nvSpPr>
          <p:cNvPr id="7" name="灯片编号占位符 3"/>
          <p:cNvSpPr>
            <a:spLocks noGrp="1"/>
          </p:cNvSpPr>
          <p:nvPr>
            <p:ph type="sldNum" sz="quarter" idx="12"/>
          </p:nvPr>
        </p:nvSpPr>
        <p:spPr>
          <a:xfrm>
            <a:off x="6831013" y="6448425"/>
            <a:ext cx="2133600" cy="365125"/>
          </a:xfrm>
        </p:spPr>
        <p:txBody>
          <a:bodyPr/>
          <a:lstStyle/>
          <a:p>
            <a:pPr>
              <a:defRPr/>
            </a:pPr>
            <a:fld id="{E78BE8CC-8429-4D62-9EB3-7F7D3C4D0A25}" type="slidenum">
              <a:rPr lang="zh-CN" altLang="en-US" smtClean="0">
                <a:latin typeface="微软雅黑" pitchFamily="34" charset="-122"/>
              </a:rPr>
              <a:pPr>
                <a:defRPr/>
              </a:pPr>
              <a:t>23</a:t>
            </a:fld>
            <a:endParaRPr lang="zh-CN" altLang="en-US" dirty="0">
              <a:latin typeface="微软雅黑" pitchFamily="34" charset="-122"/>
            </a:endParaRPr>
          </a:p>
        </p:txBody>
      </p:sp>
      <p:sp>
        <p:nvSpPr>
          <p:cNvPr id="14" name="Rectangle 7"/>
          <p:cNvSpPr>
            <a:spLocks noChangeArrowheads="1"/>
          </p:cNvSpPr>
          <p:nvPr/>
        </p:nvSpPr>
        <p:spPr bwMode="auto">
          <a:xfrm>
            <a:off x="571500" y="268628"/>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3.3</a:t>
            </a:r>
            <a:r>
              <a:rPr lang="zh-CN" altLang="en-US" sz="2800" b="1" kern="0" dirty="0" smtClean="0">
                <a:effectLst>
                  <a:outerShdw blurRad="38100" dist="38100" dir="2700000" algn="tl">
                    <a:srgbClr val="C0C0C0"/>
                  </a:outerShdw>
                </a:effectLst>
                <a:latin typeface="+mj-lt"/>
                <a:ea typeface="黑体" pitchFamily="2" charset="-122"/>
                <a:cs typeface="+mj-cs"/>
              </a:rPr>
              <a:t>  检测认证</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Testing and Certification</a:t>
            </a: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107504" y="4725144"/>
            <a:ext cx="8892480" cy="1728192"/>
          </a:xfrm>
          <a:prstGeom prst="round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pic>
        <p:nvPicPr>
          <p:cNvPr id="32773" name="Picture 7"/>
          <p:cNvPicPr>
            <a:picLocks noChangeAspect="1" noChangeArrowheads="1"/>
          </p:cNvPicPr>
          <p:nvPr/>
        </p:nvPicPr>
        <p:blipFill>
          <a:blip r:embed="rId2" cstate="print"/>
          <a:srcRect/>
          <a:stretch>
            <a:fillRect/>
          </a:stretch>
        </p:blipFill>
        <p:spPr bwMode="auto">
          <a:xfrm>
            <a:off x="714348" y="1928802"/>
            <a:ext cx="3790288" cy="2609504"/>
          </a:xfrm>
          <a:prstGeom prst="rect">
            <a:avLst/>
          </a:prstGeom>
          <a:noFill/>
          <a:ln w="1">
            <a:noFill/>
            <a:miter lim="800000"/>
            <a:headEnd/>
            <a:tailEnd/>
          </a:ln>
        </p:spPr>
      </p:pic>
      <p:pic>
        <p:nvPicPr>
          <p:cNvPr id="32774" name="Picture 12" descr="新能源调度截图 20110326"/>
          <p:cNvPicPr>
            <a:picLocks noChangeAspect="1" noChangeArrowheads="1"/>
          </p:cNvPicPr>
          <p:nvPr/>
        </p:nvPicPr>
        <p:blipFill>
          <a:blip r:embed="rId3" cstate="print"/>
          <a:srcRect/>
          <a:stretch>
            <a:fillRect/>
          </a:stretch>
        </p:blipFill>
        <p:spPr bwMode="auto">
          <a:xfrm>
            <a:off x="4786314" y="1928802"/>
            <a:ext cx="3839532" cy="2643206"/>
          </a:xfrm>
          <a:prstGeom prst="rect">
            <a:avLst/>
          </a:prstGeom>
          <a:noFill/>
          <a:ln w="9525">
            <a:noFill/>
            <a:miter lim="800000"/>
            <a:headEnd/>
            <a:tailEnd/>
          </a:ln>
        </p:spPr>
      </p:pic>
      <p:sp>
        <p:nvSpPr>
          <p:cNvPr id="32776" name="TextBox 13"/>
          <p:cNvSpPr txBox="1">
            <a:spLocks noChangeArrowheads="1"/>
          </p:cNvSpPr>
          <p:nvPr/>
        </p:nvSpPr>
        <p:spPr bwMode="auto">
          <a:xfrm>
            <a:off x="144016" y="4725144"/>
            <a:ext cx="8820472" cy="1692771"/>
          </a:xfrm>
          <a:prstGeom prst="rect">
            <a:avLst/>
          </a:prstGeom>
          <a:noFill/>
          <a:ln w="9525">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sz="2000" b="1" dirty="0" smtClean="0">
                <a:latin typeface="+mn-lt"/>
                <a:ea typeface="微软雅黑" pitchFamily="34" charset="-122"/>
                <a:cs typeface="Times New Roman" pitchFamily="18" charset="0"/>
                <a:sym typeface="Arial" pitchFamily="34" charset="0"/>
              </a:rPr>
              <a:t>开发了具有自主知识产权的新能源优化调度系统，可实现七天</a:t>
            </a:r>
            <a:r>
              <a:rPr lang="zh-CN" altLang="en-US" sz="2000" b="1" dirty="0">
                <a:latin typeface="+mn-lt"/>
                <a:ea typeface="微软雅黑" pitchFamily="34" charset="-122"/>
                <a:cs typeface="Times New Roman" pitchFamily="18" charset="0"/>
                <a:sym typeface="Arial" pitchFamily="34" charset="0"/>
              </a:rPr>
              <a:t>滚动</a:t>
            </a:r>
            <a:r>
              <a:rPr lang="zh-CN" altLang="en-US" sz="2000" b="1" dirty="0" smtClean="0">
                <a:latin typeface="+mn-lt"/>
                <a:ea typeface="微软雅黑" pitchFamily="34" charset="-122"/>
                <a:cs typeface="Times New Roman" pitchFamily="18" charset="0"/>
                <a:sym typeface="Arial" pitchFamily="34" charset="0"/>
              </a:rPr>
              <a:t>机组组合优化</a:t>
            </a:r>
            <a:r>
              <a:rPr lang="zh-CN" altLang="en-US" sz="2000" b="1" dirty="0">
                <a:latin typeface="+mn-lt"/>
                <a:ea typeface="微软雅黑" pitchFamily="34" charset="-122"/>
                <a:cs typeface="Times New Roman" pitchFamily="18" charset="0"/>
                <a:sym typeface="Arial" pitchFamily="34" charset="0"/>
              </a:rPr>
              <a:t>启停安排</a:t>
            </a:r>
            <a:r>
              <a:rPr lang="zh-CN" altLang="en-US" sz="2000" b="1" dirty="0" smtClean="0">
                <a:latin typeface="+mn-lt"/>
                <a:ea typeface="微软雅黑" pitchFamily="34" charset="-122"/>
                <a:cs typeface="Times New Roman" pitchFamily="18" charset="0"/>
                <a:sym typeface="Arial" pitchFamily="34" charset="0"/>
              </a:rPr>
              <a:t>、新能源和</a:t>
            </a:r>
            <a:r>
              <a:rPr lang="zh-CN" altLang="en-US" sz="2000" b="1" dirty="0">
                <a:latin typeface="+mn-lt"/>
                <a:ea typeface="微软雅黑" pitchFamily="34" charset="-122"/>
                <a:cs typeface="Times New Roman" pitchFamily="18" charset="0"/>
                <a:sym typeface="Arial" pitchFamily="34" charset="0"/>
              </a:rPr>
              <a:t>常规电源协调调度</a:t>
            </a:r>
            <a:r>
              <a:rPr lang="zh-CN" altLang="en-US" sz="2000" b="1" dirty="0" smtClean="0">
                <a:latin typeface="+mn-lt"/>
                <a:ea typeface="微软雅黑" pitchFamily="34" charset="-122"/>
                <a:cs typeface="Times New Roman" pitchFamily="18" charset="0"/>
                <a:sym typeface="Arial" pitchFamily="34" charset="0"/>
              </a:rPr>
              <a:t>、新能源优化</a:t>
            </a:r>
            <a:r>
              <a:rPr lang="zh-CN" altLang="en-US" sz="2000" b="1" dirty="0">
                <a:latin typeface="+mn-lt"/>
                <a:ea typeface="微软雅黑" pitchFamily="34" charset="-122"/>
                <a:cs typeface="Times New Roman" pitchFamily="18" charset="0"/>
                <a:sym typeface="Arial" pitchFamily="34" charset="0"/>
              </a:rPr>
              <a:t>控制</a:t>
            </a:r>
            <a:r>
              <a:rPr lang="zh-CN" altLang="en-US" sz="2000" b="1" dirty="0" smtClean="0">
                <a:latin typeface="+mn-lt"/>
                <a:ea typeface="微软雅黑" pitchFamily="34" charset="-122"/>
                <a:cs typeface="Times New Roman" pitchFamily="18" charset="0"/>
                <a:sym typeface="Arial" pitchFamily="34" charset="0"/>
              </a:rPr>
              <a:t>。</a:t>
            </a:r>
            <a:endParaRPr lang="en-US" altLang="zh-CN" sz="2000"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defRPr/>
            </a:pPr>
            <a:r>
              <a:rPr lang="en-US" altLang="zh-CN" sz="1600" b="1" dirty="0" smtClean="0">
                <a:latin typeface="+mn-lt"/>
                <a:ea typeface="微软雅黑" pitchFamily="34" charset="-122"/>
                <a:cs typeface="Times New Roman" pitchFamily="18" charset="0"/>
                <a:sym typeface="Arial" pitchFamily="34" charset="0"/>
              </a:rPr>
              <a:t>      Developed RE optimization scheduling system with independent intellectual property rights, which can realize rolling unit commitment optimization for seven days, RE and conventional power coordination scheduling, RE optimization control.</a:t>
            </a:r>
            <a:endParaRPr lang="zh-CN" altLang="en-US" sz="1600" b="1" dirty="0">
              <a:latin typeface="+mn-lt"/>
              <a:ea typeface="微软雅黑" pitchFamily="34" charset="-122"/>
              <a:cs typeface="Times New Roman" pitchFamily="18" charset="0"/>
              <a:sym typeface="Arial" pitchFamily="34" charset="0"/>
            </a:endParaRPr>
          </a:p>
        </p:txBody>
      </p:sp>
      <p:sp>
        <p:nvSpPr>
          <p:cNvPr id="9" name="矩形 8"/>
          <p:cNvSpPr/>
          <p:nvPr/>
        </p:nvSpPr>
        <p:spPr>
          <a:xfrm>
            <a:off x="282048" y="1324261"/>
            <a:ext cx="8733738" cy="461665"/>
          </a:xfrm>
          <a:prstGeom prst="rect">
            <a:avLst/>
          </a:prstGeom>
        </p:spPr>
        <p:txBody>
          <a:bodyPr wrap="none">
            <a:spAutoFit/>
          </a:bodyPr>
          <a:lstStyle/>
          <a:p>
            <a:pPr>
              <a:buNone/>
            </a:pPr>
            <a:r>
              <a:rPr lang="zh-CN" altLang="en-US" sz="2400" b="1" dirty="0" smtClean="0">
                <a:latin typeface="微软雅黑" pitchFamily="34" charset="-122"/>
                <a:ea typeface="微软雅黑" pitchFamily="34" charset="-122"/>
              </a:rPr>
              <a:t>新能源优化调度系统   </a:t>
            </a:r>
            <a:r>
              <a:rPr lang="en-US" altLang="zh-CN" sz="2400" b="1" dirty="0" smtClean="0">
                <a:latin typeface="+mn-lt"/>
                <a:ea typeface="微软雅黑" pitchFamily="34" charset="-122"/>
              </a:rPr>
              <a:t>RE optimization scheduling syste</a:t>
            </a:r>
            <a:r>
              <a:rPr lang="en-US" altLang="zh-CN" sz="2400" b="1" dirty="0" smtClean="0">
                <a:latin typeface="微软雅黑" pitchFamily="34" charset="-122"/>
                <a:ea typeface="微软雅黑" pitchFamily="34" charset="-122"/>
              </a:rPr>
              <a:t>m</a:t>
            </a:r>
            <a:r>
              <a:rPr lang="en-US" altLang="zh-CN" sz="2400" b="1" dirty="0" smtClean="0">
                <a:solidFill>
                  <a:srgbClr val="C00000"/>
                </a:solidFill>
                <a:latin typeface="微软雅黑" pitchFamily="34" charset="-122"/>
                <a:ea typeface="微软雅黑" pitchFamily="34" charset="-122"/>
              </a:rPr>
              <a:t> </a:t>
            </a:r>
            <a:endParaRPr lang="zh-CN" altLang="en-US" sz="2400" b="1" dirty="0" smtClean="0">
              <a:latin typeface="微软雅黑" pitchFamily="34" charset="-122"/>
              <a:ea typeface="微软雅黑" pitchFamily="34" charset="-122"/>
            </a:endParaRPr>
          </a:p>
        </p:txBody>
      </p:sp>
      <p:sp>
        <p:nvSpPr>
          <p:cNvPr id="8" name="灯片编号占位符 3"/>
          <p:cNvSpPr>
            <a:spLocks noGrp="1"/>
          </p:cNvSpPr>
          <p:nvPr>
            <p:ph type="sldNum" sz="quarter" idx="12"/>
          </p:nvPr>
        </p:nvSpPr>
        <p:spPr>
          <a:xfrm>
            <a:off x="6831013" y="6448425"/>
            <a:ext cx="2133600" cy="365125"/>
          </a:xfrm>
        </p:spPr>
        <p:txBody>
          <a:bodyPr/>
          <a:lstStyle/>
          <a:p>
            <a:pPr>
              <a:defRPr/>
            </a:pPr>
            <a:fld id="{E78BE8CC-8429-4D62-9EB3-7F7D3C4D0A25}" type="slidenum">
              <a:rPr lang="zh-CN" altLang="en-US" smtClean="0">
                <a:latin typeface="微软雅黑" pitchFamily="34" charset="-122"/>
              </a:rPr>
              <a:pPr>
                <a:defRPr/>
              </a:pPr>
              <a:t>24</a:t>
            </a:fld>
            <a:endParaRPr lang="zh-CN" altLang="en-US" dirty="0">
              <a:latin typeface="微软雅黑" pitchFamily="34" charset="-122"/>
            </a:endParaRPr>
          </a:p>
        </p:txBody>
      </p:sp>
      <p:sp>
        <p:nvSpPr>
          <p:cNvPr id="14" name="Rectangle 7"/>
          <p:cNvSpPr>
            <a:spLocks noChangeArrowheads="1"/>
          </p:cNvSpPr>
          <p:nvPr/>
        </p:nvSpPr>
        <p:spPr bwMode="auto">
          <a:xfrm>
            <a:off x="571472" y="214290"/>
            <a:ext cx="7358063"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3.4</a:t>
            </a:r>
            <a:r>
              <a:rPr lang="zh-CN" altLang="en-US" sz="2800" b="1" kern="0" dirty="0" smtClean="0">
                <a:effectLst>
                  <a:outerShdw blurRad="38100" dist="38100" dir="2700000" algn="tl">
                    <a:srgbClr val="C0C0C0"/>
                  </a:outerShdw>
                </a:effectLst>
                <a:latin typeface="+mj-lt"/>
                <a:ea typeface="黑体" pitchFamily="2" charset="-122"/>
                <a:cs typeface="+mj-cs"/>
              </a:rPr>
              <a:t>  优化调度</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Optimal dispatching technology</a:t>
            </a:r>
            <a:endParaRPr lang="zh-CN" altLang="en-US" sz="2800" b="1" kern="0" dirty="0">
              <a:effectLst>
                <a:outerShdw blurRad="38100" dist="38100" dir="2700000" algn="tl">
                  <a:srgbClr val="C0C0C0"/>
                </a:outerShdw>
              </a:effectLst>
              <a:latin typeface="+mj-lt"/>
              <a:ea typeface="黑体" pitchFamily="2" charset="-122"/>
              <a:cs typeface="+mj-cs"/>
            </a:endParaRPr>
          </a:p>
        </p:txBody>
      </p:sp>
    </p:spTree>
    <p:extLst>
      <p:ext uri="{BB962C8B-B14F-4D97-AF65-F5344CB8AC3E}">
        <p14:creationId xmlns:p14="http://schemas.microsoft.com/office/powerpoint/2010/main" xmlns="" val="397757086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user\My Documents\姚院SMB-AHG会议PPT准备\风光储与测试基地\效果图.jpg"/>
          <p:cNvPicPr>
            <a:picLocks noChangeAspect="1" noChangeArrowheads="1"/>
          </p:cNvPicPr>
          <p:nvPr/>
        </p:nvPicPr>
        <p:blipFill>
          <a:blip r:embed="rId2" cstate="print"/>
          <a:srcRect/>
          <a:stretch>
            <a:fillRect/>
          </a:stretch>
        </p:blipFill>
        <p:spPr bwMode="auto">
          <a:xfrm>
            <a:off x="285720" y="1428736"/>
            <a:ext cx="8215370" cy="2643205"/>
          </a:xfrm>
          <a:prstGeom prst="rect">
            <a:avLst/>
          </a:prstGeom>
          <a:noFill/>
          <a:ln w="9525">
            <a:noFill/>
            <a:miter lim="800000"/>
            <a:headEnd/>
            <a:tailEnd/>
          </a:ln>
        </p:spPr>
      </p:pic>
      <p:sp>
        <p:nvSpPr>
          <p:cNvPr id="5" name="TextBox 9"/>
          <p:cNvSpPr txBox="1">
            <a:spLocks noChangeArrowheads="1"/>
          </p:cNvSpPr>
          <p:nvPr/>
        </p:nvSpPr>
        <p:spPr bwMode="auto">
          <a:xfrm>
            <a:off x="214313" y="4244182"/>
            <a:ext cx="8429653" cy="2440668"/>
          </a:xfrm>
          <a:prstGeom prst="rect">
            <a:avLst/>
          </a:prstGeom>
          <a:noFill/>
          <a:ln w="9525">
            <a:noFill/>
            <a:miter lim="800000"/>
            <a:headEnd/>
            <a:tailEnd/>
          </a:ln>
        </p:spPr>
        <p:txBody>
          <a:bodyPr wrap="square">
            <a:spAutoFit/>
          </a:bodyPr>
          <a:lstStyle/>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b="1" dirty="0">
                <a:latin typeface="+mn-lt"/>
                <a:ea typeface="微软雅黑" pitchFamily="34" charset="-122"/>
                <a:cs typeface="Times New Roman" pitchFamily="18" charset="0"/>
                <a:sym typeface="Arial" pitchFamily="34" charset="0"/>
              </a:rPr>
              <a:t>规划总容量为：风电</a:t>
            </a:r>
            <a:r>
              <a:rPr lang="en-US" altLang="zh-CN" b="1" dirty="0">
                <a:latin typeface="+mn-lt"/>
                <a:ea typeface="微软雅黑" pitchFamily="34" charset="-122"/>
                <a:cs typeface="Times New Roman" pitchFamily="18" charset="0"/>
                <a:sym typeface="Arial" pitchFamily="34" charset="0"/>
              </a:rPr>
              <a:t>500MW</a:t>
            </a:r>
            <a:r>
              <a:rPr lang="zh-CN" altLang="en-US" b="1" dirty="0">
                <a:latin typeface="+mn-lt"/>
                <a:ea typeface="微软雅黑" pitchFamily="34" charset="-122"/>
                <a:cs typeface="Times New Roman" pitchFamily="18" charset="0"/>
                <a:sym typeface="Arial" pitchFamily="34" charset="0"/>
              </a:rPr>
              <a:t>，光伏发电</a:t>
            </a:r>
            <a:r>
              <a:rPr lang="en-US" altLang="zh-CN" b="1" dirty="0">
                <a:latin typeface="+mn-lt"/>
                <a:ea typeface="微软雅黑" pitchFamily="34" charset="-122"/>
                <a:cs typeface="Times New Roman" pitchFamily="18" charset="0"/>
                <a:sym typeface="Arial" pitchFamily="34" charset="0"/>
              </a:rPr>
              <a:t>100MW</a:t>
            </a:r>
            <a:r>
              <a:rPr lang="zh-CN" altLang="en-US" b="1" dirty="0">
                <a:latin typeface="+mn-lt"/>
                <a:ea typeface="微软雅黑" pitchFamily="34" charset="-122"/>
                <a:cs typeface="Times New Roman" pitchFamily="18" charset="0"/>
                <a:sym typeface="Arial" pitchFamily="34" charset="0"/>
              </a:rPr>
              <a:t>，储能装置</a:t>
            </a:r>
            <a:r>
              <a:rPr lang="en-US" altLang="zh-CN" b="1" dirty="0">
                <a:latin typeface="+mn-lt"/>
                <a:ea typeface="微软雅黑" pitchFamily="34" charset="-122"/>
                <a:cs typeface="Times New Roman" pitchFamily="18" charset="0"/>
                <a:sym typeface="Arial" pitchFamily="34" charset="0"/>
              </a:rPr>
              <a:t>110MW</a:t>
            </a:r>
            <a:r>
              <a:rPr lang="zh-CN" altLang="en-US" b="1" dirty="0" smtClean="0">
                <a:latin typeface="+mn-lt"/>
                <a:ea typeface="微软雅黑" pitchFamily="34" charset="-122"/>
                <a:cs typeface="Times New Roman" pitchFamily="18" charset="0"/>
                <a:sym typeface="Arial" pitchFamily="34" charset="0"/>
              </a:rPr>
              <a:t>。</a:t>
            </a:r>
            <a:endParaRPr lang="en-US" altLang="zh-CN" b="1" dirty="0" smtClean="0">
              <a:latin typeface="+mn-lt"/>
              <a:ea typeface="微软雅黑" pitchFamily="34" charset="-122"/>
              <a:cs typeface="Times New Roman" pitchFamily="18" charset="0"/>
              <a:sym typeface="Arial" pitchFamily="34" charset="0"/>
            </a:endParaRPr>
          </a:p>
          <a:p>
            <a:pPr marL="360000" lvl="1" indent="-360000" algn="just" defTabSz="720000" eaLnBrk="0" hangingPunct="0">
              <a:lnSpc>
                <a:spcPct val="110000"/>
              </a:lnSpc>
              <a:spcBef>
                <a:spcPct val="20000"/>
              </a:spcBef>
              <a:buClr>
                <a:srgbClr val="006666"/>
              </a:buClr>
              <a:buSzPct val="75000"/>
              <a:buFont typeface="Wingdings" pitchFamily="2" charset="2"/>
              <a:buChar char="v"/>
              <a:defRPr/>
            </a:pPr>
            <a:r>
              <a:rPr lang="zh-CN" altLang="en-US" b="1" dirty="0" smtClean="0">
                <a:latin typeface="+mn-lt"/>
                <a:ea typeface="微软雅黑" pitchFamily="34" charset="-122"/>
                <a:cs typeface="Times New Roman" pitchFamily="18" charset="0"/>
                <a:sym typeface="Arial" pitchFamily="34" charset="0"/>
              </a:rPr>
              <a:t>一</a:t>
            </a:r>
            <a:r>
              <a:rPr lang="zh-CN" altLang="en-US" b="1" dirty="0">
                <a:latin typeface="+mn-lt"/>
                <a:ea typeface="微软雅黑" pitchFamily="34" charset="-122"/>
                <a:cs typeface="Times New Roman" pitchFamily="18" charset="0"/>
                <a:sym typeface="Arial" pitchFamily="34" charset="0"/>
              </a:rPr>
              <a:t>期工程建设风电</a:t>
            </a:r>
            <a:r>
              <a:rPr lang="en-US" altLang="zh-CN" b="1" dirty="0">
                <a:latin typeface="+mn-lt"/>
                <a:ea typeface="微软雅黑" pitchFamily="34" charset="-122"/>
                <a:cs typeface="Times New Roman" pitchFamily="18" charset="0"/>
                <a:sym typeface="Arial" pitchFamily="34" charset="0"/>
              </a:rPr>
              <a:t>100MW</a:t>
            </a:r>
            <a:r>
              <a:rPr lang="zh-CN" altLang="en-US" b="1" dirty="0">
                <a:latin typeface="+mn-lt"/>
                <a:ea typeface="微软雅黑" pitchFamily="34" charset="-122"/>
                <a:cs typeface="Times New Roman" pitchFamily="18" charset="0"/>
                <a:sym typeface="Arial" pitchFamily="34" charset="0"/>
              </a:rPr>
              <a:t>、光伏发电</a:t>
            </a:r>
            <a:r>
              <a:rPr lang="en-US" altLang="zh-CN" b="1" dirty="0">
                <a:latin typeface="+mn-lt"/>
                <a:ea typeface="微软雅黑" pitchFamily="34" charset="-122"/>
                <a:cs typeface="Times New Roman" pitchFamily="18" charset="0"/>
                <a:sym typeface="Arial" pitchFamily="34" charset="0"/>
              </a:rPr>
              <a:t>40MW</a:t>
            </a:r>
            <a:r>
              <a:rPr lang="zh-CN" altLang="en-US" b="1" dirty="0">
                <a:latin typeface="+mn-lt"/>
                <a:ea typeface="微软雅黑" pitchFamily="34" charset="-122"/>
                <a:cs typeface="Times New Roman" pitchFamily="18" charset="0"/>
                <a:sym typeface="Arial" pitchFamily="34" charset="0"/>
              </a:rPr>
              <a:t>和储能装置</a:t>
            </a:r>
            <a:r>
              <a:rPr lang="en-US" altLang="zh-CN" b="1" dirty="0">
                <a:latin typeface="+mn-lt"/>
                <a:ea typeface="微软雅黑" pitchFamily="34" charset="-122"/>
                <a:cs typeface="Times New Roman" pitchFamily="18" charset="0"/>
                <a:sym typeface="Arial" pitchFamily="34" charset="0"/>
              </a:rPr>
              <a:t>20MW</a:t>
            </a:r>
            <a:r>
              <a:rPr lang="zh-CN" altLang="en-US" b="1" dirty="0" smtClean="0">
                <a:latin typeface="+mn-lt"/>
                <a:ea typeface="微软雅黑" pitchFamily="34" charset="-122"/>
                <a:cs typeface="Times New Roman" pitchFamily="18" charset="0"/>
                <a:sym typeface="Arial" pitchFamily="34" charset="0"/>
              </a:rPr>
              <a:t>，于</a:t>
            </a:r>
            <a:r>
              <a:rPr lang="en-US" altLang="zh-CN" b="1" dirty="0">
                <a:latin typeface="+mn-lt"/>
                <a:ea typeface="微软雅黑" pitchFamily="34" charset="-122"/>
                <a:cs typeface="Times New Roman" pitchFamily="18" charset="0"/>
                <a:sym typeface="Arial" pitchFamily="34" charset="0"/>
              </a:rPr>
              <a:t>2011</a:t>
            </a:r>
            <a:r>
              <a:rPr lang="zh-CN" altLang="en-US" b="1" dirty="0">
                <a:latin typeface="+mn-lt"/>
                <a:ea typeface="微软雅黑" pitchFamily="34" charset="-122"/>
                <a:cs typeface="Times New Roman" pitchFamily="18" charset="0"/>
                <a:sym typeface="Arial" pitchFamily="34" charset="0"/>
              </a:rPr>
              <a:t>年</a:t>
            </a:r>
            <a:r>
              <a:rPr lang="en-US" altLang="zh-CN" b="1" dirty="0">
                <a:latin typeface="+mn-lt"/>
                <a:ea typeface="微软雅黑" pitchFamily="34" charset="-122"/>
                <a:cs typeface="Times New Roman" pitchFamily="18" charset="0"/>
                <a:sym typeface="Arial" pitchFamily="34" charset="0"/>
              </a:rPr>
              <a:t>12</a:t>
            </a:r>
            <a:r>
              <a:rPr lang="zh-CN" altLang="en-US" b="1" dirty="0">
                <a:latin typeface="+mn-lt"/>
                <a:ea typeface="微软雅黑" pitchFamily="34" charset="-122"/>
                <a:cs typeface="Times New Roman" pitchFamily="18" charset="0"/>
                <a:sym typeface="Arial" pitchFamily="34" charset="0"/>
              </a:rPr>
              <a:t>月</a:t>
            </a:r>
            <a:r>
              <a:rPr lang="en-US" altLang="zh-CN" b="1" dirty="0">
                <a:latin typeface="+mn-lt"/>
                <a:ea typeface="微软雅黑" pitchFamily="34" charset="-122"/>
                <a:cs typeface="Times New Roman" pitchFamily="18" charset="0"/>
                <a:sym typeface="Arial" pitchFamily="34" charset="0"/>
              </a:rPr>
              <a:t>31</a:t>
            </a:r>
            <a:r>
              <a:rPr lang="zh-CN" altLang="en-US" b="1" dirty="0">
                <a:latin typeface="+mn-lt"/>
                <a:ea typeface="微软雅黑" pitchFamily="34" charset="-122"/>
                <a:cs typeface="Times New Roman" pitchFamily="18" charset="0"/>
                <a:sym typeface="Arial" pitchFamily="34" charset="0"/>
              </a:rPr>
              <a:t>日建成投产</a:t>
            </a:r>
            <a:r>
              <a:rPr lang="zh-CN" altLang="en-US" b="1" dirty="0" smtClean="0">
                <a:latin typeface="+mn-lt"/>
                <a:ea typeface="微软雅黑" pitchFamily="34" charset="-122"/>
                <a:cs typeface="Times New Roman" pitchFamily="18" charset="0"/>
                <a:sym typeface="Arial" pitchFamily="34" charset="0"/>
              </a:rPr>
              <a:t>。</a:t>
            </a:r>
            <a:endParaRPr lang="en-US" altLang="zh-CN" b="1" dirty="0" smtClean="0">
              <a:latin typeface="+mn-lt"/>
              <a:ea typeface="微软雅黑" pitchFamily="34" charset="-122"/>
              <a:cs typeface="Times New Roman" pitchFamily="18" charset="0"/>
              <a:sym typeface="Arial" pitchFamily="34" charset="0"/>
            </a:endParaRPr>
          </a:p>
          <a:p>
            <a:pPr marL="360000" lvl="1" indent="-360000" defTabSz="720000" eaLnBrk="0" hangingPunct="0">
              <a:lnSpc>
                <a:spcPct val="110000"/>
              </a:lnSpc>
              <a:spcBef>
                <a:spcPct val="20000"/>
              </a:spcBef>
              <a:buClr>
                <a:srgbClr val="006666"/>
              </a:buClr>
              <a:buSzPct val="75000"/>
              <a:defRPr/>
            </a:pPr>
            <a:r>
              <a:rPr lang="en-US" altLang="zh-CN" sz="1600" b="1" dirty="0" smtClean="0">
                <a:latin typeface="+mn-lt"/>
                <a:ea typeface="微软雅黑" pitchFamily="34" charset="-122"/>
                <a:cs typeface="Times New Roman" pitchFamily="18" charset="0"/>
                <a:sym typeface="Arial" pitchFamily="34" charset="0"/>
              </a:rPr>
              <a:t>      </a:t>
            </a:r>
            <a:r>
              <a:rPr lang="en-US" altLang="zh-CN" sz="1600" b="1" dirty="0" smtClean="0">
                <a:latin typeface="微软雅黑" pitchFamily="34" charset="-122"/>
                <a:ea typeface="微软雅黑" pitchFamily="34" charset="-122"/>
                <a:sym typeface="Arial" pitchFamily="34" charset="0"/>
              </a:rPr>
              <a:t>The </a:t>
            </a:r>
            <a:r>
              <a:rPr lang="en-US" altLang="zh-CN" sz="1600" b="1" dirty="0">
                <a:latin typeface="微软雅黑" pitchFamily="34" charset="-122"/>
                <a:ea typeface="微软雅黑" pitchFamily="34" charset="-122"/>
                <a:sym typeface="Arial" pitchFamily="34" charset="0"/>
              </a:rPr>
              <a:t>planning capability: 500MW wind turbine, 100MW solar modules, 110MW energy storage equipment. </a:t>
            </a:r>
            <a:r>
              <a:rPr lang="en-US" altLang="zh-CN" sz="1600" b="1" dirty="0" smtClean="0">
                <a:latin typeface="微软雅黑" pitchFamily="34" charset="-122"/>
                <a:ea typeface="微软雅黑" pitchFamily="34" charset="-122"/>
                <a:sym typeface="Arial" pitchFamily="34" charset="0"/>
              </a:rPr>
              <a:t/>
            </a:r>
            <a:br>
              <a:rPr lang="en-US" altLang="zh-CN" sz="1600" b="1" dirty="0" smtClean="0">
                <a:latin typeface="微软雅黑" pitchFamily="34" charset="-122"/>
                <a:ea typeface="微软雅黑" pitchFamily="34" charset="-122"/>
                <a:sym typeface="Arial" pitchFamily="34" charset="0"/>
              </a:rPr>
            </a:br>
            <a:r>
              <a:rPr lang="en-US" altLang="zh-CN" sz="1600" b="1" dirty="0" smtClean="0">
                <a:latin typeface="微软雅黑" pitchFamily="34" charset="-122"/>
                <a:ea typeface="微软雅黑" pitchFamily="34" charset="-122"/>
                <a:sym typeface="Arial" pitchFamily="34" charset="0"/>
              </a:rPr>
              <a:t>The </a:t>
            </a:r>
            <a:r>
              <a:rPr lang="en-US" altLang="zh-CN" sz="1600" b="1" dirty="0">
                <a:latin typeface="微软雅黑" pitchFamily="34" charset="-122"/>
                <a:ea typeface="微软雅黑" pitchFamily="34" charset="-122"/>
                <a:sym typeface="Arial" pitchFamily="34" charset="0"/>
              </a:rPr>
              <a:t>first phase of the project construct 100MW wind turbine, 40MW solar modules, 20MW energy storage </a:t>
            </a:r>
            <a:r>
              <a:rPr lang="en-US" altLang="zh-CN" sz="1600" b="1" dirty="0" smtClean="0">
                <a:latin typeface="微软雅黑" pitchFamily="34" charset="-122"/>
                <a:ea typeface="微软雅黑" pitchFamily="34" charset="-122"/>
                <a:sym typeface="Arial" pitchFamily="34" charset="0"/>
              </a:rPr>
              <a:t>equipment.</a:t>
            </a:r>
            <a:endParaRPr lang="en-US" altLang="zh-CN" sz="1600" b="1" dirty="0">
              <a:latin typeface="微软雅黑" pitchFamily="34" charset="-122"/>
              <a:ea typeface="微软雅黑" pitchFamily="34" charset="-122"/>
              <a:sym typeface="Arial" pitchFamily="34" charset="0"/>
            </a:endParaRPr>
          </a:p>
          <a:p>
            <a:pPr defTabSz="912813"/>
            <a:endParaRPr lang="zh-CN" altLang="en-US" sz="1600" dirty="0">
              <a:ea typeface="宋体" charset="-122"/>
            </a:endParaRPr>
          </a:p>
        </p:txBody>
      </p:sp>
      <p:sp>
        <p:nvSpPr>
          <p:cNvPr id="6" name="Rectangle 7"/>
          <p:cNvSpPr>
            <a:spLocks noChangeArrowheads="1"/>
          </p:cNvSpPr>
          <p:nvPr/>
        </p:nvSpPr>
        <p:spPr bwMode="auto">
          <a:xfrm>
            <a:off x="571472" y="214290"/>
            <a:ext cx="8215370"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3.5   </a:t>
            </a:r>
            <a:r>
              <a:rPr lang="zh-CN" altLang="en-US" sz="2800" b="1" kern="0" dirty="0" smtClean="0">
                <a:effectLst>
                  <a:outerShdw blurRad="38100" dist="38100" dir="2700000" algn="tl">
                    <a:srgbClr val="C0C0C0"/>
                  </a:outerShdw>
                </a:effectLst>
                <a:ea typeface="黑体" pitchFamily="2" charset="-122"/>
              </a:rPr>
              <a:t>风光储输示范工程</a:t>
            </a:r>
            <a:r>
              <a:rPr lang="en-US" altLang="zh-CN" sz="2800" b="1" kern="0" dirty="0" smtClean="0">
                <a:effectLst>
                  <a:outerShdw blurRad="38100" dist="38100" dir="2700000" algn="tl">
                    <a:srgbClr val="C0C0C0"/>
                  </a:outerShdw>
                </a:effectLst>
                <a:ea typeface="黑体" pitchFamily="2" charset="-122"/>
              </a:rPr>
              <a:t>—</a:t>
            </a:r>
            <a:r>
              <a:rPr lang="zh-CN" altLang="en-US" sz="2800" b="1" kern="0" dirty="0" smtClean="0">
                <a:effectLst>
                  <a:outerShdw blurRad="38100" dist="38100" dir="2700000" algn="tl">
                    <a:srgbClr val="C0C0C0"/>
                  </a:outerShdw>
                </a:effectLst>
                <a:ea typeface="黑体" pitchFamily="2" charset="-122"/>
              </a:rPr>
              <a:t>中国张北</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a:t>
            </a:r>
            <a:r>
              <a:rPr lang="en-US" altLang="zh-CN" sz="1600" b="1" dirty="0" smtClean="0">
                <a:latin typeface="微软雅黑" pitchFamily="34" charset="-122"/>
                <a:ea typeface="微软雅黑" pitchFamily="34" charset="-122"/>
              </a:rPr>
              <a:t>Demonstration Project of Wind, PV, Energy Storage and Transmission</a:t>
            </a:r>
            <a:endParaRPr lang="zh-CN" altLang="en-US" sz="1600" b="1" kern="0" dirty="0" smtClean="0">
              <a:effectLst>
                <a:outerShdw blurRad="38100" dist="38100" dir="2700000" algn="tl">
                  <a:srgbClr val="C0C0C0"/>
                </a:outerShdw>
              </a:effectLst>
              <a:ea typeface="黑体" pitchFamily="2" charset="-122"/>
            </a:endParaRP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图片 10" descr="222.jpg"/>
          <p:cNvPicPr>
            <a:picLocks noChangeAspect="1"/>
          </p:cNvPicPr>
          <p:nvPr/>
        </p:nvPicPr>
        <p:blipFill>
          <a:blip r:embed="rId2"/>
          <a:srcRect/>
          <a:stretch>
            <a:fillRect/>
          </a:stretch>
        </p:blipFill>
        <p:spPr bwMode="auto">
          <a:xfrm>
            <a:off x="0" y="1428736"/>
            <a:ext cx="8215313" cy="4919662"/>
          </a:xfrm>
          <a:prstGeom prst="rect">
            <a:avLst/>
          </a:prstGeom>
          <a:noFill/>
          <a:ln w="9525">
            <a:noFill/>
            <a:miter lim="800000"/>
            <a:headEnd/>
            <a:tailEnd/>
          </a:ln>
        </p:spPr>
      </p:pic>
      <p:sp>
        <p:nvSpPr>
          <p:cNvPr id="34820" name="Rectangle 3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sz="2400" b="1">
              <a:solidFill>
                <a:schemeClr val="folHlink"/>
              </a:solidFill>
              <a:latin typeface="Times New Roman" pitchFamily="18" charset="0"/>
              <a:ea typeface="仿宋_GB2312" pitchFamily="49" charset="-122"/>
            </a:endParaRPr>
          </a:p>
        </p:txBody>
      </p:sp>
      <p:sp>
        <p:nvSpPr>
          <p:cNvPr id="1032" name="TextBox 9"/>
          <p:cNvSpPr txBox="1">
            <a:spLocks noChangeArrowheads="1"/>
          </p:cNvSpPr>
          <p:nvPr/>
        </p:nvSpPr>
        <p:spPr bwMode="auto">
          <a:xfrm>
            <a:off x="4786314" y="4286256"/>
            <a:ext cx="3500462" cy="1569660"/>
          </a:xfrm>
          <a:prstGeom prst="rect">
            <a:avLst/>
          </a:prstGeom>
          <a:solidFill>
            <a:schemeClr val="bg1">
              <a:lumMod val="85000"/>
            </a:schemeClr>
          </a:solidFill>
          <a:ln w="9525">
            <a:noFill/>
            <a:miter lim="800000"/>
            <a:headEnd/>
            <a:tailEnd/>
          </a:ln>
        </p:spPr>
        <p:txBody>
          <a:bodyPr wrap="square">
            <a:spAutoFit/>
          </a:bodyPr>
          <a:lstStyle/>
          <a:p>
            <a:pPr>
              <a:defRPr/>
            </a:pPr>
            <a:r>
              <a:rPr lang="en-US" altLang="zh-CN" sz="1200" b="1" dirty="0">
                <a:solidFill>
                  <a:srgbClr val="FF0000"/>
                </a:solidFill>
                <a:latin typeface="Times New Roman" pitchFamily="18" charset="0"/>
                <a:ea typeface="仿宋_GB2312" pitchFamily="49" charset="-122"/>
              </a:rPr>
              <a:t>Cogeneration Intelligent Optimization </a:t>
            </a:r>
            <a:r>
              <a:rPr lang="en-US" altLang="zh-CN" sz="1200" b="1" dirty="0" smtClean="0">
                <a:solidFill>
                  <a:srgbClr val="FF0000"/>
                </a:solidFill>
                <a:latin typeface="Times New Roman" pitchFamily="18" charset="0"/>
                <a:ea typeface="仿宋_GB2312" pitchFamily="49" charset="-122"/>
              </a:rPr>
              <a:t>Control </a:t>
            </a:r>
            <a:r>
              <a:rPr lang="en-US" altLang="zh-CN" sz="1200" b="1" dirty="0">
                <a:solidFill>
                  <a:srgbClr val="FF0000"/>
                </a:solidFill>
                <a:latin typeface="Times New Roman" pitchFamily="18" charset="0"/>
                <a:ea typeface="仿宋_GB2312" pitchFamily="49" charset="-122"/>
              </a:rPr>
              <a:t>System </a:t>
            </a:r>
          </a:p>
          <a:p>
            <a:pPr>
              <a:defRPr/>
            </a:pPr>
            <a:r>
              <a:rPr lang="en-US" altLang="zh-CN" sz="1200" b="1" dirty="0">
                <a:solidFill>
                  <a:srgbClr val="3333FF"/>
                </a:solidFill>
                <a:latin typeface="Times New Roman" pitchFamily="18" charset="0"/>
                <a:ea typeface="仿宋_GB2312" pitchFamily="49" charset="-122"/>
              </a:rPr>
              <a:t>According to </a:t>
            </a:r>
            <a:r>
              <a:rPr lang="en-US" altLang="zh-CN" sz="1200" b="1" dirty="0" smtClean="0">
                <a:solidFill>
                  <a:srgbClr val="3333FF"/>
                </a:solidFill>
                <a:latin typeface="Times New Roman" pitchFamily="18" charset="0"/>
                <a:ea typeface="仿宋_GB2312" pitchFamily="49" charset="-122"/>
              </a:rPr>
              <a:t>forecast </a:t>
            </a:r>
            <a:r>
              <a:rPr lang="en-US" altLang="zh-CN" sz="1200" b="1" dirty="0">
                <a:solidFill>
                  <a:srgbClr val="3333FF"/>
                </a:solidFill>
                <a:latin typeface="Times New Roman" pitchFamily="18" charset="0"/>
                <a:ea typeface="仿宋_GB2312" pitchFamily="49" charset="-122"/>
              </a:rPr>
              <a:t>for </a:t>
            </a:r>
            <a:r>
              <a:rPr lang="en-US" altLang="zh-CN" sz="1200" b="1" dirty="0" smtClean="0">
                <a:solidFill>
                  <a:srgbClr val="3333FF"/>
                </a:solidFill>
                <a:latin typeface="Times New Roman" pitchFamily="18" charset="0"/>
                <a:ea typeface="仿宋_GB2312" pitchFamily="49" charset="-122"/>
              </a:rPr>
              <a:t>both light radiation and wind speed, </a:t>
            </a:r>
            <a:r>
              <a:rPr lang="en-US" altLang="zh-CN" sz="1200" b="1" dirty="0">
                <a:solidFill>
                  <a:srgbClr val="3333FF"/>
                </a:solidFill>
                <a:latin typeface="Times New Roman" pitchFamily="18" charset="0"/>
                <a:ea typeface="仿宋_GB2312" pitchFamily="49" charset="-122"/>
              </a:rPr>
              <a:t>the system can </a:t>
            </a:r>
            <a:r>
              <a:rPr lang="en-US" altLang="zh-CN" sz="1200" b="1" dirty="0" smtClean="0">
                <a:solidFill>
                  <a:srgbClr val="3333FF"/>
                </a:solidFill>
                <a:latin typeface="Times New Roman" pitchFamily="18" charset="0"/>
                <a:ea typeface="仿宋_GB2312" pitchFamily="49" charset="-122"/>
              </a:rPr>
              <a:t>detect </a:t>
            </a:r>
            <a:r>
              <a:rPr lang="en-US" altLang="zh-CN" sz="1200" b="1" dirty="0">
                <a:solidFill>
                  <a:srgbClr val="3333FF"/>
                </a:solidFill>
                <a:latin typeface="Times New Roman" pitchFamily="18" charset="0"/>
                <a:ea typeface="仿宋_GB2312" pitchFamily="49" charset="-122"/>
              </a:rPr>
              <a:t>and intelligent </a:t>
            </a:r>
            <a:r>
              <a:rPr lang="en-US" altLang="zh-CN" sz="1200" b="1" dirty="0" smtClean="0">
                <a:solidFill>
                  <a:srgbClr val="3333FF"/>
                </a:solidFill>
                <a:latin typeface="Times New Roman" pitchFamily="18" charset="0"/>
                <a:ea typeface="仿宋_GB2312" pitchFamily="49" charset="-122"/>
              </a:rPr>
              <a:t>optimize the </a:t>
            </a:r>
            <a:r>
              <a:rPr lang="en-US" altLang="zh-CN" sz="1200" b="1" dirty="0">
                <a:solidFill>
                  <a:srgbClr val="3333FF"/>
                </a:solidFill>
                <a:latin typeface="Times New Roman" pitchFamily="18" charset="0"/>
                <a:ea typeface="仿宋_GB2312" pitchFamily="49" charset="-122"/>
              </a:rPr>
              <a:t>wind farms, solar power plants, energy storage systems and substations. Furthermore, it can automatic configure and seamless switch from each operation modes.</a:t>
            </a:r>
          </a:p>
        </p:txBody>
      </p:sp>
      <p:sp>
        <p:nvSpPr>
          <p:cNvPr id="12" name="Rectangle 7"/>
          <p:cNvSpPr>
            <a:spLocks noChangeArrowheads="1"/>
          </p:cNvSpPr>
          <p:nvPr/>
        </p:nvSpPr>
        <p:spPr bwMode="auto">
          <a:xfrm>
            <a:off x="571472" y="214290"/>
            <a:ext cx="8215370" cy="1000132"/>
          </a:xfrm>
          <a:prstGeom prst="rect">
            <a:avLst/>
          </a:prstGeom>
          <a:noFill/>
          <a:ln w="9525">
            <a:noFill/>
            <a:miter lim="800000"/>
            <a:headEnd/>
            <a:tailEnd/>
          </a:ln>
          <a:effectLst/>
        </p:spPr>
        <p:txBody>
          <a:bodyPr/>
          <a:lstStyle/>
          <a:p>
            <a:pPr marL="609600" indent="-609600">
              <a:lnSpc>
                <a:spcPct val="120000"/>
              </a:lnSpc>
              <a:defRPr/>
            </a:pPr>
            <a:r>
              <a:rPr lang="en-US" altLang="zh-CN" sz="2800" b="1" kern="0" dirty="0" smtClean="0">
                <a:effectLst>
                  <a:outerShdw blurRad="38100" dist="38100" dir="2700000" algn="tl">
                    <a:srgbClr val="C0C0C0"/>
                  </a:outerShdw>
                </a:effectLst>
                <a:latin typeface="+mj-lt"/>
                <a:ea typeface="黑体" pitchFamily="2" charset="-122"/>
                <a:cs typeface="+mj-cs"/>
              </a:rPr>
              <a:t>3.5   </a:t>
            </a:r>
            <a:r>
              <a:rPr lang="zh-CN" altLang="en-US" sz="2800" b="1" kern="0" dirty="0" smtClean="0">
                <a:effectLst>
                  <a:outerShdw blurRad="38100" dist="38100" dir="2700000" algn="tl">
                    <a:srgbClr val="C0C0C0"/>
                  </a:outerShdw>
                </a:effectLst>
                <a:ea typeface="黑体" pitchFamily="2" charset="-122"/>
              </a:rPr>
              <a:t>风光储输示范工程</a:t>
            </a:r>
            <a:r>
              <a:rPr lang="en-US" altLang="zh-CN" sz="2800" b="1" kern="0" dirty="0" smtClean="0">
                <a:effectLst>
                  <a:outerShdw blurRad="38100" dist="38100" dir="2700000" algn="tl">
                    <a:srgbClr val="C0C0C0"/>
                  </a:outerShdw>
                </a:effectLst>
                <a:ea typeface="黑体" pitchFamily="2" charset="-122"/>
              </a:rPr>
              <a:t>—</a:t>
            </a:r>
            <a:r>
              <a:rPr lang="zh-CN" altLang="en-US" sz="2800" b="1" kern="0" dirty="0" smtClean="0">
                <a:effectLst>
                  <a:outerShdw blurRad="38100" dist="38100" dir="2700000" algn="tl">
                    <a:srgbClr val="C0C0C0"/>
                  </a:outerShdw>
                </a:effectLst>
                <a:ea typeface="黑体" pitchFamily="2" charset="-122"/>
              </a:rPr>
              <a:t>中国张北</a:t>
            </a:r>
            <a:endParaRPr lang="en-US" altLang="zh-CN" sz="2800" b="1" kern="0" dirty="0" smtClean="0">
              <a:effectLst>
                <a:outerShdw blurRad="38100" dist="38100" dir="2700000" algn="tl">
                  <a:srgbClr val="C0C0C0"/>
                </a:outerShdw>
              </a:effectLst>
              <a:latin typeface="+mj-lt"/>
              <a:ea typeface="黑体" pitchFamily="2" charset="-122"/>
              <a:cs typeface="+mj-cs"/>
            </a:endParaRPr>
          </a:p>
          <a:p>
            <a:pPr marL="609600" indent="-609600">
              <a:lnSpc>
                <a:spcPct val="120000"/>
              </a:lnSpc>
              <a:defRPr/>
            </a:pPr>
            <a:r>
              <a:rPr lang="en-US" altLang="zh-CN" sz="2000" b="1" dirty="0" smtClean="0">
                <a:latin typeface="微软雅黑" pitchFamily="34" charset="-122"/>
                <a:ea typeface="微软雅黑" pitchFamily="34" charset="-122"/>
              </a:rPr>
              <a:t>         </a:t>
            </a:r>
            <a:r>
              <a:rPr lang="en-US" altLang="zh-CN" sz="1600" b="1" dirty="0" smtClean="0">
                <a:latin typeface="微软雅黑" pitchFamily="34" charset="-122"/>
                <a:ea typeface="微软雅黑" pitchFamily="34" charset="-122"/>
              </a:rPr>
              <a:t>Demonstration Project of Wind, PV, Energy Storage and Transmission</a:t>
            </a:r>
            <a:endParaRPr lang="zh-CN" altLang="en-US" sz="1600" b="1" kern="0" dirty="0" smtClean="0">
              <a:effectLst>
                <a:outerShdw blurRad="38100" dist="38100" dir="2700000" algn="tl">
                  <a:srgbClr val="C0C0C0"/>
                </a:outerShdw>
              </a:effectLst>
              <a:ea typeface="黑体" pitchFamily="2" charset="-122"/>
            </a:endParaRPr>
          </a:p>
          <a:p>
            <a:pPr marL="609600" indent="-609600">
              <a:lnSpc>
                <a:spcPct val="120000"/>
              </a:lnSpc>
              <a:defRPr/>
            </a:pPr>
            <a:endParaRPr lang="zh-CN" altLang="en-US" sz="2800" b="1" kern="0" dirty="0">
              <a:effectLst>
                <a:outerShdw blurRad="38100" dist="38100" dir="2700000" algn="tl">
                  <a:srgbClr val="C0C0C0"/>
                </a:outerShdw>
              </a:effectLst>
              <a:latin typeface="+mj-lt"/>
              <a:ea typeface="黑体" pitchFamily="2" charset="-122"/>
              <a:cs typeface="+mj-cs"/>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2571736" y="500042"/>
            <a:ext cx="3467100" cy="2308225"/>
          </a:xfrm>
          <a:prstGeom prst="rect">
            <a:avLst/>
          </a:prstGeom>
          <a:noFill/>
          <a:ln w="9525">
            <a:noFill/>
            <a:miter lim="800000"/>
            <a:headEnd/>
            <a:tailEnd/>
          </a:ln>
        </p:spPr>
        <p:txBody>
          <a:bodyPr wrap="none">
            <a:spAutoFit/>
          </a:bodyPr>
          <a:lstStyle/>
          <a:p>
            <a:pPr>
              <a:defRPr/>
            </a:pPr>
            <a:r>
              <a:rPr lang="zh-CN" altLang="en-US" sz="7200" b="1" dirty="0">
                <a:effectLst>
                  <a:outerShdw blurRad="38100" dist="38100" dir="2700000" algn="tl">
                    <a:srgbClr val="000000">
                      <a:alpha val="43137"/>
                    </a:srgbClr>
                  </a:outerShdw>
                </a:effectLst>
                <a:latin typeface="Times New Roman" pitchFamily="18" charset="0"/>
                <a:ea typeface="方正姚体" pitchFamily="2" charset="-122"/>
                <a:cs typeface="Times New Roman" pitchFamily="18" charset="0"/>
              </a:rPr>
              <a:t>  谢  谢</a:t>
            </a:r>
            <a:endParaRPr lang="en-US" altLang="zh-CN" sz="7200" b="1" dirty="0">
              <a:effectLst>
                <a:outerShdw blurRad="38100" dist="38100" dir="2700000" algn="tl">
                  <a:srgbClr val="000000">
                    <a:alpha val="43137"/>
                  </a:srgbClr>
                </a:outerShdw>
              </a:effectLst>
              <a:latin typeface="Times New Roman" pitchFamily="18" charset="0"/>
              <a:ea typeface="方正姚体" pitchFamily="2" charset="-122"/>
              <a:cs typeface="Times New Roman" pitchFamily="18" charset="0"/>
            </a:endParaRPr>
          </a:p>
          <a:p>
            <a:pPr>
              <a:defRPr/>
            </a:pPr>
            <a:r>
              <a:rPr lang="en-US" altLang="zh-CN" sz="7200" b="1" dirty="0">
                <a:effectLst>
                  <a:outerShdw blurRad="38100" dist="38100" dir="2700000" algn="tl">
                    <a:srgbClr val="000000">
                      <a:alpha val="43137"/>
                    </a:srgbClr>
                  </a:outerShdw>
                </a:effectLst>
                <a:latin typeface="Times New Roman" pitchFamily="18" charset="0"/>
                <a:ea typeface="方正姚体" pitchFamily="2" charset="-122"/>
                <a:cs typeface="Times New Roman" pitchFamily="18" charset="0"/>
              </a:rPr>
              <a:t>Thanks!</a:t>
            </a:r>
          </a:p>
        </p:txBody>
      </p:sp>
      <p:sp>
        <p:nvSpPr>
          <p:cNvPr id="67588" name="Text Box 5"/>
          <p:cNvSpPr txBox="1">
            <a:spLocks noChangeArrowheads="1"/>
          </p:cNvSpPr>
          <p:nvPr/>
        </p:nvSpPr>
        <p:spPr bwMode="auto">
          <a:xfrm>
            <a:off x="0" y="5214950"/>
            <a:ext cx="5786432" cy="812800"/>
          </a:xfrm>
          <a:prstGeom prst="rect">
            <a:avLst/>
          </a:prstGeom>
          <a:noFill/>
          <a:ln w="9525">
            <a:noFill/>
            <a:miter lim="800000"/>
            <a:headEnd/>
            <a:tailEnd/>
          </a:ln>
        </p:spPr>
        <p:txBody>
          <a:bodyPr wrap="square" lIns="0" tIns="0" rIns="0" bIns="0">
            <a:spAutoFit/>
          </a:bodyPr>
          <a:lstStyle/>
          <a:p>
            <a:pPr marL="342900" indent="-342900" algn="ctr">
              <a:spcBef>
                <a:spcPct val="20000"/>
              </a:spcBef>
            </a:pPr>
            <a:r>
              <a:rPr lang="zh-CN" altLang="en-US" sz="2400" dirty="0">
                <a:latin typeface="Times New Roman" pitchFamily="18" charset="0"/>
                <a:ea typeface="黑体" pitchFamily="2" charset="-122"/>
              </a:rPr>
              <a:t>迟永宁    </a:t>
            </a:r>
            <a:endParaRPr lang="en-US" altLang="zh-CN" sz="2400" dirty="0">
              <a:latin typeface="Times New Roman" pitchFamily="18" charset="0"/>
              <a:ea typeface="黑体" pitchFamily="2" charset="-122"/>
            </a:endParaRPr>
          </a:p>
          <a:p>
            <a:pPr marL="342900" indent="-342900" algn="ctr">
              <a:spcBef>
                <a:spcPct val="20000"/>
              </a:spcBef>
            </a:pPr>
            <a:r>
              <a:rPr lang="en-US" altLang="zh-CN" sz="2400" dirty="0" smtClean="0">
                <a:latin typeface="Times New Roman" pitchFamily="18" charset="0"/>
                <a:ea typeface="黑体" pitchFamily="2" charset="-122"/>
              </a:rPr>
              <a:t>chiyn@epri.sgcc.com.cn</a:t>
            </a:r>
            <a:endParaRPr lang="en-US" altLang="zh-CN" sz="2400" dirty="0">
              <a:latin typeface="Times New Roman" pitchFamily="18" charset="0"/>
              <a:ea typeface="黑体" pitchFamily="2" charset="-122"/>
            </a:endParaRPr>
          </a:p>
        </p:txBody>
      </p:sp>
      <p:grpSp>
        <p:nvGrpSpPr>
          <p:cNvPr id="65" name="组合 9"/>
          <p:cNvGrpSpPr>
            <a:grpSpLocks/>
          </p:cNvGrpSpPr>
          <p:nvPr/>
        </p:nvGrpSpPr>
        <p:grpSpPr bwMode="auto">
          <a:xfrm>
            <a:off x="-7938" y="3552825"/>
            <a:ext cx="9151938" cy="1162050"/>
            <a:chOff x="-7968" y="3552834"/>
            <a:chExt cx="9151968" cy="1162050"/>
          </a:xfrm>
        </p:grpSpPr>
        <p:pic>
          <p:nvPicPr>
            <p:cNvPr id="129" name="Picture 4" descr="未标题-3"/>
            <p:cNvPicPr>
              <a:picLocks noChangeAspect="1" noChangeArrowheads="1"/>
            </p:cNvPicPr>
            <p:nvPr/>
          </p:nvPicPr>
          <p:blipFill>
            <a:blip r:embed="rId2" cstate="print"/>
            <a:srcRect/>
            <a:stretch>
              <a:fillRect/>
            </a:stretch>
          </p:blipFill>
          <p:spPr bwMode="auto">
            <a:xfrm>
              <a:off x="0" y="3552834"/>
              <a:ext cx="9144000" cy="1162050"/>
            </a:xfrm>
            <a:prstGeom prst="rect">
              <a:avLst/>
            </a:prstGeom>
            <a:noFill/>
            <a:ln w="9525">
              <a:noFill/>
              <a:miter lim="800000"/>
              <a:headEnd/>
              <a:tailEnd/>
            </a:ln>
          </p:spPr>
        </p:pic>
        <p:pic>
          <p:nvPicPr>
            <p:cNvPr id="130" name="图片 7" descr="海上风电.jpg"/>
            <p:cNvPicPr>
              <a:picLocks noChangeAspect="1"/>
            </p:cNvPicPr>
            <p:nvPr/>
          </p:nvPicPr>
          <p:blipFill>
            <a:blip r:embed="rId3" cstate="print"/>
            <a:srcRect/>
            <a:stretch>
              <a:fillRect/>
            </a:stretch>
          </p:blipFill>
          <p:spPr bwMode="auto">
            <a:xfrm>
              <a:off x="-7968" y="3559176"/>
              <a:ext cx="2071670" cy="1143008"/>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5812</TotalTime>
  <Pages>0</Pages>
  <Words>2406</Words>
  <Characters>0</Characters>
  <Application>Microsoft Office PowerPoint</Application>
  <DocSecurity>0</DocSecurity>
  <PresentationFormat>全屏显示(4:3)</PresentationFormat>
  <Lines>0</Lines>
  <Paragraphs>291</Paragraphs>
  <Slides>27</Slides>
  <Notes>3</Notes>
  <HiddenSlides>0</HiddenSlides>
  <MMClips>0</MMClips>
  <ScaleCrop>false</ScaleCrop>
  <HeadingPairs>
    <vt:vector size="6" baseType="variant">
      <vt:variant>
        <vt:lpstr>主题</vt:lpstr>
      </vt:variant>
      <vt:variant>
        <vt:i4>2</vt:i4>
      </vt:variant>
      <vt:variant>
        <vt:lpstr>嵌入 OLE 服务器</vt:lpstr>
      </vt:variant>
      <vt:variant>
        <vt:i4>2</vt:i4>
      </vt:variant>
      <vt:variant>
        <vt:lpstr>幻灯片标题</vt:lpstr>
      </vt:variant>
      <vt:variant>
        <vt:i4>27</vt:i4>
      </vt:variant>
    </vt:vector>
  </HeadingPairs>
  <TitlesOfParts>
    <vt:vector size="31" baseType="lpstr">
      <vt:lpstr>默认设计模板</vt:lpstr>
      <vt:lpstr>1_默认设计模板</vt:lpstr>
      <vt:lpstr>Visio</vt:lpstr>
      <vt:lpstr>公式</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Manager/>
  <Company>WWW.YlmF.CoM</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subject/>
  <dc:creator>liyan</dc:creator>
  <cp:keywords/>
  <dc:description/>
  <cp:lastModifiedBy>CHI YONGNING</cp:lastModifiedBy>
  <cp:revision>817</cp:revision>
  <cp:lastPrinted>1899-12-30T00:00:00Z</cp:lastPrinted>
  <dcterms:created xsi:type="dcterms:W3CDTF">2009-07-30T03:27:19Z</dcterms:created>
  <dcterms:modified xsi:type="dcterms:W3CDTF">2013-09-16T03:38:39Z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2052-6.6.0.2670</vt:lpwstr>
  </property>
</Properties>
</file>