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59" r:id="rId7"/>
    <p:sldId id="260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230" y="-96"/>
      </p:cViewPr>
      <p:guideLst>
        <p:guide orient="horz" pos="3648"/>
        <p:guide pos="5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Wayne\Documents\Businesses\Wind Energy Consultants and Contractors WECC\Presentations\Templates\Wind Farm files\master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9EE5-AB6E-4770-B820-4C6BFAF5954A}" type="datetimeFigureOut">
              <a:rPr lang="en-US" smtClean="0"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095D-048E-429C-8BC8-E2F0E143F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631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9EE5-AB6E-4770-B820-4C6BFAF5954A}" type="datetimeFigureOut">
              <a:rPr lang="en-US" smtClean="0"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951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9EE5-AB6E-4770-B820-4C6BFAF5954A}" type="datetimeFigureOut">
              <a:rPr lang="en-US" smtClean="0"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095D-048E-429C-8BC8-E2F0E143F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75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9EE5-AB6E-4770-B820-4C6BFAF5954A}" type="datetimeFigureOut">
              <a:rPr lang="en-US" smtClean="0"/>
              <a:t>9/17/2013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095D-048E-429C-8BC8-E2F0E143F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308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9EE5-AB6E-4770-B820-4C6BFAF5954A}" type="datetimeFigureOut">
              <a:rPr lang="en-US" smtClean="0"/>
              <a:t>9/17/2013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095D-048E-429C-8BC8-E2F0E143F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99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9EE5-AB6E-4770-B820-4C6BFAF5954A}" type="datetimeFigureOut">
              <a:rPr lang="en-US" smtClean="0"/>
              <a:t>9/17/2013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095D-048E-429C-8BC8-E2F0E143F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74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9EE5-AB6E-4770-B820-4C6BFAF5954A}" type="datetimeFigureOut">
              <a:rPr lang="en-US" smtClean="0"/>
              <a:t>9/17/2013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095D-048E-429C-8BC8-E2F0E143F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908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9EE5-AB6E-4770-B820-4C6BFAF5954A}" type="datetimeFigureOut">
              <a:rPr lang="en-US" smtClean="0"/>
              <a:t>9/17/2013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095D-048E-429C-8BC8-E2F0E143F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037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9EE5-AB6E-4770-B820-4C6BFAF5954A}" type="datetimeFigureOut">
              <a:rPr lang="en-US" smtClean="0"/>
              <a:t>9/17/2013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095D-048E-429C-8BC8-E2F0E143F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88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9EE5-AB6E-4770-B820-4C6BFAF5954A}" type="datetimeFigureOut">
              <a:rPr lang="en-US" smtClean="0"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095D-048E-429C-8BC8-E2F0E143F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268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E9EE5-AB6E-4770-B820-4C6BFAF5954A}" type="datetimeFigureOut">
              <a:rPr lang="en-US" smtClean="0"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095D-048E-429C-8BC8-E2F0E143F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325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Wayne\Documents\Businesses\Wind Energy Consultants and Contractors WECC\Presentations\Templates\Wind Farm files\print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2"/>
          <p:cNvGrpSpPr>
            <a:grpSpLocks/>
          </p:cNvGrpSpPr>
          <p:nvPr userDrawn="1"/>
        </p:nvGrpSpPr>
        <p:grpSpPr bwMode="auto">
          <a:xfrm rot="230623">
            <a:off x="1400882" y="3792441"/>
            <a:ext cx="8685213" cy="3438525"/>
            <a:chOff x="-837" y="3464"/>
            <a:chExt cx="15307" cy="7110"/>
          </a:xfrm>
        </p:grpSpPr>
        <p:sp>
          <p:nvSpPr>
            <p:cNvPr id="10" name="Arc 3"/>
            <p:cNvSpPr>
              <a:spLocks/>
            </p:cNvSpPr>
            <p:nvPr/>
          </p:nvSpPr>
          <p:spPr bwMode="auto">
            <a:xfrm flipV="1">
              <a:off x="-300" y="3697"/>
              <a:ext cx="14528" cy="687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55"/>
                <a:gd name="T1" fmla="*/ 0 h 21600"/>
                <a:gd name="T2" fmla="*/ 21555 w 21555"/>
                <a:gd name="T3" fmla="*/ 20200 h 21600"/>
                <a:gd name="T4" fmla="*/ 0 w 2155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55" h="21600" fill="none" extrusionOk="0">
                  <a:moveTo>
                    <a:pt x="-1" y="0"/>
                  </a:moveTo>
                  <a:cubicBezTo>
                    <a:pt x="11385" y="0"/>
                    <a:pt x="20816" y="8838"/>
                    <a:pt x="21554" y="20200"/>
                  </a:cubicBezTo>
                </a:path>
                <a:path w="21555" h="21600" stroke="0" extrusionOk="0">
                  <a:moveTo>
                    <a:pt x="-1" y="0"/>
                  </a:moveTo>
                  <a:cubicBezTo>
                    <a:pt x="11385" y="0"/>
                    <a:pt x="20816" y="8838"/>
                    <a:pt x="21554" y="202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76200">
              <a:solidFill>
                <a:srgbClr val="FFCC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Arc 4"/>
            <p:cNvSpPr>
              <a:spLocks/>
            </p:cNvSpPr>
            <p:nvPr/>
          </p:nvSpPr>
          <p:spPr bwMode="auto">
            <a:xfrm rot="21382863" flipV="1">
              <a:off x="-300" y="3464"/>
              <a:ext cx="14528" cy="687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55"/>
                <a:gd name="T1" fmla="*/ 0 h 21600"/>
                <a:gd name="T2" fmla="*/ 21555 w 21555"/>
                <a:gd name="T3" fmla="*/ 20200 h 21600"/>
                <a:gd name="T4" fmla="*/ 0 w 2155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55" h="21600" fill="none" extrusionOk="0">
                  <a:moveTo>
                    <a:pt x="-1" y="0"/>
                  </a:moveTo>
                  <a:cubicBezTo>
                    <a:pt x="11385" y="0"/>
                    <a:pt x="20816" y="8838"/>
                    <a:pt x="21554" y="20200"/>
                  </a:cubicBezTo>
                </a:path>
                <a:path w="21555" h="21600" stroke="0" extrusionOk="0">
                  <a:moveTo>
                    <a:pt x="-1" y="0"/>
                  </a:moveTo>
                  <a:cubicBezTo>
                    <a:pt x="11385" y="0"/>
                    <a:pt x="20816" y="8838"/>
                    <a:pt x="21554" y="202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4BACC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5"/>
            <p:cNvSpPr>
              <a:spLocks/>
            </p:cNvSpPr>
            <p:nvPr/>
          </p:nvSpPr>
          <p:spPr bwMode="auto">
            <a:xfrm rot="21385624" flipV="1">
              <a:off x="-837" y="3497"/>
              <a:ext cx="15307" cy="6877"/>
            </a:xfrm>
            <a:custGeom>
              <a:avLst/>
              <a:gdLst>
                <a:gd name="G0" fmla="+- 1156 0 0"/>
                <a:gd name="G1" fmla="+- 21600 0 0"/>
                <a:gd name="G2" fmla="+- 21600 0 0"/>
                <a:gd name="T0" fmla="*/ 0 w 22711"/>
                <a:gd name="T1" fmla="*/ 31 h 21600"/>
                <a:gd name="T2" fmla="*/ 22711 w 22711"/>
                <a:gd name="T3" fmla="*/ 20200 h 21600"/>
                <a:gd name="T4" fmla="*/ 1156 w 22711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11" h="21600" fill="none" extrusionOk="0">
                  <a:moveTo>
                    <a:pt x="-1" y="30"/>
                  </a:moveTo>
                  <a:cubicBezTo>
                    <a:pt x="384" y="10"/>
                    <a:pt x="770" y="-1"/>
                    <a:pt x="1156" y="0"/>
                  </a:cubicBezTo>
                  <a:cubicBezTo>
                    <a:pt x="12541" y="0"/>
                    <a:pt x="21972" y="8838"/>
                    <a:pt x="22710" y="20200"/>
                  </a:cubicBezTo>
                </a:path>
                <a:path w="22711" h="21600" stroke="0" extrusionOk="0">
                  <a:moveTo>
                    <a:pt x="-1" y="30"/>
                  </a:moveTo>
                  <a:cubicBezTo>
                    <a:pt x="384" y="10"/>
                    <a:pt x="770" y="-1"/>
                    <a:pt x="1156" y="0"/>
                  </a:cubicBezTo>
                  <a:cubicBezTo>
                    <a:pt x="12541" y="0"/>
                    <a:pt x="21972" y="8838"/>
                    <a:pt x="22710" y="20200"/>
                  </a:cubicBezTo>
                  <a:lnTo>
                    <a:pt x="1156" y="21600"/>
                  </a:lnTo>
                  <a:close/>
                </a:path>
              </a:pathLst>
            </a:custGeom>
            <a:noFill/>
            <a:ln w="95250">
              <a:solidFill>
                <a:srgbClr val="4F81BD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6"/>
            <p:cNvSpPr>
              <a:spLocks/>
            </p:cNvSpPr>
            <p:nvPr/>
          </p:nvSpPr>
          <p:spPr bwMode="auto">
            <a:xfrm rot="21561888" flipV="1">
              <a:off x="-667" y="3697"/>
              <a:ext cx="14528" cy="687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55"/>
                <a:gd name="T1" fmla="*/ 0 h 21600"/>
                <a:gd name="T2" fmla="*/ 21555 w 21555"/>
                <a:gd name="T3" fmla="*/ 20200 h 21600"/>
                <a:gd name="T4" fmla="*/ 0 w 2155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55" h="21600" fill="none" extrusionOk="0">
                  <a:moveTo>
                    <a:pt x="-1" y="0"/>
                  </a:moveTo>
                  <a:cubicBezTo>
                    <a:pt x="11385" y="0"/>
                    <a:pt x="20816" y="8838"/>
                    <a:pt x="21554" y="20200"/>
                  </a:cubicBezTo>
                </a:path>
                <a:path w="21555" h="21600" stroke="0" extrusionOk="0">
                  <a:moveTo>
                    <a:pt x="-1" y="0"/>
                  </a:moveTo>
                  <a:cubicBezTo>
                    <a:pt x="11385" y="0"/>
                    <a:pt x="20816" y="8838"/>
                    <a:pt x="21554" y="202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9BBB59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6019800"/>
            <a:ext cx="704850" cy="6096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E9EE5-AB6E-4770-B820-4C6BFAF5954A}" type="datetimeFigureOut">
              <a:rPr lang="en-US" smtClean="0"/>
              <a:t>9/17/2013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C095D-048E-429C-8BC8-E2F0E143F1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43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ramod@i-windenergy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wec.net/publications/global-wind-energy-outlook/global-wind-energy-outlook-2012/" TargetMode="External"/><Relationship Id="rId2" Type="http://schemas.openxmlformats.org/officeDocument/2006/relationships/hyperlink" Target="http://dash.harvard.edu/handle/1/502936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newscenter.lbl.gov/news-releases/2013/08/06/new-study-finds-that-the-price-of-wind-energy-in-the-united-states-is-near-an-all-time-low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ndpowermonthly.com/article/1209703/texas-grid-lead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trackingsystem.nisc-llc.com/etrans/defaultmap.pd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://www.atlanticwindconnection.com/ferc/Jan2013/TCG-Atlantic%20Wind%20Connection%20Report%20JAN%209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variablegen.org/wp-content/uploads/2012/11/55830-LessonsfromEWITSandWWSIS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Overview of Wind Energy Grid Integration in USA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ADB Wind Energy Grid Integration Workshop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Sept 23, 2013</a:t>
            </a:r>
          </a:p>
          <a:p>
            <a:r>
              <a:rPr lang="en-US" sz="2000" b="1" dirty="0" err="1" smtClean="0">
                <a:solidFill>
                  <a:schemeClr val="tx1"/>
                </a:solidFill>
              </a:rPr>
              <a:t>Pramod</a:t>
            </a:r>
            <a:r>
              <a:rPr lang="en-US" sz="2000" b="1" dirty="0" smtClean="0">
                <a:solidFill>
                  <a:schemeClr val="tx1"/>
                </a:solidFill>
              </a:rPr>
              <a:t> Jain, Ph.D.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President, Innovative Wind Energy, Inc.</a:t>
            </a:r>
          </a:p>
          <a:p>
            <a:r>
              <a:rPr lang="en-US" sz="2000" b="1" dirty="0" smtClean="0">
                <a:solidFill>
                  <a:schemeClr val="tx1"/>
                </a:solidFill>
              </a:rPr>
              <a:t>International Consultant to ADB’s Quantum Leap in Wind</a:t>
            </a:r>
          </a:p>
          <a:p>
            <a:r>
              <a:rPr lang="en-US" sz="2000" b="1" dirty="0" smtClean="0">
                <a:solidFill>
                  <a:schemeClr val="tx1"/>
                </a:solidFill>
                <a:hlinkClick r:id="rId2"/>
              </a:rPr>
              <a:t>pramod@i-windenergy.com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52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 Energy Status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8804281"/>
              </p:ext>
            </p:extLst>
          </p:nvPr>
        </p:nvGraphicFramePr>
        <p:xfrm>
          <a:off x="990600" y="1600200"/>
          <a:ext cx="7086600" cy="461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058"/>
                <a:gridCol w="1876742"/>
                <a:gridCol w="10668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Onshore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Offshore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Wind Power </a:t>
                      </a:r>
                      <a:r>
                        <a:rPr lang="en-US" baseline="0" dirty="0" smtClean="0"/>
                        <a:t>Potential in the </a:t>
                      </a:r>
                      <a:r>
                        <a:rPr lang="en-US" baseline="0" dirty="0" smtClean="0">
                          <a:hlinkClick r:id="rId2"/>
                        </a:rPr>
                        <a:t>Country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28,000 GW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4,000GW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Wind Power Installations (MW) as of 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Wind Power Installations (MW) by </a:t>
                      </a:r>
                      <a:r>
                        <a:rPr lang="en-US" dirty="0" smtClean="0">
                          <a:hlinkClick r:id="rId3"/>
                        </a:rPr>
                        <a:t>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14%</a:t>
                      </a:r>
                      <a:r>
                        <a:rPr lang="en-US" baseline="0" dirty="0" smtClean="0"/>
                        <a:t> annual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Wind Power Installations (MW) by </a:t>
                      </a:r>
                      <a:r>
                        <a:rPr lang="en-US" dirty="0" smtClean="0">
                          <a:hlinkClick r:id="rId3"/>
                        </a:rPr>
                        <a:t>2025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6% annual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% Wind Power in Grid as of 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~4%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% Wind</a:t>
                      </a:r>
                      <a:r>
                        <a:rPr lang="en-US" baseline="0" dirty="0" smtClean="0"/>
                        <a:t> Power in Grid by 2015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~5%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% Wind</a:t>
                      </a:r>
                      <a:r>
                        <a:rPr lang="en-US" baseline="0" dirty="0" smtClean="0"/>
                        <a:t> Power in Grid by 2030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~14%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hlinkClick r:id="rId4"/>
                        </a:rPr>
                        <a:t>Tariff </a:t>
                      </a:r>
                      <a:r>
                        <a:rPr lang="en-US" dirty="0" smtClean="0"/>
                        <a:t>for</a:t>
                      </a:r>
                      <a:r>
                        <a:rPr lang="en-US" baseline="0" dirty="0" smtClean="0"/>
                        <a:t> wind energy (range)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$40/</a:t>
                      </a:r>
                      <a:r>
                        <a:rPr lang="en-US" dirty="0" err="1" smtClean="0"/>
                        <a:t>MWh</a:t>
                      </a:r>
                      <a:r>
                        <a:rPr lang="en-US" dirty="0" smtClean="0"/>
                        <a:t> in 2011/12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Incentives for wind</a:t>
                      </a:r>
                      <a:r>
                        <a:rPr lang="en-US" baseline="0" dirty="0" smtClean="0"/>
                        <a:t> energy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$23/</a:t>
                      </a:r>
                      <a:r>
                        <a:rPr lang="en-US" dirty="0" err="1" smtClean="0"/>
                        <a:t>MWh</a:t>
                      </a:r>
                      <a:r>
                        <a:rPr lang="en-US" dirty="0" smtClean="0"/>
                        <a:t>, 10 </a:t>
                      </a:r>
                      <a:r>
                        <a:rPr lang="en-US" dirty="0" err="1" smtClean="0"/>
                        <a:t>yrs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Maximum</a:t>
                      </a:r>
                      <a:r>
                        <a:rPr lang="en-US" baseline="0" dirty="0" smtClean="0"/>
                        <a:t> penetration of wind energy into grid (if this has been studied)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20% by 2030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796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71628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Wind Penetration &amp; Generation Mix  by Region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733800"/>
            <a:ext cx="704850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50768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762625"/>
            <a:ext cx="36480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0" y="6448425"/>
            <a:ext cx="226094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Source:  Brattle Group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6096000"/>
            <a:ext cx="703109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Total electricity demand in 2010:  3,749 </a:t>
            </a:r>
            <a:r>
              <a:rPr lang="en-US" dirty="0" err="1" smtClean="0"/>
              <a:t>TWh</a:t>
            </a:r>
            <a:r>
              <a:rPr lang="en-US" dirty="0" smtClean="0"/>
              <a:t>, annual growth rate of 0.8%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762000"/>
            <a:ext cx="3429000" cy="220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72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Grid Integration Issues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9417206"/>
              </p:ext>
            </p:extLst>
          </p:nvPr>
        </p:nvGraphicFramePr>
        <p:xfrm>
          <a:off x="457200" y="1447800"/>
          <a:ext cx="8229600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0585"/>
                <a:gridCol w="521901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Issues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Comments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Lack of Transmission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Significant transmission has been</a:t>
                      </a:r>
                      <a:r>
                        <a:rPr lang="en-US" baseline="0" dirty="0" smtClean="0"/>
                        <a:t> and is being built.  Fast track approvals have helped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Lack of spinning reserves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Sufficient gas-fired turbines are</a:t>
                      </a:r>
                      <a:r>
                        <a:rPr lang="en-US" baseline="0" dirty="0" smtClean="0"/>
                        <a:t> available as spinning reserves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Demand</a:t>
                      </a:r>
                      <a:r>
                        <a:rPr lang="en-US" baseline="0" dirty="0" smtClean="0"/>
                        <a:t> is low at off-peak hours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infrequent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Lack of flexibility in current generation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Gas and hydro provide flexibility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Lack</a:t>
                      </a:r>
                      <a:r>
                        <a:rPr lang="en-US" baseline="0" dirty="0" smtClean="0"/>
                        <a:t> of flexibility in demand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Demand response and smart grid roll</a:t>
                      </a:r>
                      <a:r>
                        <a:rPr lang="en-US" baseline="0" dirty="0" smtClean="0"/>
                        <a:t>outs are picking up steam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5105" y="5029200"/>
            <a:ext cx="8430295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2"/>
              </a:rPr>
              <a:t>Texas/ERCOT</a:t>
            </a:r>
            <a:r>
              <a:rPr lang="en-US" dirty="0" smtClean="0"/>
              <a:t> </a:t>
            </a:r>
            <a:r>
              <a:rPr lang="en-US" dirty="0" smtClean="0"/>
              <a:t>wind curtailment has dropped from 17.1% in 2009 to 2.5% in 2012</a:t>
            </a:r>
          </a:p>
          <a:p>
            <a:r>
              <a:rPr lang="en-US" dirty="0" smtClean="0"/>
              <a:t>Next highest curtailment was 2% in 2009 in MISO</a:t>
            </a:r>
          </a:p>
          <a:p>
            <a:r>
              <a:rPr lang="en-US" dirty="0" smtClean="0"/>
              <a:t>You may choose to talk about different regions of country.</a:t>
            </a:r>
          </a:p>
        </p:txBody>
      </p:sp>
    </p:spTree>
    <p:extLst>
      <p:ext uri="{BB962C8B-B14F-4D97-AF65-F5344CB8AC3E}">
        <p14:creationId xmlns:p14="http://schemas.microsoft.com/office/powerpoint/2010/main" val="297291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Transmission Lines to Support Wind Projects</a:t>
            </a:r>
            <a:endParaRPr 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355" y="914400"/>
            <a:ext cx="28194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6248400"/>
            <a:ext cx="7813357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3"/>
              </a:rPr>
              <a:t>http://</a:t>
            </a:r>
            <a:r>
              <a:rPr lang="en-US" sz="1200" dirty="0" smtClean="0">
                <a:hlinkClick r:id="rId3"/>
              </a:rPr>
              <a:t>trackingsystem.nisc-llc.com/etrans/defaultmap.pdf</a:t>
            </a:r>
            <a:endParaRPr lang="en-US" sz="1200" dirty="0" smtClean="0"/>
          </a:p>
          <a:p>
            <a:r>
              <a:rPr lang="en-US" sz="1200" dirty="0" smtClean="0">
                <a:hlinkClick r:id="rId4"/>
              </a:rPr>
              <a:t>http</a:t>
            </a:r>
            <a:r>
              <a:rPr lang="en-US" sz="1200" dirty="0">
                <a:hlinkClick r:id="rId4"/>
              </a:rPr>
              <a:t>://</a:t>
            </a:r>
            <a:r>
              <a:rPr lang="en-US" sz="1200" dirty="0" smtClean="0">
                <a:hlinkClick r:id="rId4"/>
              </a:rPr>
              <a:t>www.atlanticwindconnection.com/ferc/Jan2013/TCG-Atlantic%20Wind%20Connection%20Report%20JAN%209.pdf</a:t>
            </a:r>
            <a:endParaRPr lang="en-US" sz="12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4014787" cy="27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33661" y="4953000"/>
            <a:ext cx="31103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6GW of grid backbone for offshore wind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3657600"/>
            <a:ext cx="4969245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New transmission lines, part of RRTT, total of about 50GW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3023420" y="4419600"/>
            <a:ext cx="30102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Texas</a:t>
            </a:r>
            <a:r>
              <a:rPr lang="en-US" sz="1600" dirty="0" smtClean="0"/>
              <a:t>:  345kV lines to deliver </a:t>
            </a:r>
            <a:r>
              <a:rPr lang="en-US" sz="1600" dirty="0"/>
              <a:t>6</a:t>
            </a:r>
            <a:r>
              <a:rPr lang="en-US" sz="1600" dirty="0" smtClean="0"/>
              <a:t>GW of wind energy from West Texas to South and East Texas</a:t>
            </a:r>
            <a:endParaRPr lang="en-US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06" y="4008444"/>
            <a:ext cx="2549015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505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73914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Grid Code for Wind Energy Integration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382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Group 1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0466476"/>
              </p:ext>
            </p:extLst>
          </p:nvPr>
        </p:nvGraphicFramePr>
        <p:xfrm>
          <a:off x="1905000" y="2286000"/>
          <a:ext cx="4648200" cy="332733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709577"/>
                <a:gridCol w="938623"/>
              </a:tblGrid>
              <a:tr h="3604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Issues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</a:tr>
              <a:tr h="431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Active Power Control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5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8" marB="45728" horzOverflow="overflow"/>
                </a:tc>
              </a:tr>
              <a:tr h="431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Fault Ride Through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50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*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8" marB="45728" horzOverflow="overflow"/>
                </a:tc>
              </a:tr>
              <a:tr h="3760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Voltage, Reactive Power control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50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*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8" marB="45728" horzOverflow="overflow"/>
                </a:tc>
              </a:tr>
              <a:tr h="431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Power quality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5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8" marB="45728" horzOverflow="overflow"/>
                </a:tc>
              </a:tr>
              <a:tr h="406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Protection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5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8" marB="45728" horzOverflow="overflow"/>
                </a:tc>
              </a:tr>
              <a:tr h="45705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Communication and data requirements 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50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*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8" marB="45728" horzOverflow="overflow"/>
                </a:tc>
              </a:tr>
              <a:tr h="431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Forecasting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5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8" marB="45728" horzOverflow="overflow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943600"/>
            <a:ext cx="7543799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Federal Energy Regulatory Commission (FERC) issued grid code in 2005.  It </a:t>
            </a:r>
            <a:r>
              <a:rPr lang="en-US" dirty="0" smtClean="0"/>
              <a:t>forms basis </a:t>
            </a:r>
            <a:r>
              <a:rPr lang="en-US" dirty="0" smtClean="0"/>
              <a:t>for minimum requirements.  Each RTO has additional requirements.</a:t>
            </a:r>
          </a:p>
        </p:txBody>
      </p:sp>
    </p:spTree>
    <p:extLst>
      <p:ext uri="{BB962C8B-B14F-4D97-AF65-F5344CB8AC3E}">
        <p14:creationId xmlns:p14="http://schemas.microsoft.com/office/powerpoint/2010/main" val="136206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Grid Operations/Wind Power Dispatching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4485053"/>
              </p:ext>
            </p:extLst>
          </p:nvPr>
        </p:nvGraphicFramePr>
        <p:xfrm>
          <a:off x="457200" y="1600200"/>
          <a:ext cx="8229600" cy="422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5334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Scheduling</a:t>
                      </a:r>
                      <a:r>
                        <a:rPr lang="en-US" baseline="0" dirty="0" smtClean="0"/>
                        <a:t> timeframe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Depends on region.  Hourly scheduling</a:t>
                      </a:r>
                      <a:r>
                        <a:rPr lang="en-US" baseline="0" dirty="0" smtClean="0"/>
                        <a:t> in West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Curtailment of wind power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Depends on region.  2 to 2.5%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At peak</a:t>
                      </a:r>
                      <a:r>
                        <a:rPr lang="en-US" baseline="0" dirty="0" smtClean="0"/>
                        <a:t> supply of </a:t>
                      </a:r>
                      <a:r>
                        <a:rPr lang="en-US" dirty="0" smtClean="0"/>
                        <a:t>wind energy, which source of generation is reduced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Gas-based generators,</a:t>
                      </a:r>
                      <a:r>
                        <a:rPr lang="en-US" baseline="0" dirty="0" smtClean="0"/>
                        <a:t> Hydro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Is Wind Energy Forecast required?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Yes, in most RTOs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How is rapid ramping up/down of wind energy managed?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Gas-based generators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What are integration costs?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hlinkClick r:id="rId2"/>
                        </a:rPr>
                        <a:t>For 40% of peak load penetration</a:t>
                      </a:r>
                      <a:r>
                        <a:rPr lang="en-US" baseline="0" dirty="0" smtClean="0">
                          <a:hlinkClick r:id="rId2"/>
                        </a:rPr>
                        <a:t>, various studies predict cost of $5/</a:t>
                      </a:r>
                      <a:r>
                        <a:rPr lang="en-US" baseline="0" dirty="0" err="1" smtClean="0">
                          <a:hlinkClick r:id="rId2"/>
                        </a:rPr>
                        <a:t>MWh</a:t>
                      </a:r>
                      <a:r>
                        <a:rPr lang="en-US" baseline="0" dirty="0" smtClean="0">
                          <a:hlinkClick r:id="rId2"/>
                        </a:rPr>
                        <a:t> or less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1" y="6172200"/>
            <a:ext cx="7848600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Present logic for dispatching wind: Is wind considered source with low marginal cost?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63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Solutions to Increased Wind </a:t>
            </a:r>
            <a:r>
              <a:rPr lang="en-US" dirty="0" smtClean="0"/>
              <a:t>       Energy </a:t>
            </a:r>
            <a:r>
              <a:rPr lang="en-US" dirty="0" smtClean="0"/>
              <a:t>Penetration in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600200"/>
            <a:ext cx="6934200" cy="4525963"/>
          </a:xfrm>
        </p:spPr>
        <p:txBody>
          <a:bodyPr/>
          <a:lstStyle/>
          <a:p>
            <a:r>
              <a:rPr lang="en-US" dirty="0"/>
              <a:t>Revising rules in both the operations and planning horizons, by changing the </a:t>
            </a:r>
            <a:r>
              <a:rPr lang="en-US" dirty="0" smtClean="0"/>
              <a:t>way </a:t>
            </a:r>
            <a:r>
              <a:rPr lang="en-US" dirty="0"/>
              <a:t>to procure and price </a:t>
            </a:r>
            <a:r>
              <a:rPr lang="en-US" dirty="0" smtClean="0"/>
              <a:t>services/products</a:t>
            </a:r>
          </a:p>
          <a:p>
            <a:r>
              <a:rPr lang="en-US" dirty="0"/>
              <a:t>Increasing balancing area </a:t>
            </a:r>
            <a:r>
              <a:rPr lang="en-US" dirty="0" smtClean="0"/>
              <a:t>coordination</a:t>
            </a:r>
          </a:p>
          <a:p>
            <a:r>
              <a:rPr lang="en-US" dirty="0"/>
              <a:t>Improving interconnection and transmission planning processes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9199" y="5943600"/>
            <a:ext cx="3382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Judy Chang, Brattle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407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1159</TotalTime>
  <Words>539</Words>
  <Application>Microsoft Office PowerPoint</Application>
  <PresentationFormat>On-screen Show (4:3)</PresentationFormat>
  <Paragraphs>92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Overview of Wind Energy Grid Integration in USA </vt:lpstr>
      <vt:lpstr>Wind Energy Status</vt:lpstr>
      <vt:lpstr>Wind Penetration &amp; Generation Mix  by Region</vt:lpstr>
      <vt:lpstr>Grid Integration Issues</vt:lpstr>
      <vt:lpstr>Transmission Lines to Support Wind Projects</vt:lpstr>
      <vt:lpstr>Grid Code for Wind Energy Integration</vt:lpstr>
      <vt:lpstr>Grid Operations/Wind Power Dispatching</vt:lpstr>
      <vt:lpstr>Solutions to Increased Wind        Energy Penetration in US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Wind Energy Grid Integration in {USA}</dc:title>
  <dc:creator>pramod</dc:creator>
  <cp:lastModifiedBy>pramod</cp:lastModifiedBy>
  <cp:revision>26</cp:revision>
  <dcterms:created xsi:type="dcterms:W3CDTF">2013-09-09T23:26:04Z</dcterms:created>
  <dcterms:modified xsi:type="dcterms:W3CDTF">2013-09-17T16:17:39Z</dcterms:modified>
</cp:coreProperties>
</file>