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1" r:id="rId4"/>
    <p:sldId id="258" r:id="rId5"/>
    <p:sldId id="262" r:id="rId6"/>
    <p:sldId id="259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1651" autoAdjust="0"/>
  </p:normalViewPr>
  <p:slideViewPr>
    <p:cSldViewPr>
      <p:cViewPr varScale="1">
        <p:scale>
          <a:sx n="40" d="100"/>
          <a:sy n="40" d="100"/>
        </p:scale>
        <p:origin x="-1680" y="-96"/>
      </p:cViewPr>
      <p:guideLst>
        <p:guide orient="horz" pos="3648"/>
        <p:guide pos="52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F090F-E224-44A7-B751-A3C1CFA4BF7A}" type="datetimeFigureOut">
              <a:rPr lang="zh-CN" altLang="en-US" smtClean="0"/>
              <a:t>2013/9/21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89A074-7C9D-4E96-8996-84D250449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807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MISO:</a:t>
            </a:r>
            <a:r>
              <a:rPr lang="zh-CN" altLang="en-US" dirty="0" smtClean="0"/>
              <a:t>中西部独立系统运营商</a:t>
            </a:r>
            <a:endParaRPr lang="en-US" altLang="zh-CN" dirty="0" smtClean="0"/>
          </a:p>
          <a:p>
            <a:r>
              <a:rPr lang="en-US" altLang="zh-CN" dirty="0" smtClean="0"/>
              <a:t>SPP: Southwest</a:t>
            </a:r>
            <a:r>
              <a:rPr lang="en-US" altLang="zh-CN" baseline="0" dirty="0" smtClean="0"/>
              <a:t> Power Pool</a:t>
            </a:r>
            <a:r>
              <a:rPr lang="zh-CN" altLang="en-US" baseline="0" dirty="0" smtClean="0"/>
              <a:t>西部电力库。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是美国中南部区域输电组织（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RTO</a:t>
            </a:r>
            <a:r>
              <a:rPr lang="zh-CN" alt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）</a:t>
            </a:r>
            <a:r>
              <a:rPr lang="en-US" altLang="zh-CN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altLang="zh-CN" dirty="0" smtClean="0"/>
              <a:t>BPA:</a:t>
            </a:r>
            <a:r>
              <a:rPr lang="zh-CN" altLang="en-US" dirty="0" smtClean="0"/>
              <a:t>美国联邦输电公司邦纳维尔电力局</a:t>
            </a:r>
            <a:endParaRPr lang="en-US" altLang="zh-CN" dirty="0" smtClean="0"/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PJM: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美国区域电网运营商</a:t>
            </a:r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PJM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公司</a:t>
            </a:r>
            <a:endParaRPr lang="en-US" altLang="zh-CN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ERCOT</a:t>
            </a:r>
            <a:r>
              <a:rPr lang="zh-CN" alt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德州电力可靠性委员会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9A074-7C9D-4E96-8996-84D250449AB6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89A074-7C9D-4E96-8996-84D250449AB6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Wayne\Documents\Businesses\Wind Energy Consultants and Contractors WECC\Presentations\Templates\Wind Farm files\master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4F8313-3C53-4FDC-A713-6BD8B3C577DF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F7DFE-EB58-4FB1-A9B7-E080217AF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E595B9-53CA-4B55-AAF5-52356F371DC1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53B24-E70F-444C-814C-6708C0D1C483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8A915-31CC-4357-986F-3EBD91F7A9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5F2ED-9A2E-4186-9614-F8C58AD8350A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E953C8-D166-46FC-B07F-452B8A9BDE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0A8B9A-B7D4-4797-9915-BFBCA7A63E34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C5D8B-8B79-44B1-8ED9-B557563C58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9F408-84E9-4E4E-A161-2BD36DA61121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86D16-5F9E-4798-9765-EB62612D7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D8CB50-2A02-4B4B-A43D-BAE782CD89D8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62AE6-4A3B-4955-8667-E19443CC2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6D1BD-F2F6-4504-945F-F4FD0B86DFDE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FD92D-9B92-4383-832D-FE34FF49A6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DC346-34CB-464A-8BF1-ED4243EC494F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04EC5-F17C-471B-AC8C-64CAF1B77C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A1111-7E88-4BE7-8BDC-762C08DBDE05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29F03-8C12-4F73-94F8-A94B5C5057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16ADA5-3E51-4B8F-AC2D-35087A71722F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BD002-47D9-485C-AACE-CA833019F3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ayne\Documents\Businesses\Wind Energy Consultants and Contractors WECC\Presentations\Templates\Wind Farm files\print.jpg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27" name="Group 2"/>
          <p:cNvGrpSpPr>
            <a:grpSpLocks/>
          </p:cNvGrpSpPr>
          <p:nvPr userDrawn="1"/>
        </p:nvGrpSpPr>
        <p:grpSpPr bwMode="auto">
          <a:xfrm rot="230623">
            <a:off x="1400175" y="3792538"/>
            <a:ext cx="8685213" cy="3438525"/>
            <a:chOff x="-837" y="3464"/>
            <a:chExt cx="15307" cy="7110"/>
          </a:xfrm>
        </p:grpSpPr>
        <p:sp>
          <p:nvSpPr>
            <p:cNvPr id="10" name="Arc 3"/>
            <p:cNvSpPr>
              <a:spLocks/>
            </p:cNvSpPr>
            <p:nvPr/>
          </p:nvSpPr>
          <p:spPr bwMode="auto">
            <a:xfrm flipV="1">
              <a:off x="-301" y="3696"/>
              <a:ext cx="14529" cy="68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55"/>
                <a:gd name="T1" fmla="*/ 0 h 21600"/>
                <a:gd name="T2" fmla="*/ 21555 w 21555"/>
                <a:gd name="T3" fmla="*/ 20200 h 21600"/>
                <a:gd name="T4" fmla="*/ 0 w 2155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5" h="21600" fill="none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</a:path>
                <a:path w="21555" h="21600" stroke="0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76200">
              <a:solidFill>
                <a:srgbClr val="FFCC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1" name="Arc 4"/>
            <p:cNvSpPr>
              <a:spLocks/>
            </p:cNvSpPr>
            <p:nvPr/>
          </p:nvSpPr>
          <p:spPr bwMode="auto">
            <a:xfrm rot="21382863" flipV="1">
              <a:off x="-301" y="3459"/>
              <a:ext cx="14529" cy="68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55"/>
                <a:gd name="T1" fmla="*/ 0 h 21600"/>
                <a:gd name="T2" fmla="*/ 21555 w 21555"/>
                <a:gd name="T3" fmla="*/ 20200 h 21600"/>
                <a:gd name="T4" fmla="*/ 0 w 2155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5" h="21600" fill="none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</a:path>
                <a:path w="21555" h="21600" stroke="0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4BACC6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2" name="Arc 5"/>
            <p:cNvSpPr>
              <a:spLocks/>
            </p:cNvSpPr>
            <p:nvPr/>
          </p:nvSpPr>
          <p:spPr bwMode="auto">
            <a:xfrm rot="21385624" flipV="1">
              <a:off x="-842" y="3494"/>
              <a:ext cx="15307" cy="6877"/>
            </a:xfrm>
            <a:custGeom>
              <a:avLst/>
              <a:gdLst>
                <a:gd name="G0" fmla="+- 1156 0 0"/>
                <a:gd name="G1" fmla="+- 21600 0 0"/>
                <a:gd name="G2" fmla="+- 21600 0 0"/>
                <a:gd name="T0" fmla="*/ 0 w 22711"/>
                <a:gd name="T1" fmla="*/ 31 h 21600"/>
                <a:gd name="T2" fmla="*/ 22711 w 22711"/>
                <a:gd name="T3" fmla="*/ 20200 h 21600"/>
                <a:gd name="T4" fmla="*/ 1156 w 22711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711" h="21600" fill="none" extrusionOk="0">
                  <a:moveTo>
                    <a:pt x="-1" y="30"/>
                  </a:moveTo>
                  <a:cubicBezTo>
                    <a:pt x="384" y="10"/>
                    <a:pt x="770" y="-1"/>
                    <a:pt x="1156" y="0"/>
                  </a:cubicBezTo>
                  <a:cubicBezTo>
                    <a:pt x="12541" y="0"/>
                    <a:pt x="21972" y="8838"/>
                    <a:pt x="22710" y="20200"/>
                  </a:cubicBezTo>
                </a:path>
                <a:path w="22711" h="21600" stroke="0" extrusionOk="0">
                  <a:moveTo>
                    <a:pt x="-1" y="30"/>
                  </a:moveTo>
                  <a:cubicBezTo>
                    <a:pt x="384" y="10"/>
                    <a:pt x="770" y="-1"/>
                    <a:pt x="1156" y="0"/>
                  </a:cubicBezTo>
                  <a:cubicBezTo>
                    <a:pt x="12541" y="0"/>
                    <a:pt x="21972" y="8838"/>
                    <a:pt x="22710" y="20200"/>
                  </a:cubicBezTo>
                  <a:lnTo>
                    <a:pt x="1156" y="21600"/>
                  </a:lnTo>
                  <a:close/>
                </a:path>
              </a:pathLst>
            </a:custGeom>
            <a:noFill/>
            <a:ln w="95250">
              <a:solidFill>
                <a:srgbClr val="4F81BD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3" name="Arc 6"/>
            <p:cNvSpPr>
              <a:spLocks/>
            </p:cNvSpPr>
            <p:nvPr/>
          </p:nvSpPr>
          <p:spPr bwMode="auto">
            <a:xfrm rot="21561888" flipV="1">
              <a:off x="-672" y="3692"/>
              <a:ext cx="14526" cy="6877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555"/>
                <a:gd name="T1" fmla="*/ 0 h 21600"/>
                <a:gd name="T2" fmla="*/ 21555 w 21555"/>
                <a:gd name="T3" fmla="*/ 20200 h 21600"/>
                <a:gd name="T4" fmla="*/ 0 w 2155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55" h="21600" fill="none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</a:path>
                <a:path w="21555" h="21600" stroke="0" extrusionOk="0">
                  <a:moveTo>
                    <a:pt x="-1" y="0"/>
                  </a:moveTo>
                  <a:cubicBezTo>
                    <a:pt x="11385" y="0"/>
                    <a:pt x="20816" y="8838"/>
                    <a:pt x="21554" y="202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8100">
              <a:solidFill>
                <a:srgbClr val="9BBB59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  <p:pic>
        <p:nvPicPr>
          <p:cNvPr id="1028" name="Picture 13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153400" y="6019800"/>
            <a:ext cx="70485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0094506-2222-4039-8423-161ADFDC8320}" type="datetimeFigureOut">
              <a:rPr lang="en-US"/>
              <a:pPr>
                <a:defRPr/>
              </a:pPr>
              <a:t>21/09/2013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8F8C22D-6F23-4173-A3E4-09CF78BA2E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ramod@i-windenergy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ndpowermonthly.com/article/1209703/texas-grid-lead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rackingsystem.nisc-llc.com/etrans/defaultmap.pdf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hyperlink" Target="http://www.atlanticwindconnection.com/ferc/Jan2013/TCG-Atlantic%20Wind%20Connection%20Report%20JAN%209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variablegen.org/wp-content/uploads/2012/11/55830-LessonsfromEWITSandWWSIS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3219451"/>
          </a:xfrm>
        </p:spPr>
        <p:txBody>
          <a:bodyPr/>
          <a:lstStyle/>
          <a:p>
            <a:pPr eaLnBrk="1" hangingPunct="1"/>
            <a:r>
              <a:rPr lang="en-US" altLang="zh-CN" sz="4000" b="1" dirty="0" smtClean="0"/>
              <a:t/>
            </a:r>
            <a:br>
              <a:rPr lang="en-US" altLang="zh-CN" sz="4000" b="1" dirty="0" smtClean="0"/>
            </a:br>
            <a:r>
              <a:rPr lang="zh-CN" altLang="en-US" sz="4000" b="1" dirty="0" smtClean="0"/>
              <a:t>美国风电并网概况</a:t>
            </a:r>
            <a:endParaRPr lang="zh-CN" altLang="en-US" sz="4000" dirty="0" smtClean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zh-CN" altLang="en-US" sz="2000" b="1" dirty="0" smtClean="0">
                <a:solidFill>
                  <a:schemeClr val="tx1"/>
                </a:solidFill>
              </a:rPr>
              <a:t>亚洲开发银行风电并网研讨会</a:t>
            </a:r>
          </a:p>
          <a:p>
            <a:pPr eaLnBrk="1" hangingPunct="1"/>
            <a:r>
              <a:rPr lang="en-US" altLang="zh-CN" sz="2000" b="1" dirty="0" smtClean="0">
                <a:solidFill>
                  <a:schemeClr val="tx1"/>
                </a:solidFill>
              </a:rPr>
              <a:t>2013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年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9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月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23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日</a:t>
            </a:r>
          </a:p>
          <a:p>
            <a:pPr eaLnBrk="1" hangingPunct="1"/>
            <a:r>
              <a:rPr lang="en-US" altLang="zh-CN" sz="2000" b="1" dirty="0" err="1" smtClean="0">
                <a:solidFill>
                  <a:schemeClr val="tx1"/>
                </a:solidFill>
              </a:rPr>
              <a:t>Pramod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 Jain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博士</a:t>
            </a:r>
            <a:endParaRPr lang="en-US" altLang="zh-CN" sz="2000" b="1" dirty="0" smtClean="0">
              <a:solidFill>
                <a:schemeClr val="tx1"/>
              </a:solidFill>
            </a:endParaRPr>
          </a:p>
          <a:p>
            <a:pPr eaLnBrk="1" hangingPunct="1"/>
            <a:r>
              <a:rPr lang="en-US" altLang="zh-CN" sz="2000" b="1" dirty="0" smtClean="0">
                <a:solidFill>
                  <a:schemeClr val="tx1"/>
                </a:solidFill>
              </a:rPr>
              <a:t>Innovative Wind Energy, Inc.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主席</a:t>
            </a:r>
          </a:p>
          <a:p>
            <a:pPr eaLnBrk="1" hangingPunct="1"/>
            <a:r>
              <a:rPr lang="zh-CN" altLang="en-US" sz="2000" b="1" dirty="0" smtClean="0">
                <a:solidFill>
                  <a:schemeClr val="tx1"/>
                </a:solidFill>
              </a:rPr>
              <a:t>亚洲开发银行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”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推进亚太风电跳跃性发展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”</a:t>
            </a:r>
            <a:r>
              <a:rPr lang="zh-CN" altLang="en-US" sz="2000" b="1" dirty="0" smtClean="0">
                <a:solidFill>
                  <a:schemeClr val="tx1"/>
                </a:solidFill>
              </a:rPr>
              <a:t>项目国际顾问</a:t>
            </a:r>
          </a:p>
          <a:p>
            <a:pPr eaLnBrk="1" hangingPunct="1"/>
            <a:r>
              <a:rPr lang="en-US" altLang="zh-CN" sz="2000" b="1" dirty="0" smtClean="0">
                <a:solidFill>
                  <a:schemeClr val="tx1"/>
                </a:solidFill>
                <a:hlinkClick r:id="rId2"/>
              </a:rPr>
              <a:t>pramod@i-windenergy.com</a:t>
            </a:r>
            <a:r>
              <a:rPr lang="en-US" altLang="zh-CN" sz="2000" b="1" dirty="0" smtClean="0">
                <a:solidFill>
                  <a:schemeClr val="tx1"/>
                </a:solidFill>
              </a:rPr>
              <a:t> </a:t>
            </a:r>
            <a:endParaRPr lang="en-US" altLang="zh-CN" sz="20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风能现状</a:t>
            </a:r>
          </a:p>
        </p:txBody>
      </p:sp>
      <p:graphicFrame>
        <p:nvGraphicFramePr>
          <p:cNvPr id="14399" name="Group 63"/>
          <p:cNvGraphicFramePr>
            <a:graphicFrameLocks noGrp="1"/>
          </p:cNvGraphicFramePr>
          <p:nvPr>
            <p:ph idx="1"/>
          </p:nvPr>
        </p:nvGraphicFramePr>
        <p:xfrm>
          <a:off x="990600" y="1600200"/>
          <a:ext cx="7086600" cy="4133850"/>
        </p:xfrm>
        <a:graphic>
          <a:graphicData uri="http://schemas.openxmlformats.org/drawingml/2006/table">
            <a:tbl>
              <a:tblPr/>
              <a:tblGrid>
                <a:gridCol w="3962400"/>
                <a:gridCol w="2057400"/>
                <a:gridCol w="10668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陆地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海上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国家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风能潜力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28,000 GW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4,000GW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2012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年风电装机量（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MW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60,000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2015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年风电装机量（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MW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14%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每年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2025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年风电装机量（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MW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6%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每年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2012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年电网中风电占比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~4%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2015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年电网中风电占比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~5%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截止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2030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年电网中风电占比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~14%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</a:t>
                      </a:r>
                      <a:r>
                        <a:rPr kumimoji="0" lang="zh-CN" alt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电价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（范围）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$40/</a:t>
                      </a:r>
                      <a:r>
                        <a:rPr kumimoji="0" lang="en-US" altLang="zh-CN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MWh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2011/12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风电奖励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$23/MWh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， 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10 </a:t>
                      </a: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风电在电网中的最大占比（若已有研究）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到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2030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占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20%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7162800" cy="685800"/>
          </a:xfrm>
        </p:spPr>
        <p:txBody>
          <a:bodyPr/>
          <a:lstStyle/>
          <a:p>
            <a:pPr eaLnBrk="1" hangingPunct="1"/>
            <a:r>
              <a:rPr lang="zh-CN" altLang="en-US" sz="2800" dirty="0" smtClean="0"/>
              <a:t>区域风电比重</a:t>
            </a:r>
            <a:r>
              <a:rPr lang="en-US" altLang="zh-CN" sz="2800" dirty="0" smtClean="0"/>
              <a:t>&amp;</a:t>
            </a:r>
            <a:r>
              <a:rPr lang="zh-CN" altLang="en-US" sz="2800" dirty="0" smtClean="0"/>
              <a:t>发电结构</a:t>
            </a:r>
            <a:endParaRPr lang="en-US" altLang="zh-CN" sz="2800" dirty="0" smtClean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3505200"/>
            <a:ext cx="7048500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838200" y="1219200"/>
            <a:ext cx="5076825" cy="2400300"/>
          </a:xfrm>
        </p:spPr>
      </p:pic>
      <p:pic>
        <p:nvPicPr>
          <p:cNvPr id="1536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5762625"/>
            <a:ext cx="3648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34000" y="6448425"/>
            <a:ext cx="1770613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Calibri" pitchFamily="34" charset="0"/>
              </a:rPr>
              <a:t>来源</a:t>
            </a:r>
            <a:r>
              <a:rPr lang="zh-CN" altLang="en-US" sz="1600" dirty="0" smtClean="0">
                <a:latin typeface="Calibri" pitchFamily="34" charset="0"/>
              </a:rPr>
              <a:t>：</a:t>
            </a:r>
            <a:r>
              <a:rPr lang="en-US" altLang="zh-CN" sz="1600" dirty="0" smtClean="0">
                <a:latin typeface="Calibri" pitchFamily="34" charset="0"/>
              </a:rPr>
              <a:t>Brattle</a:t>
            </a:r>
            <a:r>
              <a:rPr lang="zh-CN" altLang="en-US" sz="1600" dirty="0">
                <a:latin typeface="Calibri" pitchFamily="34" charset="0"/>
              </a:rPr>
              <a:t>集团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6096000"/>
            <a:ext cx="6400800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Calibri" pitchFamily="34" charset="0"/>
              </a:rPr>
              <a:t>2010</a:t>
            </a:r>
            <a:r>
              <a:rPr lang="zh-CN" altLang="en-US" sz="1600" dirty="0">
                <a:latin typeface="Calibri" pitchFamily="34" charset="0"/>
              </a:rPr>
              <a:t>年电力总需求</a:t>
            </a:r>
            <a:r>
              <a:rPr lang="zh-CN" altLang="en-US" sz="1600" dirty="0" smtClean="0">
                <a:latin typeface="Calibri" pitchFamily="34" charset="0"/>
              </a:rPr>
              <a:t>：</a:t>
            </a:r>
            <a:r>
              <a:rPr lang="en-US" altLang="zh-CN" sz="1600" dirty="0" smtClean="0">
                <a:latin typeface="Calibri" pitchFamily="34" charset="0"/>
              </a:rPr>
              <a:t>3,749 </a:t>
            </a:r>
            <a:r>
              <a:rPr lang="en-US" altLang="zh-CN" sz="1600" dirty="0" err="1">
                <a:latin typeface="Calibri" pitchFamily="34" charset="0"/>
              </a:rPr>
              <a:t>TWh</a:t>
            </a:r>
            <a:r>
              <a:rPr lang="zh-CN" altLang="en-US" sz="1600" dirty="0">
                <a:latin typeface="Calibri" pitchFamily="34" charset="0"/>
              </a:rPr>
              <a:t>，年增长率为</a:t>
            </a:r>
            <a:r>
              <a:rPr lang="en-US" altLang="zh-CN" sz="1600" dirty="0">
                <a:latin typeface="Calibri" pitchFamily="34" charset="0"/>
              </a:rPr>
              <a:t> 0.8%</a:t>
            </a:r>
          </a:p>
        </p:txBody>
      </p:sp>
      <p:pic>
        <p:nvPicPr>
          <p:cNvPr id="15367" name="Picture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762000"/>
            <a:ext cx="3429000" cy="220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1828800" y="5791200"/>
            <a:ext cx="6096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050" dirty="0"/>
              <a:t>核能</a:t>
            </a:r>
          </a:p>
        </p:txBody>
      </p:sp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3048000" y="3276600"/>
            <a:ext cx="28956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36000" tIns="36000" rIns="36000" bIns="36000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400" b="1" dirty="0"/>
              <a:t>风电占总装机容量的占比（</a:t>
            </a:r>
            <a:r>
              <a:rPr lang="en-US" altLang="zh-CN" sz="1400" b="1" dirty="0"/>
              <a:t>MW</a:t>
            </a:r>
            <a:r>
              <a:rPr lang="zh-CN" altLang="en-US" sz="1400" b="1" dirty="0"/>
              <a:t>）</a:t>
            </a:r>
          </a:p>
        </p:txBody>
      </p:sp>
      <p:sp>
        <p:nvSpPr>
          <p:cNvPr id="15375" name="Text Box 15"/>
          <p:cNvSpPr txBox="1">
            <a:spLocks noChangeArrowheads="1"/>
          </p:cNvSpPr>
          <p:nvPr/>
        </p:nvSpPr>
        <p:spPr bwMode="auto">
          <a:xfrm>
            <a:off x="5791200" y="990600"/>
            <a:ext cx="838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000" dirty="0"/>
              <a:t>亚伯达省电力系统运营商</a:t>
            </a:r>
          </a:p>
        </p:txBody>
      </p: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7848600" y="762000"/>
            <a:ext cx="1143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1000" dirty="0"/>
              <a:t>安大略省独立电力系统运营商</a:t>
            </a:r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7391400" y="1447800"/>
            <a:ext cx="914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8077200" y="1219200"/>
            <a:ext cx="106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zh-CN" altLang="en-US" sz="1000" dirty="0"/>
              <a:t>新不伦瑞克省系统运营商 </a:t>
            </a:r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8305800" y="1828800"/>
            <a:ext cx="1219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zh-CN" altLang="en-US" sz="1000" dirty="0"/>
              <a:t>新英格兰</a:t>
            </a:r>
            <a:r>
              <a:rPr lang="en-US" altLang="zh-CN" sz="1000" dirty="0"/>
              <a:t>ISO</a:t>
            </a:r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8458200" y="2209800"/>
            <a:ext cx="838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000" dirty="0"/>
              <a:t>纽约</a:t>
            </a:r>
            <a:r>
              <a:rPr lang="en-US" altLang="zh-CN" sz="1000" dirty="0"/>
              <a:t>ISO</a:t>
            </a:r>
          </a:p>
        </p:txBody>
      </p:sp>
      <p:sp>
        <p:nvSpPr>
          <p:cNvPr id="15382" name="Text Box 22"/>
          <p:cNvSpPr txBox="1">
            <a:spLocks noChangeArrowheads="1"/>
          </p:cNvSpPr>
          <p:nvPr/>
        </p:nvSpPr>
        <p:spPr bwMode="auto">
          <a:xfrm>
            <a:off x="8001000" y="2514600"/>
            <a:ext cx="762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1000" dirty="0"/>
              <a:t>PJM</a:t>
            </a:r>
            <a:r>
              <a:rPr lang="zh-CN" altLang="en-US" sz="1000" dirty="0"/>
              <a:t>互联</a:t>
            </a: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5867400" y="2514600"/>
            <a:ext cx="685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000" dirty="0"/>
              <a:t>加州</a:t>
            </a:r>
            <a:r>
              <a:rPr lang="en-US" altLang="zh-CN" sz="1000" dirty="0"/>
              <a:t>ISO</a:t>
            </a:r>
          </a:p>
        </p:txBody>
      </p: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6629400" y="2876490"/>
            <a:ext cx="83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000" dirty="0"/>
              <a:t>德州电力可靠性委员会</a:t>
            </a:r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7467600" y="2895600"/>
            <a:ext cx="990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1000" dirty="0"/>
              <a:t>西南联合电力</a:t>
            </a: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2514600" y="5791200"/>
            <a:ext cx="6096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050" dirty="0" smtClean="0"/>
              <a:t>水力</a:t>
            </a:r>
            <a:endParaRPr lang="zh-CN" altLang="en-US" sz="1050" dirty="0"/>
          </a:p>
        </p:txBody>
      </p:sp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3200400" y="5791200"/>
            <a:ext cx="4572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050" dirty="0" smtClean="0"/>
              <a:t>煤炭</a:t>
            </a:r>
            <a:endParaRPr lang="zh-CN" altLang="en-US" sz="1050" dirty="0"/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3810000" y="5791200"/>
            <a:ext cx="4572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050" dirty="0" smtClean="0"/>
              <a:t>燃气</a:t>
            </a:r>
          </a:p>
        </p:txBody>
      </p: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4419600" y="5791200"/>
            <a:ext cx="6858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 anchor="ctr">
            <a:noAutofit/>
          </a:bodyPr>
          <a:lstStyle/>
          <a:p>
            <a:pPr>
              <a:spcBef>
                <a:spcPct val="50000"/>
              </a:spcBef>
            </a:pPr>
            <a:r>
              <a:rPr lang="zh-CN" altLang="en-US" sz="1050" dirty="0" smtClean="0"/>
              <a:t>风能和其它</a:t>
            </a:r>
          </a:p>
        </p:txBody>
      </p:sp>
      <p:sp>
        <p:nvSpPr>
          <p:cNvPr id="30" name="Text Box 15"/>
          <p:cNvSpPr txBox="1">
            <a:spLocks noChangeArrowheads="1"/>
          </p:cNvSpPr>
          <p:nvPr/>
        </p:nvSpPr>
        <p:spPr bwMode="auto">
          <a:xfrm>
            <a:off x="7162800" y="746125"/>
            <a:ext cx="838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000" dirty="0" smtClean="0"/>
              <a:t>中西部</a:t>
            </a:r>
            <a:r>
              <a:rPr lang="en-US" altLang="zh-CN" sz="1000" dirty="0" smtClean="0"/>
              <a:t>ISO</a:t>
            </a:r>
            <a:endParaRPr lang="en-US" altLang="zh-CN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CN" altLang="en-US" smtClean="0"/>
              <a:t>并网问题</a:t>
            </a:r>
          </a:p>
        </p:txBody>
      </p:sp>
      <p:graphicFrame>
        <p:nvGraphicFramePr>
          <p:cNvPr id="16422" name="Group 38"/>
          <p:cNvGraphicFramePr>
            <a:graphicFrameLocks noGrp="1"/>
          </p:cNvGraphicFramePr>
          <p:nvPr>
            <p:ph idx="1"/>
          </p:nvPr>
        </p:nvGraphicFramePr>
        <p:xfrm>
          <a:off x="457200" y="1447800"/>
          <a:ext cx="8229600" cy="2434908"/>
        </p:xfrm>
        <a:graphic>
          <a:graphicData uri="http://schemas.openxmlformats.org/drawingml/2006/table">
            <a:tbl>
              <a:tblPr/>
              <a:tblGrid>
                <a:gridCol w="3009900"/>
                <a:gridCol w="52197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问题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解释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缺乏输电线路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重大的输电线路已经或正在建设当中，快速跟踪审批有助于解决这一问题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缺乏旋转备用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有足够的燃气轮机作为旋转备用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69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非高峰时段需求低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不频繁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当前发电灵活性差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燃气和水力发电拥有灵活性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需求缺乏灵活性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正加速需求响应和智能电网的实施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85775" y="5029200"/>
            <a:ext cx="8429625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latin typeface="Calibri" pitchFamily="34" charset="0"/>
                <a:hlinkClick r:id="rId2"/>
              </a:rPr>
              <a:t>德州</a:t>
            </a:r>
            <a:r>
              <a:rPr lang="en-US" altLang="zh-CN" sz="1600" dirty="0">
                <a:latin typeface="Calibri" pitchFamily="34" charset="0"/>
                <a:hlinkClick r:id="rId2"/>
              </a:rPr>
              <a:t>/</a:t>
            </a:r>
            <a:r>
              <a:rPr lang="zh-CN" altLang="en-US" sz="1600" u="sng" dirty="0">
                <a:solidFill>
                  <a:schemeClr val="hlink"/>
                </a:solidFill>
                <a:latin typeface="Calibri" pitchFamily="34" charset="0"/>
              </a:rPr>
              <a:t>电力可靠性委员会</a:t>
            </a:r>
            <a:r>
              <a:rPr lang="zh-CN" altLang="en-US" sz="1600" dirty="0">
                <a:latin typeface="Calibri" pitchFamily="34" charset="0"/>
              </a:rPr>
              <a:t> </a:t>
            </a:r>
            <a:r>
              <a:rPr lang="en-US" altLang="zh-CN" sz="1600" dirty="0">
                <a:latin typeface="Calibri" pitchFamily="34" charset="0"/>
              </a:rPr>
              <a:t> </a:t>
            </a:r>
            <a:r>
              <a:rPr lang="zh-CN" altLang="en-US" sz="1600" dirty="0">
                <a:latin typeface="Calibri" pitchFamily="34" charset="0"/>
              </a:rPr>
              <a:t>弃风比例从</a:t>
            </a:r>
            <a:r>
              <a:rPr lang="en-US" altLang="zh-CN" sz="1600" dirty="0">
                <a:latin typeface="Calibri" pitchFamily="34" charset="0"/>
              </a:rPr>
              <a:t>2009</a:t>
            </a:r>
            <a:r>
              <a:rPr lang="zh-CN" altLang="en-US" sz="1600" dirty="0">
                <a:latin typeface="Calibri" pitchFamily="34" charset="0"/>
              </a:rPr>
              <a:t>年的</a:t>
            </a:r>
            <a:r>
              <a:rPr lang="en-US" altLang="zh-CN" sz="1600" dirty="0">
                <a:latin typeface="Calibri" pitchFamily="34" charset="0"/>
              </a:rPr>
              <a:t>17.1%</a:t>
            </a:r>
            <a:r>
              <a:rPr lang="zh-CN" altLang="en-US" sz="1600" dirty="0">
                <a:latin typeface="Calibri" pitchFamily="34" charset="0"/>
              </a:rPr>
              <a:t>下降到</a:t>
            </a:r>
            <a:r>
              <a:rPr lang="en-US" altLang="zh-CN" sz="1600" dirty="0">
                <a:latin typeface="Calibri" pitchFamily="34" charset="0"/>
              </a:rPr>
              <a:t>2012</a:t>
            </a:r>
            <a:r>
              <a:rPr lang="zh-CN" altLang="en-US" sz="1600" dirty="0">
                <a:latin typeface="Calibri" pitchFamily="34" charset="0"/>
              </a:rPr>
              <a:t>年的 </a:t>
            </a:r>
            <a:r>
              <a:rPr lang="en-US" altLang="zh-CN" sz="1600" dirty="0">
                <a:latin typeface="Calibri" pitchFamily="34" charset="0"/>
              </a:rPr>
              <a:t>2.5%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 smtClean="0">
                <a:latin typeface="Calibri" pitchFamily="34" charset="0"/>
              </a:rPr>
              <a:t>中西部独立系统运营商（</a:t>
            </a:r>
            <a:r>
              <a:rPr lang="en-US" altLang="zh-CN" sz="1600" dirty="0" smtClean="0">
                <a:latin typeface="Calibri" pitchFamily="34" charset="0"/>
              </a:rPr>
              <a:t>MISO</a:t>
            </a:r>
            <a:r>
              <a:rPr lang="zh-CN" altLang="en-US" sz="1600" dirty="0" smtClean="0">
                <a:latin typeface="Calibri" pitchFamily="34" charset="0"/>
              </a:rPr>
              <a:t>）</a:t>
            </a:r>
            <a:r>
              <a:rPr lang="en-US" altLang="zh-CN" sz="1600" dirty="0" smtClean="0">
                <a:latin typeface="Calibri" pitchFamily="34" charset="0"/>
              </a:rPr>
              <a:t>2009</a:t>
            </a:r>
            <a:r>
              <a:rPr lang="zh-CN" altLang="en-US" sz="1600" dirty="0">
                <a:latin typeface="Calibri" pitchFamily="34" charset="0"/>
              </a:rPr>
              <a:t>年</a:t>
            </a:r>
            <a:r>
              <a:rPr lang="zh-CN" altLang="en-US" sz="1600" dirty="0" smtClean="0">
                <a:latin typeface="Calibri" pitchFamily="34" charset="0"/>
              </a:rPr>
              <a:t>的弃</a:t>
            </a:r>
            <a:r>
              <a:rPr lang="zh-CN" altLang="en-US" sz="1600" dirty="0">
                <a:latin typeface="Calibri" pitchFamily="34" charset="0"/>
              </a:rPr>
              <a:t>风占比为</a:t>
            </a:r>
            <a:r>
              <a:rPr lang="en-US" altLang="zh-CN" sz="1600" dirty="0"/>
              <a:t>2%</a:t>
            </a:r>
            <a:r>
              <a:rPr lang="zh-CN" altLang="en-US" sz="1600" dirty="0"/>
              <a:t>。</a:t>
            </a:r>
            <a:endParaRPr lang="zh-CN" altLang="en-US" sz="1600" dirty="0">
              <a:latin typeface="Calibri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latin typeface="Calibri" pitchFamily="34" charset="0"/>
              </a:rPr>
              <a:t>您可选择讨论不同地区。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2800" smtClean="0"/>
              <a:t>支持风电项目的输电线路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0150" y="914400"/>
            <a:ext cx="2819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8600" y="6248400"/>
            <a:ext cx="7813675" cy="4619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ea typeface="+mn-ea"/>
                <a:hlinkClick r:id="rId3"/>
              </a:rPr>
              <a:t>http://trackingsystem.nisc-llc.com/etrans/defaultmap.pdf</a:t>
            </a:r>
            <a:endParaRPr lang="en-US" sz="1200" dirty="0">
              <a:latin typeface="+mn-lt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ea typeface="+mn-ea"/>
                <a:hlinkClick r:id="rId4"/>
              </a:rPr>
              <a:t>http://www.atlanticwindconnection.com/ferc/Jan2013/TCG-Atlantic%20Wind%20Connection%20Report%20JAN%209.pdf</a:t>
            </a:r>
            <a:endParaRPr lang="en-US" sz="1200" dirty="0">
              <a:latin typeface="+mn-lt"/>
              <a:ea typeface="+mn-ea"/>
            </a:endParaRP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0600" y="990600"/>
            <a:ext cx="4014788" cy="273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TextBox 5"/>
          <p:cNvSpPr txBox="1">
            <a:spLocks noChangeArrowheads="1"/>
          </p:cNvSpPr>
          <p:nvPr/>
        </p:nvSpPr>
        <p:spPr bwMode="auto">
          <a:xfrm>
            <a:off x="6297613" y="4953000"/>
            <a:ext cx="25676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zh-CN" sz="1400" b="1" dirty="0">
                <a:latin typeface="Calibri" pitchFamily="34" charset="0"/>
              </a:rPr>
              <a:t>6GW </a:t>
            </a:r>
            <a:r>
              <a:rPr lang="zh-CN" altLang="en-US" sz="1400" b="1" dirty="0">
                <a:latin typeface="Calibri" pitchFamily="34" charset="0"/>
              </a:rPr>
              <a:t>电网主干网用于海上风电</a:t>
            </a:r>
            <a:endParaRPr lang="en-US" altLang="zh-CN" sz="1400" b="1" dirty="0"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3730823"/>
            <a:ext cx="3607013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b="1" dirty="0">
                <a:latin typeface="Calibri" pitchFamily="34" charset="0"/>
              </a:rPr>
              <a:t>新输电线路，</a:t>
            </a:r>
            <a:r>
              <a:rPr lang="en-US" altLang="zh-CN" sz="1400" b="1" dirty="0">
                <a:latin typeface="Calibri" pitchFamily="34" charset="0"/>
              </a:rPr>
              <a:t>RRTT</a:t>
            </a:r>
            <a:r>
              <a:rPr lang="zh-CN" altLang="en-US" sz="1400" b="1" dirty="0">
                <a:latin typeface="Calibri" pitchFamily="34" charset="0"/>
              </a:rPr>
              <a:t>的一部分，</a:t>
            </a:r>
            <a:r>
              <a:rPr lang="en-US" altLang="zh-CN" sz="1400" b="1" dirty="0">
                <a:latin typeface="Calibri" pitchFamily="34" charset="0"/>
              </a:rPr>
              <a:t> </a:t>
            </a:r>
            <a:r>
              <a:rPr lang="zh-CN" altLang="en-US" sz="1400" b="1" dirty="0">
                <a:latin typeface="Calibri" pitchFamily="34" charset="0"/>
              </a:rPr>
              <a:t>总计约 </a:t>
            </a:r>
            <a:r>
              <a:rPr lang="en-US" altLang="zh-CN" sz="1400" b="1" dirty="0">
                <a:latin typeface="Calibri" pitchFamily="34" charset="0"/>
              </a:rPr>
              <a:t>50GW</a:t>
            </a:r>
          </a:p>
        </p:txBody>
      </p:sp>
      <p:sp>
        <p:nvSpPr>
          <p:cNvPr id="17415" name="TextBox 7"/>
          <p:cNvSpPr txBox="1">
            <a:spLocks noChangeArrowheads="1"/>
          </p:cNvSpPr>
          <p:nvPr/>
        </p:nvSpPr>
        <p:spPr bwMode="auto">
          <a:xfrm>
            <a:off x="3024188" y="4419600"/>
            <a:ext cx="3009900" cy="1163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alibri" pitchFamily="34" charset="0"/>
              </a:rPr>
              <a:t>德州：</a:t>
            </a:r>
            <a:r>
              <a:rPr lang="zh-CN" altLang="en-US" sz="1400" dirty="0">
                <a:latin typeface="Calibri" pitchFamily="34" charset="0"/>
              </a:rPr>
              <a:t>从德州西部通过</a:t>
            </a:r>
            <a:r>
              <a:rPr lang="en-US" altLang="zh-CN" sz="1400" dirty="0">
                <a:latin typeface="Calibri" pitchFamily="34" charset="0"/>
              </a:rPr>
              <a:t> 345kV </a:t>
            </a:r>
            <a:r>
              <a:rPr lang="zh-CN" altLang="en-US" sz="1400" dirty="0">
                <a:latin typeface="Calibri" pitchFamily="34" charset="0"/>
              </a:rPr>
              <a:t>线路 输送</a:t>
            </a:r>
            <a:r>
              <a:rPr lang="en-US" altLang="zh-CN" sz="1400" dirty="0">
                <a:latin typeface="Calibri" pitchFamily="34" charset="0"/>
              </a:rPr>
              <a:t>6GW </a:t>
            </a:r>
            <a:r>
              <a:rPr lang="zh-CN" altLang="en-US" sz="1400" dirty="0">
                <a:latin typeface="Calibri" pitchFamily="34" charset="0"/>
              </a:rPr>
              <a:t>的风电到德州南部和东部</a:t>
            </a:r>
            <a:endParaRPr lang="en-US" altLang="zh-CN" sz="1400" dirty="0">
              <a:latin typeface="Calibri" pitchFamily="34" charset="0"/>
            </a:endParaRPr>
          </a:p>
        </p:txBody>
      </p:sp>
      <p:pic>
        <p:nvPicPr>
          <p:cNvPr id="1741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4663" y="4008438"/>
            <a:ext cx="254952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1905000" y="14478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7086600" y="1718102"/>
            <a:ext cx="9906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700" dirty="0"/>
              <a:t>AWC Bay</a:t>
            </a:r>
            <a:r>
              <a:rPr lang="zh-CN" altLang="en-US" sz="700" dirty="0"/>
              <a:t>能源链将仅通过与海岸各州和</a:t>
            </a:r>
            <a:r>
              <a:rPr lang="en-US" altLang="zh-CN" sz="700" dirty="0"/>
              <a:t>PJM</a:t>
            </a:r>
            <a:r>
              <a:rPr lang="zh-CN" altLang="en-US" sz="700" dirty="0"/>
              <a:t>的协议而建立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1752600" y="274638"/>
            <a:ext cx="7391400" cy="1143000"/>
          </a:xfrm>
        </p:spPr>
        <p:txBody>
          <a:bodyPr/>
          <a:lstStyle/>
          <a:p>
            <a:pPr eaLnBrk="1" hangingPunct="1"/>
            <a:r>
              <a:rPr lang="zh-CN" altLang="en-US" sz="4000" dirty="0" smtClean="0"/>
              <a:t>风电并网导则</a:t>
            </a:r>
            <a:endParaRPr lang="en-US" altLang="zh-CN" sz="4000" dirty="0" smtClean="0"/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38200"/>
          </a:xfrm>
        </p:spPr>
        <p:txBody>
          <a:bodyPr/>
          <a:lstStyle/>
          <a:p>
            <a:pPr eaLnBrk="1" hangingPunct="1"/>
            <a:endParaRPr lang="en-US" altLang="zh-CN" smtClean="0"/>
          </a:p>
        </p:txBody>
      </p:sp>
      <p:graphicFrame>
        <p:nvGraphicFramePr>
          <p:cNvPr id="4" name="Group 127"/>
          <p:cNvGraphicFramePr>
            <a:graphicFrameLocks/>
          </p:cNvGraphicFramePr>
          <p:nvPr/>
        </p:nvGraphicFramePr>
        <p:xfrm>
          <a:off x="1905000" y="2286000"/>
          <a:ext cx="4648200" cy="3327330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709577"/>
                <a:gridCol w="938623"/>
              </a:tblGrid>
              <a:tr h="3604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问题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有功功率控制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故障穿越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3760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电压、无功功率控制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电力质量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0632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保护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5705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沟通和数据要求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* 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  <a:tr h="431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预测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 pitchFamily="18" charset="0"/>
                        <a:cs typeface="Arial" pitchFamily="34" charset="0"/>
                      </a:endParaRPr>
                    </a:p>
                  </a:txBody>
                  <a:tcPr marT="45728" marB="4572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50000"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45728" marB="45728" horzOverflow="overflow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5943600"/>
            <a:ext cx="7543800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latin typeface="Calibri" pitchFamily="34" charset="0"/>
              </a:rPr>
              <a:t>联邦能源管理委员会（</a:t>
            </a:r>
            <a:r>
              <a:rPr lang="en-US" altLang="zh-CN" sz="1600" dirty="0">
                <a:latin typeface="Calibri" pitchFamily="34" charset="0"/>
              </a:rPr>
              <a:t>FERC</a:t>
            </a:r>
            <a:r>
              <a:rPr lang="zh-CN" altLang="en-US" sz="1600" dirty="0">
                <a:latin typeface="Calibri" pitchFamily="34" charset="0"/>
              </a:rPr>
              <a:t>）于</a:t>
            </a:r>
            <a:r>
              <a:rPr lang="en-US" altLang="zh-CN" sz="1600" dirty="0">
                <a:latin typeface="Calibri" pitchFamily="34" charset="0"/>
              </a:rPr>
              <a:t>2005</a:t>
            </a:r>
            <a:r>
              <a:rPr lang="zh-CN" altLang="en-US" sz="1600" dirty="0">
                <a:latin typeface="Calibri" pitchFamily="34" charset="0"/>
              </a:rPr>
              <a:t>年发布了</a:t>
            </a:r>
            <a:r>
              <a:rPr lang="zh-CN" altLang="en-US" sz="1600" dirty="0" smtClean="0">
                <a:latin typeface="Calibri" pitchFamily="34" charset="0"/>
              </a:rPr>
              <a:t>电网导则，</a:t>
            </a:r>
            <a:r>
              <a:rPr lang="zh-CN" altLang="en-US" sz="1600" dirty="0">
                <a:latin typeface="Calibri" pitchFamily="34" charset="0"/>
              </a:rPr>
              <a:t>这是最低要求的基础，每个</a:t>
            </a:r>
            <a:r>
              <a:rPr lang="en-US" altLang="zh-CN" sz="1600" dirty="0" smtClean="0">
                <a:latin typeface="Calibri" pitchFamily="34" charset="0"/>
              </a:rPr>
              <a:t>RTO</a:t>
            </a:r>
            <a:r>
              <a:rPr lang="zh-CN" altLang="en-US" sz="1600" dirty="0" smtClean="0">
                <a:latin typeface="Calibri" pitchFamily="34" charset="0"/>
              </a:rPr>
              <a:t>（</a:t>
            </a:r>
            <a:r>
              <a:rPr lang="zh-CN" altLang="en-US" sz="1600" dirty="0" smtClean="0"/>
              <a:t>地区输电组织</a:t>
            </a:r>
            <a:r>
              <a:rPr lang="zh-CN" altLang="en-US" sz="1600" dirty="0" smtClean="0">
                <a:latin typeface="Calibri" pitchFamily="34" charset="0"/>
              </a:rPr>
              <a:t>） 有其</a:t>
            </a:r>
            <a:r>
              <a:rPr lang="zh-CN" altLang="en-US" sz="1600" dirty="0">
                <a:latin typeface="Calibri" pitchFamily="34" charset="0"/>
              </a:rPr>
              <a:t>额外的要求。</a:t>
            </a:r>
            <a:endParaRPr lang="en-US" altLang="zh-CN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4000" smtClean="0"/>
              <a:t>电网运行</a:t>
            </a:r>
            <a:r>
              <a:rPr lang="en-US" altLang="zh-CN" sz="4000" smtClean="0"/>
              <a:t>/</a:t>
            </a:r>
            <a:r>
              <a:rPr lang="zh-CN" altLang="en-US" sz="4000" smtClean="0"/>
              <a:t>风电调度</a:t>
            </a:r>
          </a:p>
        </p:txBody>
      </p:sp>
      <p:graphicFrame>
        <p:nvGraphicFramePr>
          <p:cNvPr id="19501" name="Group 45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3015615"/>
        </p:xfrm>
        <a:graphic>
          <a:graphicData uri="http://schemas.openxmlformats.org/drawingml/2006/table">
            <a:tbl>
              <a:tblPr/>
              <a:tblGrid>
                <a:gridCol w="2895600"/>
                <a:gridCol w="53340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调度计划时间表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各地区不同，西部每小时进行调度</a:t>
                      </a:r>
                      <a:endParaRPr kumimoji="0" lang="en-US" altLang="zh-CN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弃风占比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各地区不同，</a:t>
                      </a:r>
                      <a:r>
                        <a:rPr kumimoji="0" lang="en-US" altLang="zh-CN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 2 -2.5%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风电峰值供应阶段，哪种电力来源缩减？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燃气发电机、水力发电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是否需要风能预测？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是，大多数地区输电组织（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RTO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）需要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如何管理风电快速增加和递减？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燃气发电机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并网成本是什么？</a:t>
                      </a:r>
                      <a:endParaRPr kumimoji="0" lang="en-US" altLang="zh-CN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宋体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对</a:t>
                      </a:r>
                      <a:r>
                        <a:rPr kumimoji="0" lang="en-US" altLang="zh-CN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40%</a:t>
                      </a:r>
                      <a:r>
                        <a:rPr kumimoji="0" lang="zh-CN" alt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的峰值负荷占比，不同研究预测成本为</a:t>
                      </a:r>
                      <a:r>
                        <a:rPr kumimoji="0" lang="en-US" altLang="zh-CN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  <a:hlinkClick r:id="rId2"/>
                        </a:rPr>
                        <a:t>$5/</a:t>
                      </a:r>
                      <a:r>
                        <a:rPr kumimoji="0" lang="en-US" altLang="zh-CN" sz="1600" b="0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  <a:hlinkClick r:id="rId2"/>
                        </a:rPr>
                        <a:t>MWh</a:t>
                      </a:r>
                      <a:r>
                        <a:rPr kumimoji="0" lang="en-US" altLang="zh-CN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  <a:hlinkClick r:id="rId2"/>
                        </a:rPr>
                        <a:t> </a:t>
                      </a:r>
                      <a:r>
                        <a:rPr kumimoji="0" lang="zh-CN" altLang="en-US" sz="1600" b="0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Calibri" pitchFamily="34" charset="0"/>
                          <a:ea typeface="宋体" charset="-122"/>
                        </a:rPr>
                        <a:t>或更低。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6172200"/>
            <a:ext cx="7848600" cy="3385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Calibri" pitchFamily="34" charset="0"/>
              </a:rPr>
              <a:t>当前风能调度原则：</a:t>
            </a:r>
            <a:r>
              <a:rPr lang="zh-CN" altLang="en-US" sz="1600" dirty="0"/>
              <a:t>风能被视为是低边际成本的能源么？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8229600" cy="1143000"/>
          </a:xfrm>
        </p:spPr>
        <p:txBody>
          <a:bodyPr/>
          <a:lstStyle/>
          <a:p>
            <a:pPr eaLnBrk="1" hangingPunct="1"/>
            <a:r>
              <a:rPr lang="zh-CN" altLang="en-US" sz="4000" dirty="0" smtClean="0"/>
              <a:t>增加美国风电比重的方案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1752600" y="1600200"/>
            <a:ext cx="6934200" cy="4525963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sz="2800" dirty="0" smtClean="0"/>
              <a:t>修改运营和规划层面的规则，改变服务</a:t>
            </a:r>
            <a:r>
              <a:rPr lang="en-US" altLang="zh-CN" sz="2800" dirty="0" smtClean="0"/>
              <a:t>/</a:t>
            </a:r>
            <a:r>
              <a:rPr lang="zh-CN" altLang="en-US" sz="2800" dirty="0" smtClean="0"/>
              <a:t>产品采购和定价方法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dirty="0" smtClean="0"/>
              <a:t>增加平衡区域的协调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2800" dirty="0" smtClean="0"/>
              <a:t>改善互联和输电规划的过程</a:t>
            </a:r>
          </a:p>
        </p:txBody>
      </p:sp>
      <p:sp>
        <p:nvSpPr>
          <p:cNvPr id="20483" name="TextBox 3"/>
          <p:cNvSpPr txBox="1">
            <a:spLocks noChangeArrowheads="1"/>
          </p:cNvSpPr>
          <p:nvPr/>
        </p:nvSpPr>
        <p:spPr bwMode="auto">
          <a:xfrm>
            <a:off x="1798638" y="5943600"/>
            <a:ext cx="33956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>
                <a:latin typeface="Calibri" pitchFamily="34" charset="0"/>
              </a:rPr>
              <a:t>来源：</a:t>
            </a:r>
            <a:r>
              <a:rPr lang="en-US" altLang="zh-CN">
                <a:latin typeface="Calibri" pitchFamily="34" charset="0"/>
              </a:rPr>
              <a:t> Judy Chang</a:t>
            </a:r>
            <a:r>
              <a:rPr lang="zh-CN" altLang="en-US">
                <a:latin typeface="Calibri" pitchFamily="34" charset="0"/>
              </a:rPr>
              <a:t>，</a:t>
            </a:r>
            <a:r>
              <a:rPr lang="en-US" altLang="zh-CN">
                <a:latin typeface="Calibri" pitchFamily="34" charset="0"/>
              </a:rPr>
              <a:t> Brattle </a:t>
            </a:r>
            <a:r>
              <a:rPr lang="zh-CN" altLang="en-US">
                <a:latin typeface="Calibri" pitchFamily="34" charset="0"/>
              </a:rPr>
              <a:t>集团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1374</TotalTime>
  <Words>1044</Words>
  <Application>Microsoft Office PowerPoint</Application>
  <PresentationFormat>On-screen Show (4:3)</PresentationFormat>
  <Paragraphs>116</Paragraphs>
  <Slides>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 美国风电并网概况</vt:lpstr>
      <vt:lpstr>风能现状</vt:lpstr>
      <vt:lpstr>区域风电比重&amp;发电结构</vt:lpstr>
      <vt:lpstr>并网问题</vt:lpstr>
      <vt:lpstr>支持风电项目的输电线路</vt:lpstr>
      <vt:lpstr>风电并网导则</vt:lpstr>
      <vt:lpstr>电网运行/风电调度</vt:lpstr>
      <vt:lpstr>增加美国风电比重的方案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Wind Energy Grid Integration in {USA}</dc:title>
  <dc:creator>pramod</dc:creator>
  <cp:lastModifiedBy>Pradeep Perera</cp:lastModifiedBy>
  <cp:revision>58</cp:revision>
  <dcterms:created xsi:type="dcterms:W3CDTF">2013-09-09T23:26:04Z</dcterms:created>
  <dcterms:modified xsi:type="dcterms:W3CDTF">2013-09-21T04:25:58Z</dcterms:modified>
</cp:coreProperties>
</file>