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7" r:id="rId4"/>
    <p:sldId id="257" r:id="rId5"/>
    <p:sldId id="266" r:id="rId6"/>
    <p:sldId id="261" r:id="rId7"/>
    <p:sldId id="270" r:id="rId8"/>
    <p:sldId id="268" r:id="rId9"/>
    <p:sldId id="258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-1032" y="-96"/>
      </p:cViewPr>
      <p:guideLst>
        <p:guide orient="horz" pos="4176"/>
        <p:guide pos="52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31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951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7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308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399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374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908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037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8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6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325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E9EE5-AB6E-4770-B820-4C6BFAF5954A}" type="datetimeFigureOut">
              <a:rPr lang="en-US" smtClean="0"/>
              <a:t>18/09/13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C095D-048E-429C-8BC8-E2F0E143F1F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6800" y="64008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84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geoffcjames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efuture.csiro.au" TargetMode="Externa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ash.harvard.edu/handle/1/5029362" TargetMode="External"/><Relationship Id="rId3" Type="http://schemas.openxmlformats.org/officeDocument/2006/relationships/hyperlink" Target="http://newscenter.lbl.gov/news-releases/2013/08/06/new-study-finds-that-the-price-of-wind-energy-in-the-united-states-is-near-an-all-time-low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Overview of Wind Energy Grid Integration in Australia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b="1" dirty="0" smtClean="0"/>
              <a:t>ADB Wind Energy Grid Integration Workshop</a:t>
            </a:r>
          </a:p>
          <a:p>
            <a:r>
              <a:rPr lang="en-US" b="1" dirty="0" smtClean="0"/>
              <a:t>Sept 23, 2013</a:t>
            </a:r>
          </a:p>
          <a:p>
            <a:r>
              <a:rPr lang="en-US" b="1" dirty="0" err="1" smtClean="0"/>
              <a:t>Dr</a:t>
            </a:r>
            <a:r>
              <a:rPr lang="en-US" b="1" dirty="0" smtClean="0"/>
              <a:t> Geoff James</a:t>
            </a:r>
          </a:p>
          <a:p>
            <a:r>
              <a:rPr lang="en-US" b="1" dirty="0" smtClean="0"/>
              <a:t>Specialist, Renewable Energy Integration and Energy Storage</a:t>
            </a:r>
          </a:p>
          <a:p>
            <a:r>
              <a:rPr lang="en-US" b="1" dirty="0" smtClean="0">
                <a:hlinkClick r:id="rId2"/>
              </a:rPr>
              <a:t>geoffcjames@gmail.com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523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Projected energy mix to 2050</a:t>
            </a:r>
            <a:br>
              <a:rPr lang="en-US" dirty="0" smtClean="0"/>
            </a:br>
            <a:r>
              <a:rPr lang="en-US" sz="2700" dirty="0" smtClean="0"/>
              <a:t>CSIRO, </a:t>
            </a:r>
            <a:r>
              <a:rPr lang="en-US" sz="2700" dirty="0" smtClean="0">
                <a:hlinkClick r:id="rId2"/>
              </a:rPr>
              <a:t>http://efuture.csiro.au</a:t>
            </a:r>
            <a:endParaRPr lang="en-US" sz="3100" dirty="0"/>
          </a:p>
        </p:txBody>
      </p:sp>
      <p:pic>
        <p:nvPicPr>
          <p:cNvPr id="4" name="Content Placeholder 3" descr="ElectricityGenerationByTechnolog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354" r="-19354"/>
          <a:stretch>
            <a:fillRect/>
          </a:stretch>
        </p:blipFill>
        <p:spPr>
          <a:xfrm>
            <a:off x="914400" y="1752600"/>
            <a:ext cx="8229600" cy="4449763"/>
          </a:xfrm>
        </p:spPr>
      </p:pic>
      <p:sp>
        <p:nvSpPr>
          <p:cNvPr id="5" name="Line Callout 1 4"/>
          <p:cNvSpPr/>
          <p:nvPr/>
        </p:nvSpPr>
        <p:spPr>
          <a:xfrm>
            <a:off x="7239000" y="4114800"/>
            <a:ext cx="1219200" cy="609600"/>
          </a:xfrm>
          <a:prstGeom prst="borderCallout1">
            <a:avLst>
              <a:gd name="adj1" fmla="val 18750"/>
              <a:gd name="adj2" fmla="val -8333"/>
              <a:gd name="adj3" fmla="val -47749"/>
              <a:gd name="adj4" fmla="val -18829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Onshore wind</a:t>
            </a:r>
            <a:endParaRPr lang="en-US" dirty="0"/>
          </a:p>
        </p:txBody>
      </p:sp>
      <p:sp>
        <p:nvSpPr>
          <p:cNvPr id="6" name="Line Callout 1 5"/>
          <p:cNvSpPr/>
          <p:nvPr/>
        </p:nvSpPr>
        <p:spPr>
          <a:xfrm flipH="1">
            <a:off x="609600" y="2209800"/>
            <a:ext cx="1219200" cy="609600"/>
          </a:xfrm>
          <a:prstGeom prst="borderCallout1">
            <a:avLst>
              <a:gd name="adj1" fmla="val 18750"/>
              <a:gd name="adj2" fmla="val -8333"/>
              <a:gd name="adj3" fmla="val 213057"/>
              <a:gd name="adj4" fmla="val -22491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Rooftop solar PV</a:t>
            </a:r>
            <a:endParaRPr lang="en-US" dirty="0"/>
          </a:p>
        </p:txBody>
      </p:sp>
      <p:sp>
        <p:nvSpPr>
          <p:cNvPr id="7" name="Line Callout 1 6"/>
          <p:cNvSpPr/>
          <p:nvPr/>
        </p:nvSpPr>
        <p:spPr>
          <a:xfrm flipH="1">
            <a:off x="609600" y="4648200"/>
            <a:ext cx="1219200" cy="609600"/>
          </a:xfrm>
          <a:prstGeom prst="borderCallout1">
            <a:avLst>
              <a:gd name="adj1" fmla="val 18750"/>
              <a:gd name="adj2" fmla="val -8333"/>
              <a:gd name="adj3" fmla="val -126032"/>
              <a:gd name="adj4" fmla="val -6757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Demand reduction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45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Wind Energy Resources</a:t>
            </a:r>
            <a:br>
              <a:rPr lang="en-US" dirty="0" smtClean="0"/>
            </a:br>
            <a:r>
              <a:rPr lang="en-US" sz="2700" dirty="0" err="1" smtClean="0"/>
              <a:t>Dept</a:t>
            </a:r>
            <a:r>
              <a:rPr lang="en-US" sz="2700" dirty="0" smtClean="0"/>
              <a:t> </a:t>
            </a:r>
            <a:r>
              <a:rPr lang="en-US" sz="2700" dirty="0"/>
              <a:t>of Environment (2008) Renewable Energy Atlas</a:t>
            </a:r>
            <a:endParaRPr lang="en-US" dirty="0"/>
          </a:p>
        </p:txBody>
      </p:sp>
      <p:pic>
        <p:nvPicPr>
          <p:cNvPr id="4" name="Content Placeholder 3" descr="WindResourceOz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70" r="-211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47193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Wind Energy Status</a:t>
            </a:r>
            <a:br>
              <a:rPr lang="en-US" dirty="0" smtClean="0"/>
            </a:br>
            <a:r>
              <a:rPr lang="en-US" sz="2700" dirty="0" smtClean="0"/>
              <a:t>BREE (2013) Energy in </a:t>
            </a:r>
            <a:r>
              <a:rPr lang="en-US" sz="2700" dirty="0" smtClean="0"/>
              <a:t>Australia</a:t>
            </a:r>
            <a:r>
              <a:rPr lang="en-US" sz="2700" dirty="0" smtClean="0"/>
              <a:t>, A</a:t>
            </a:r>
            <a:r>
              <a:rPr lang="en-US" sz="2700" dirty="0" smtClean="0"/>
              <a:t>EMO </a:t>
            </a:r>
            <a:r>
              <a:rPr lang="en-US" sz="2700" dirty="0" smtClean="0"/>
              <a:t>(2012) 100% </a:t>
            </a:r>
            <a:r>
              <a:rPr lang="en-US" sz="2700" dirty="0" smtClean="0"/>
              <a:t>renewable energy study, on-line commentary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5257995"/>
              </p:ext>
            </p:extLst>
          </p:nvPr>
        </p:nvGraphicFramePr>
        <p:xfrm>
          <a:off x="533400" y="1981200"/>
          <a:ext cx="8001000" cy="4216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/>
                <a:gridCol w="21336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Onshore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Offshore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Wind Power </a:t>
                      </a:r>
                      <a:r>
                        <a:rPr lang="en-US" baseline="0" dirty="0" smtClean="0"/>
                        <a:t>Potential in the </a:t>
                      </a:r>
                      <a:r>
                        <a:rPr lang="en-US" baseline="0" dirty="0" smtClean="0">
                          <a:hlinkClick r:id="rId2"/>
                        </a:rPr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880 GW</a:t>
                      </a:r>
                    </a:p>
                    <a:p>
                      <a:pPr algn="r"/>
                      <a:r>
                        <a:rPr lang="en-US" dirty="0" smtClean="0"/>
                        <a:t>(eastern states</a:t>
                      </a:r>
                      <a:r>
                        <a:rPr lang="en-US" baseline="0" dirty="0" smtClean="0"/>
                        <a:t> with CF &gt; 35%)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660 GW</a:t>
                      </a:r>
                    </a:p>
                    <a:p>
                      <a:pPr algn="r"/>
                      <a:r>
                        <a:rPr lang="en-US" dirty="0" smtClean="0"/>
                        <a:t>(eastern states with CF &gt; 50%)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Wind Power Installations (MW) as of 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2,127 MW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Wind Power in Grid as of 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2.4%</a:t>
                      </a:r>
                      <a:r>
                        <a:rPr lang="en-US" baseline="0" dirty="0" smtClean="0"/>
                        <a:t> of energy</a:t>
                      </a:r>
                    </a:p>
                    <a:p>
                      <a:pPr algn="r"/>
                      <a:r>
                        <a:rPr lang="en-US" dirty="0" smtClean="0"/>
                        <a:t>4.1% of capacity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hlinkClick r:id="rId3"/>
                        </a:rPr>
                        <a:t>Tariff </a:t>
                      </a:r>
                      <a:r>
                        <a:rPr lang="en-US" dirty="0" smtClean="0"/>
                        <a:t>for</a:t>
                      </a:r>
                      <a:r>
                        <a:rPr lang="en-US" baseline="0" dirty="0" smtClean="0"/>
                        <a:t> wind energy (range)</a:t>
                      </a:r>
                      <a:endParaRPr lang="en-US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Wholesale: 40-70 $/</a:t>
                      </a:r>
                      <a:r>
                        <a:rPr lang="en-US" dirty="0" err="1" smtClean="0"/>
                        <a:t>MWh</a:t>
                      </a:r>
                      <a:r>
                        <a:rPr lang="en-US" dirty="0" smtClean="0"/>
                        <a:t> in </a:t>
                      </a:r>
                      <a:r>
                        <a:rPr lang="en-US" dirty="0" smtClean="0"/>
                        <a:t>2012/13</a:t>
                      </a:r>
                    </a:p>
                    <a:p>
                      <a:pPr algn="r"/>
                      <a:r>
                        <a:rPr lang="en-US" dirty="0" smtClean="0"/>
                        <a:t>Bilateral contracts: 90-100 $/</a:t>
                      </a:r>
                      <a:r>
                        <a:rPr lang="en-US" dirty="0" err="1" smtClean="0"/>
                        <a:t>MWh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Incentives for wind</a:t>
                      </a:r>
                      <a:r>
                        <a:rPr lang="en-US" baseline="0" dirty="0" smtClean="0"/>
                        <a:t> energy</a:t>
                      </a:r>
                      <a:endParaRPr lang="en-US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Renewable Energy Certificate 40</a:t>
                      </a:r>
                      <a:r>
                        <a:rPr lang="en-US" baseline="0" dirty="0" smtClean="0"/>
                        <a:t> $/</a:t>
                      </a:r>
                      <a:r>
                        <a:rPr lang="en-US" dirty="0" err="1" smtClean="0"/>
                        <a:t>MWh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Maximum</a:t>
                      </a:r>
                      <a:r>
                        <a:rPr lang="en-US" baseline="0" dirty="0" smtClean="0"/>
                        <a:t> penetration of wind energy into grid (if this has been studied)</a:t>
                      </a:r>
                      <a:endParaRPr lang="en-US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47% of power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observed in South Australia</a:t>
                      </a:r>
                    </a:p>
                    <a:p>
                      <a:pPr algn="r"/>
                      <a:r>
                        <a:rPr lang="en-US" dirty="0" smtClean="0"/>
                        <a:t>26% of</a:t>
                      </a:r>
                      <a:r>
                        <a:rPr lang="en-US" baseline="0" dirty="0" smtClean="0"/>
                        <a:t> energy from wind in 2011-12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7969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Demand and wind in South Australia</a:t>
            </a:r>
            <a:br>
              <a:rPr lang="en-US" dirty="0" smtClean="0"/>
            </a:br>
            <a:r>
              <a:rPr lang="en-US" sz="2700" dirty="0" smtClean="0"/>
              <a:t>AEMO MMS database for 10-16 August 2013</a:t>
            </a:r>
            <a:endParaRPr lang="en-US" sz="2700" dirty="0"/>
          </a:p>
        </p:txBody>
      </p:sp>
      <p:pic>
        <p:nvPicPr>
          <p:cNvPr id="4" name="Content Placeholder 3" descr="Chart_2_600px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45" b="122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38452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dirty="0" smtClean="0"/>
              <a:t>Wind Penetration </a:t>
            </a:r>
            <a:r>
              <a:rPr lang="en-US" sz="4000" dirty="0"/>
              <a:t>by Region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2400" dirty="0"/>
              <a:t>BREE (2013) Energy in Australia</a:t>
            </a:r>
            <a:endParaRPr lang="en-US" sz="2400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7986541"/>
              </p:ext>
            </p:extLst>
          </p:nvPr>
        </p:nvGraphicFramePr>
        <p:xfrm>
          <a:off x="1600200" y="1752600"/>
          <a:ext cx="60198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9900"/>
                <a:gridCol w="30099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Capacity in 2012 (MW)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NSW &amp; ACT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Victoria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Queensland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Australia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1,152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Western Australia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Tasmania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Northern</a:t>
                      </a:r>
                      <a:r>
                        <a:rPr lang="en-US" baseline="0" dirty="0" smtClean="0"/>
                        <a:t> Territory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724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Wind Penetration by </a:t>
            </a:r>
            <a:r>
              <a:rPr lang="en-US" dirty="0" smtClean="0"/>
              <a:t>Region</a:t>
            </a:r>
            <a:br>
              <a:rPr lang="en-US" dirty="0" smtClean="0"/>
            </a:br>
            <a:r>
              <a:rPr lang="en-US" sz="2700" dirty="0" smtClean="0"/>
              <a:t>Jackson (2012) Wind in the NEM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8920182"/>
              </p:ext>
            </p:extLst>
          </p:nvPr>
        </p:nvGraphicFramePr>
        <p:xfrm>
          <a:off x="457200" y="1905000"/>
          <a:ext cx="8229600" cy="335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1752600"/>
                <a:gridCol w="1524000"/>
                <a:gridCol w="914400"/>
                <a:gridCol w="1524000"/>
                <a:gridCol w="1676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Installed</a:t>
                      </a:r>
                      <a:r>
                        <a:rPr lang="en-US" baseline="0" dirty="0" smtClean="0"/>
                        <a:t> capacity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Proposed capacity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 Scheduled &amp;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Semi Scheduled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Non- Scheduled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Total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Committed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Publically Announced (Approx.)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NSW </a:t>
                      </a:r>
                      <a:endParaRPr lang="pl-PL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95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186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281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0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4,635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SA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388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815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1203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0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2,215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Tas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0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140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140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168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330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Vic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432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67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499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440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3,518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Qld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0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12 </a:t>
                      </a:r>
                      <a:endParaRPr lang="en-US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12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0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MT"/>
                        </a:rPr>
                        <a:t>1,129 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1715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Generation mix in South Australia</a:t>
            </a:r>
            <a:br>
              <a:rPr lang="en-US" dirty="0" smtClean="0"/>
            </a:br>
            <a:r>
              <a:rPr lang="en-US" sz="2700" dirty="0" smtClean="0"/>
              <a:t>Parkinson (2013) </a:t>
            </a:r>
            <a:r>
              <a:rPr lang="en-US" sz="2700" dirty="0"/>
              <a:t>South Australia’s changing energy mix</a:t>
            </a:r>
            <a:endParaRPr lang="en-US" dirty="0"/>
          </a:p>
        </p:txBody>
      </p:sp>
      <p:pic>
        <p:nvPicPr>
          <p:cNvPr id="4" name="Picture 3" descr="Screen-Shot-2013-08-01-at-5.06.17-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676400"/>
            <a:ext cx="57531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142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Grid Integration Issues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6951708"/>
              </p:ext>
            </p:extLst>
          </p:nvPr>
        </p:nvGraphicFramePr>
        <p:xfrm>
          <a:off x="457200" y="1600200"/>
          <a:ext cx="8229600" cy="4668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0585"/>
                <a:gridCol w="52190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Issues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Comments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Lack of Transmission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Integrated national planning allows for changing generation mix.  However policy uncertainty inhibits</a:t>
                      </a:r>
                      <a:r>
                        <a:rPr lang="en-US" baseline="0" dirty="0" smtClean="0"/>
                        <a:t> investment in wind and associated transmission.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Lack of spinning reserves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There is no present lack of spinning reserves due to investments in gas generation.</a:t>
                      </a:r>
                      <a:r>
                        <a:rPr lang="en-US" baseline="0" dirty="0" smtClean="0"/>
                        <a:t>  Energy storage is advancing as an alternative flexibility resource.  Considering markets for inertia or very fast FCAS.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Demand</a:t>
                      </a:r>
                      <a:r>
                        <a:rPr lang="en-US" baseline="0" dirty="0" smtClean="0"/>
                        <a:t> is low at off-peak hours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Interconnectors and</a:t>
                      </a:r>
                      <a:r>
                        <a:rPr lang="en-US" baseline="0" dirty="0" smtClean="0"/>
                        <a:t> other network elements can constrain wind at times of high wind and low demand, and this has caused price collapse in South Australia.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Lack of flexibility in current generation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Gas and hydro provide </a:t>
                      </a:r>
                      <a:r>
                        <a:rPr lang="en-US" dirty="0" smtClean="0"/>
                        <a:t>flexibility.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Lack</a:t>
                      </a:r>
                      <a:r>
                        <a:rPr lang="en-US" baseline="0" dirty="0" smtClean="0"/>
                        <a:t> of flexibility in demand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Demand </a:t>
                      </a:r>
                      <a:r>
                        <a:rPr lang="en-US" dirty="0" smtClean="0"/>
                        <a:t>response programs are not yet widespread but</a:t>
                      </a:r>
                      <a:r>
                        <a:rPr lang="en-US" baseline="0" dirty="0" smtClean="0"/>
                        <a:t> are steadily advancing.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2915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Grid Operations/Wind Power Dispatching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8996318"/>
              </p:ext>
            </p:extLst>
          </p:nvPr>
        </p:nvGraphicFramePr>
        <p:xfrm>
          <a:off x="457200" y="1600200"/>
          <a:ext cx="8229600" cy="4770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533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Scheduling</a:t>
                      </a:r>
                      <a:r>
                        <a:rPr lang="en-US" baseline="0" dirty="0" smtClean="0"/>
                        <a:t> timeframe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5-minute dispatch operates across the eastern states of Australia – an attractive market for wind integration.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Curtailment of wind power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Network-constrained</a:t>
                      </a:r>
                      <a:r>
                        <a:rPr lang="en-US" baseline="0" dirty="0" smtClean="0"/>
                        <a:t> curtailment has occurred.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At peak</a:t>
                      </a:r>
                      <a:r>
                        <a:rPr lang="en-US" baseline="0" dirty="0" smtClean="0"/>
                        <a:t> supply of </a:t>
                      </a:r>
                      <a:r>
                        <a:rPr lang="en-US" dirty="0" smtClean="0"/>
                        <a:t>wind energy, which source of generation is reduced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Short</a:t>
                      </a:r>
                      <a:r>
                        <a:rPr lang="en-US" baseline="0" dirty="0" smtClean="0"/>
                        <a:t> term: g</a:t>
                      </a:r>
                      <a:r>
                        <a:rPr lang="en-US" dirty="0" smtClean="0"/>
                        <a:t>as</a:t>
                      </a:r>
                      <a:r>
                        <a:rPr lang="en-US" dirty="0" smtClean="0"/>
                        <a:t>-based </a:t>
                      </a:r>
                      <a:r>
                        <a:rPr lang="en-US" dirty="0" smtClean="0"/>
                        <a:t>generators and h</a:t>
                      </a:r>
                      <a:r>
                        <a:rPr lang="en-US" baseline="0" dirty="0" smtClean="0"/>
                        <a:t>ydro (where available) are balancing resources.</a:t>
                      </a:r>
                    </a:p>
                    <a:p>
                      <a:r>
                        <a:rPr lang="en-US" baseline="0" dirty="0" smtClean="0"/>
                        <a:t>Long term: coal generators are proving uneconomic and being decommissioned or reduced to seasonal operation.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Is Wind Energy Forecast required?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Yes, using the</a:t>
                      </a:r>
                      <a:r>
                        <a:rPr lang="en-US" baseline="0" dirty="0" smtClean="0"/>
                        <a:t> European ANEMOS system adapted for 5-minute dispatch, which has proved highly successful.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How is rapid ramping up/down of wind energy managed?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Gas</a:t>
                      </a:r>
                      <a:r>
                        <a:rPr lang="en-US" baseline="0" dirty="0" smtClean="0"/>
                        <a:t> and hydro</a:t>
                      </a:r>
                      <a:r>
                        <a:rPr lang="en-US" dirty="0" smtClean="0"/>
                        <a:t> generators are the traditional means, while</a:t>
                      </a:r>
                      <a:r>
                        <a:rPr lang="en-US" baseline="0" dirty="0" smtClean="0"/>
                        <a:t> energy storage is increasingly used by system integrators and some generators.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What are integration costs?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Not</a:t>
                      </a:r>
                      <a:r>
                        <a:rPr lang="en-US" baseline="0" dirty="0" smtClean="0"/>
                        <a:t> quantified yet.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76353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1379</TotalTime>
  <Words>559</Words>
  <Application>Microsoft Macintosh PowerPoint</Application>
  <PresentationFormat>On-screen Show (4:3)</PresentationFormat>
  <Paragraphs>118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Overview of Wind Energy Grid Integration in Australia </vt:lpstr>
      <vt:lpstr>Projected energy mix to 2050 CSIRO, http://efuture.csiro.au</vt:lpstr>
      <vt:lpstr>Wind Energy Resources Dept of Environment (2008) Renewable Energy Atlas</vt:lpstr>
      <vt:lpstr>Wind Energy Status BREE (2013) Energy in Australia, AEMO (2012) 100% renewable energy study, on-line commentary</vt:lpstr>
      <vt:lpstr>Demand and wind in South Australia AEMO MMS database for 10-16 August 2013</vt:lpstr>
      <vt:lpstr>Wind Penetration by Region BREE (2013) Energy in Australia</vt:lpstr>
      <vt:lpstr>Wind Penetration by Region Jackson (2012) Wind in the NEM</vt:lpstr>
      <vt:lpstr>Generation mix in South Australia Parkinson (2013) South Australia’s changing energy mix</vt:lpstr>
      <vt:lpstr>Grid Integration Issues</vt:lpstr>
      <vt:lpstr>Grid Operations/Wind Power Dispatching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Wind Energy Grid Integration in {USA}</dc:title>
  <dc:creator>pramod</dc:creator>
  <cp:lastModifiedBy>Geoffrey James</cp:lastModifiedBy>
  <cp:revision>45</cp:revision>
  <dcterms:created xsi:type="dcterms:W3CDTF">2013-09-09T23:26:04Z</dcterms:created>
  <dcterms:modified xsi:type="dcterms:W3CDTF">2013-09-17T19:44:04Z</dcterms:modified>
</cp:coreProperties>
</file>