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7"/>
  </p:notesMasterIdLst>
  <p:sldIdLst>
    <p:sldId id="352" r:id="rId2"/>
    <p:sldId id="1887" r:id="rId3"/>
    <p:sldId id="1889" r:id="rId4"/>
    <p:sldId id="1890" r:id="rId5"/>
    <p:sldId id="1891" r:id="rId6"/>
    <p:sldId id="1892" r:id="rId7"/>
    <p:sldId id="1893" r:id="rId8"/>
    <p:sldId id="1894" r:id="rId9"/>
    <p:sldId id="1895" r:id="rId10"/>
    <p:sldId id="1904" r:id="rId11"/>
    <p:sldId id="1902" r:id="rId12"/>
    <p:sldId id="1903" r:id="rId13"/>
    <p:sldId id="1901" r:id="rId14"/>
    <p:sldId id="1897" r:id="rId15"/>
    <p:sldId id="1885" r:id="rId16"/>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华文细黑" pitchFamily="2" charset="-122"/>
        <a:cs typeface="+mn-cs"/>
      </a:defRPr>
    </a:lvl1pPr>
    <a:lvl2pPr marL="457200" algn="l" rtl="0" fontAlgn="base">
      <a:spcBef>
        <a:spcPct val="0"/>
      </a:spcBef>
      <a:spcAft>
        <a:spcPct val="0"/>
      </a:spcAft>
      <a:defRPr kern="1200">
        <a:solidFill>
          <a:schemeClr val="tx1"/>
        </a:solidFill>
        <a:latin typeface="Arial" charset="0"/>
        <a:ea typeface="华文细黑" pitchFamily="2" charset="-122"/>
        <a:cs typeface="+mn-cs"/>
      </a:defRPr>
    </a:lvl2pPr>
    <a:lvl3pPr marL="914400" algn="l" rtl="0" fontAlgn="base">
      <a:spcBef>
        <a:spcPct val="0"/>
      </a:spcBef>
      <a:spcAft>
        <a:spcPct val="0"/>
      </a:spcAft>
      <a:defRPr kern="1200">
        <a:solidFill>
          <a:schemeClr val="tx1"/>
        </a:solidFill>
        <a:latin typeface="Arial" charset="0"/>
        <a:ea typeface="华文细黑" pitchFamily="2" charset="-122"/>
        <a:cs typeface="+mn-cs"/>
      </a:defRPr>
    </a:lvl3pPr>
    <a:lvl4pPr marL="1371600" algn="l" rtl="0" fontAlgn="base">
      <a:spcBef>
        <a:spcPct val="0"/>
      </a:spcBef>
      <a:spcAft>
        <a:spcPct val="0"/>
      </a:spcAft>
      <a:defRPr kern="1200">
        <a:solidFill>
          <a:schemeClr val="tx1"/>
        </a:solidFill>
        <a:latin typeface="Arial" charset="0"/>
        <a:ea typeface="华文细黑" pitchFamily="2" charset="-122"/>
        <a:cs typeface="+mn-cs"/>
      </a:defRPr>
    </a:lvl4pPr>
    <a:lvl5pPr marL="1828800" algn="l" rtl="0" fontAlgn="base">
      <a:spcBef>
        <a:spcPct val="0"/>
      </a:spcBef>
      <a:spcAft>
        <a:spcPct val="0"/>
      </a:spcAft>
      <a:defRPr kern="1200">
        <a:solidFill>
          <a:schemeClr val="tx1"/>
        </a:solidFill>
        <a:latin typeface="Arial" charset="0"/>
        <a:ea typeface="华文细黑" pitchFamily="2" charset="-122"/>
        <a:cs typeface="+mn-cs"/>
      </a:defRPr>
    </a:lvl5pPr>
    <a:lvl6pPr marL="2286000" algn="l" defTabSz="914400" rtl="0" eaLnBrk="1" latinLnBrk="0" hangingPunct="1">
      <a:defRPr kern="1200">
        <a:solidFill>
          <a:schemeClr val="tx1"/>
        </a:solidFill>
        <a:latin typeface="Arial" charset="0"/>
        <a:ea typeface="华文细黑" pitchFamily="2" charset="-122"/>
        <a:cs typeface="+mn-cs"/>
      </a:defRPr>
    </a:lvl6pPr>
    <a:lvl7pPr marL="2743200" algn="l" defTabSz="914400" rtl="0" eaLnBrk="1" latinLnBrk="0" hangingPunct="1">
      <a:defRPr kern="1200">
        <a:solidFill>
          <a:schemeClr val="tx1"/>
        </a:solidFill>
        <a:latin typeface="Arial" charset="0"/>
        <a:ea typeface="华文细黑" pitchFamily="2" charset="-122"/>
        <a:cs typeface="+mn-cs"/>
      </a:defRPr>
    </a:lvl7pPr>
    <a:lvl8pPr marL="3200400" algn="l" defTabSz="914400" rtl="0" eaLnBrk="1" latinLnBrk="0" hangingPunct="1">
      <a:defRPr kern="1200">
        <a:solidFill>
          <a:schemeClr val="tx1"/>
        </a:solidFill>
        <a:latin typeface="Arial" charset="0"/>
        <a:ea typeface="华文细黑" pitchFamily="2" charset="-122"/>
        <a:cs typeface="+mn-cs"/>
      </a:defRPr>
    </a:lvl8pPr>
    <a:lvl9pPr marL="3657600" algn="l" defTabSz="914400" rtl="0" eaLnBrk="1" latinLnBrk="0" hangingPunct="1">
      <a:defRPr kern="1200">
        <a:solidFill>
          <a:schemeClr val="tx1"/>
        </a:solidFill>
        <a:latin typeface="Arial" charset="0"/>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69"/>
    <a:srgbClr val="0000FF"/>
    <a:srgbClr val="0C9C3C"/>
    <a:srgbClr val="92D050"/>
    <a:srgbClr val="0EB245"/>
    <a:srgbClr val="66FF33"/>
    <a:srgbClr val="A3C2FF"/>
    <a:srgbClr val="DEF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74132" autoAdjust="0"/>
  </p:normalViewPr>
  <p:slideViewPr>
    <p:cSldViewPr>
      <p:cViewPr varScale="1">
        <p:scale>
          <a:sx n="31" d="100"/>
          <a:sy n="31" d="100"/>
        </p:scale>
        <p:origin x="-1566" y="-96"/>
      </p:cViewPr>
      <p:guideLst>
        <p:guide orient="horz" pos="2259"/>
        <p:guide pos="28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3078163" cy="512763"/>
          </a:xfrm>
          <a:prstGeom prst="rect">
            <a:avLst/>
          </a:prstGeom>
          <a:noFill/>
          <a:ln w="9525">
            <a:noFill/>
            <a:miter lim="800000"/>
            <a:headEnd/>
            <a:tailEnd/>
          </a:ln>
        </p:spPr>
        <p:txBody>
          <a:bodyPr vert="horz" wrap="square" lIns="95786" tIns="47893" rIns="95786" bIns="47893" numCol="1" anchor="t" anchorCtr="0" compatLnSpc="1">
            <a:prstTxWarp prst="textNoShape">
              <a:avLst/>
            </a:prstTxWarp>
          </a:bodyPr>
          <a:lstStyle>
            <a:lvl1pPr defTabSz="958850">
              <a:defRPr sz="1300">
                <a:ea typeface="宋体" pitchFamily="2" charset="-122"/>
              </a:defRPr>
            </a:lvl1pPr>
          </a:lstStyle>
          <a:p>
            <a:pPr>
              <a:defRPr/>
            </a:pPr>
            <a:endParaRPr lang="zh-CN" altLang="en-US"/>
          </a:p>
        </p:txBody>
      </p:sp>
      <p:sp>
        <p:nvSpPr>
          <p:cNvPr id="3075" name="日期占位符 2"/>
          <p:cNvSpPr>
            <a:spLocks noGrp="1" noChangeArrowheads="1"/>
          </p:cNvSpPr>
          <p:nvPr>
            <p:ph type="dt" idx="1"/>
          </p:nvPr>
        </p:nvSpPr>
        <p:spPr bwMode="auto">
          <a:xfrm>
            <a:off x="4019550" y="0"/>
            <a:ext cx="3078163" cy="512763"/>
          </a:xfrm>
          <a:prstGeom prst="rect">
            <a:avLst/>
          </a:prstGeom>
          <a:noFill/>
          <a:ln w="9525">
            <a:noFill/>
            <a:miter lim="800000"/>
            <a:headEnd/>
            <a:tailEnd/>
          </a:ln>
        </p:spPr>
        <p:txBody>
          <a:bodyPr vert="horz" wrap="square" lIns="95786" tIns="47893" rIns="95786" bIns="47893" numCol="1" anchor="t" anchorCtr="0" compatLnSpc="1">
            <a:prstTxWarp prst="textNoShape">
              <a:avLst/>
            </a:prstTxWarp>
          </a:bodyPr>
          <a:lstStyle>
            <a:lvl1pPr algn="r" defTabSz="958850">
              <a:defRPr sz="1300">
                <a:ea typeface="宋体" pitchFamily="2" charset="-122"/>
              </a:defRPr>
            </a:lvl1pPr>
          </a:lstStyle>
          <a:p>
            <a:pPr>
              <a:defRPr/>
            </a:pPr>
            <a:fld id="{F7C8600A-4F97-4672-9F84-C08EFBC829FE}" type="datetimeFigureOut">
              <a:rPr lang="zh-CN" altLang="en-US"/>
              <a:pPr>
                <a:defRPr/>
              </a:pPr>
              <a:t>2013/9/21</a:t>
            </a:fld>
            <a:endParaRPr lang="en-US" altLang="zh-CN"/>
          </a:p>
        </p:txBody>
      </p:sp>
      <p:sp>
        <p:nvSpPr>
          <p:cNvPr id="17412" name="幻灯片图像占位符 3"/>
          <p:cNvSpPr>
            <a:spLocks noGrp="1" noRot="1" noChangeAspect="1" noChangeArrowheads="1"/>
          </p:cNvSpPr>
          <p:nvPr>
            <p:ph type="sldImg" idx="2"/>
          </p:nvPr>
        </p:nvSpPr>
        <p:spPr bwMode="auto">
          <a:xfrm>
            <a:off x="993775" y="766763"/>
            <a:ext cx="5116513" cy="3836987"/>
          </a:xfrm>
          <a:prstGeom prst="rect">
            <a:avLst/>
          </a:prstGeom>
          <a:noFill/>
          <a:ln w="9525">
            <a:noFill/>
            <a:miter lim="800000"/>
            <a:headEnd/>
            <a:tailEnd/>
          </a:ln>
        </p:spPr>
      </p:sp>
      <p:sp>
        <p:nvSpPr>
          <p:cNvPr id="3077" name="备注占位符 4"/>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p:spPr>
        <p:txBody>
          <a:bodyPr vert="horz" wrap="square" lIns="95786" tIns="47893" rIns="95786" bIns="47893"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页脚占位符 5"/>
          <p:cNvSpPr>
            <a:spLocks noGrp="1" noChangeArrowheads="1"/>
          </p:cNvSpPr>
          <p:nvPr>
            <p:ph type="ftr" sz="quarter" idx="4"/>
          </p:nvPr>
        </p:nvSpPr>
        <p:spPr bwMode="auto">
          <a:xfrm>
            <a:off x="0" y="9720263"/>
            <a:ext cx="3078163" cy="512762"/>
          </a:xfrm>
          <a:prstGeom prst="rect">
            <a:avLst/>
          </a:prstGeom>
          <a:noFill/>
          <a:ln w="9525">
            <a:noFill/>
            <a:miter lim="800000"/>
            <a:headEnd/>
            <a:tailEnd/>
          </a:ln>
        </p:spPr>
        <p:txBody>
          <a:bodyPr vert="horz" wrap="square" lIns="95786" tIns="47893" rIns="95786" bIns="47893" numCol="1" anchor="b" anchorCtr="0" compatLnSpc="1">
            <a:prstTxWarp prst="textNoShape">
              <a:avLst/>
            </a:prstTxWarp>
          </a:bodyPr>
          <a:lstStyle>
            <a:lvl1pPr defTabSz="958850">
              <a:defRPr sz="1300">
                <a:ea typeface="宋体" pitchFamily="2" charset="-122"/>
              </a:defRPr>
            </a:lvl1pPr>
          </a:lstStyle>
          <a:p>
            <a:pPr>
              <a:defRPr/>
            </a:pPr>
            <a:endParaRPr lang="zh-CN" altLang="en-US"/>
          </a:p>
        </p:txBody>
      </p:sp>
      <p:sp>
        <p:nvSpPr>
          <p:cNvPr id="3079" name="灯片编号占位符 6"/>
          <p:cNvSpPr>
            <a:spLocks noGrp="1" noChangeArrowheads="1"/>
          </p:cNvSpPr>
          <p:nvPr>
            <p:ph type="sldNum" sz="quarter" idx="5"/>
          </p:nvPr>
        </p:nvSpPr>
        <p:spPr bwMode="auto">
          <a:xfrm>
            <a:off x="4019550" y="9720263"/>
            <a:ext cx="3078163" cy="512762"/>
          </a:xfrm>
          <a:prstGeom prst="rect">
            <a:avLst/>
          </a:prstGeom>
          <a:noFill/>
          <a:ln w="9525">
            <a:noFill/>
            <a:miter lim="800000"/>
            <a:headEnd/>
            <a:tailEnd/>
          </a:ln>
        </p:spPr>
        <p:txBody>
          <a:bodyPr vert="horz" wrap="square" lIns="95786" tIns="47893" rIns="95786" bIns="47893" numCol="1" anchor="b" anchorCtr="0" compatLnSpc="1">
            <a:prstTxWarp prst="textNoShape">
              <a:avLst/>
            </a:prstTxWarp>
          </a:bodyPr>
          <a:lstStyle>
            <a:lvl1pPr algn="r" defTabSz="958850">
              <a:defRPr sz="1300">
                <a:ea typeface="宋体" pitchFamily="2" charset="-122"/>
              </a:defRPr>
            </a:lvl1pPr>
          </a:lstStyle>
          <a:p>
            <a:pPr>
              <a:defRPr/>
            </a:pPr>
            <a:fld id="{22783495-444A-45D9-9B12-08A1C0CB4433}" type="slidenum">
              <a:rPr lang="en-US" altLang="zh-CN"/>
              <a:pPr>
                <a:defRPr/>
              </a:pPr>
              <a:t>‹#›</a:t>
            </a:fld>
            <a:endParaRPr lang="en-US" altLang="zh-CN"/>
          </a:p>
        </p:txBody>
      </p:sp>
    </p:spTree>
    <p:extLst>
      <p:ext uri="{BB962C8B-B14F-4D97-AF65-F5344CB8AC3E}">
        <p14:creationId xmlns:p14="http://schemas.microsoft.com/office/powerpoint/2010/main" val="2511377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p:sp>
      <p:sp>
        <p:nvSpPr>
          <p:cNvPr id="18435" name="Rectangle 3"/>
          <p:cNvSpPr>
            <a:spLocks noGrp="1" noChangeArrowheads="1"/>
          </p:cNvSpPr>
          <p:nvPr>
            <p:ph type="body" idx="1"/>
          </p:nvPr>
        </p:nvSpPr>
        <p:spPr>
          <a:noFill/>
          <a:ln/>
        </p:spPr>
        <p:txBody>
          <a:bodyPr/>
          <a:lstStyle/>
          <a:p>
            <a:endParaRPr lang="en-US" altLang="zh-CN" b="1" smtClean="0"/>
          </a:p>
          <a:p>
            <a:r>
              <a:rPr lang="en-US" altLang="zh-CN" b="1" smtClean="0"/>
              <a:t>Good afternoon , </a:t>
            </a:r>
            <a:r>
              <a:rPr lang="en-US" altLang="zh-CN" b="1" i="1" smtClean="0">
                <a:solidFill>
                  <a:srgbClr val="FF0000"/>
                </a:solidFill>
              </a:rPr>
              <a:t>Now</a:t>
            </a:r>
            <a:r>
              <a:rPr lang="zh-CN" altLang="en-US" b="1" i="1" smtClean="0">
                <a:solidFill>
                  <a:srgbClr val="FF0000"/>
                </a:solidFill>
              </a:rPr>
              <a:t>， </a:t>
            </a:r>
            <a:r>
              <a:rPr lang="en-US" altLang="zh-CN" b="1" i="1" smtClean="0">
                <a:solidFill>
                  <a:srgbClr val="FF0000"/>
                </a:solidFill>
              </a:rPr>
              <a:t>Allow me to introduce </a:t>
            </a:r>
            <a:r>
              <a:rPr lang="en-US" altLang="en-US" b="1" i="1" smtClean="0">
                <a:solidFill>
                  <a:srgbClr val="FF0000"/>
                </a:solidFill>
              </a:rPr>
              <a:t>Smart Grid  &amp;  Wind Power Forecasting.</a:t>
            </a:r>
            <a:endParaRPr lang="zh-CN" altLang="en-US" b="1" i="1" smtClean="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p:sp>
      <p:sp>
        <p:nvSpPr>
          <p:cNvPr id="27651" name="备注占位符 2"/>
          <p:cNvSpPr>
            <a:spLocks noGrp="1"/>
          </p:cNvSpPr>
          <p:nvPr>
            <p:ph type="body" idx="1"/>
          </p:nvPr>
        </p:nvSpPr>
        <p:spPr>
          <a:noFill/>
          <a:ln/>
        </p:spPr>
        <p:txBody>
          <a:bodyPr/>
          <a:lstStyle/>
          <a:p>
            <a:r>
              <a:rPr lang="en-US" altLang="zh-CN" smtClean="0"/>
              <a:t>ADB has carried out many projects to help china develop the economy and reduce CO2 emission. In the last year, SGCC collaborating with ADB start a new project to develop the smart grid and utilize the renewable energy in north china. So, the project TA7721 was born. In this project, North China Grid Corporation (NCGC) is the Executive Agency. </a:t>
            </a:r>
            <a:endParaRPr lang="zh-CN" altLang="en-US" smtClean="0"/>
          </a:p>
        </p:txBody>
      </p:sp>
      <p:sp>
        <p:nvSpPr>
          <p:cNvPr id="27652" name="灯片编号占位符 3"/>
          <p:cNvSpPr>
            <a:spLocks noGrp="1"/>
          </p:cNvSpPr>
          <p:nvPr>
            <p:ph type="sldNum" sz="quarter" idx="5"/>
          </p:nvPr>
        </p:nvSpPr>
        <p:spPr>
          <a:noFill/>
        </p:spPr>
        <p:txBody>
          <a:bodyPr/>
          <a:lstStyle/>
          <a:p>
            <a:fld id="{2CE98715-07B8-42DC-93E1-3EF3F2152229}" type="slidenum">
              <a:rPr lang="en-US" altLang="zh-CN" smtClean="0"/>
              <a:pPr/>
              <a:t>10</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p:sp>
      <p:sp>
        <p:nvSpPr>
          <p:cNvPr id="28675" name="备注占位符 2"/>
          <p:cNvSpPr>
            <a:spLocks noGrp="1"/>
          </p:cNvSpPr>
          <p:nvPr>
            <p:ph type="body" idx="1"/>
          </p:nvPr>
        </p:nvSpPr>
        <p:spPr>
          <a:noFill/>
          <a:ln/>
        </p:spPr>
        <p:txBody>
          <a:bodyPr/>
          <a:lstStyle/>
          <a:p>
            <a:r>
              <a:rPr lang="en-US" altLang="zh-CN" smtClean="0"/>
              <a:t>This the is smart grid demonstration project of integration scheduling system as one of the subtopics of the TA project. Thanks to IT and communication tech., the real-time information collection of wind farm is achieved, and Wind power forecast is optimized for improving the acceptable capability of wind power.</a:t>
            </a:r>
            <a:endParaRPr lang="zh-CN" altLang="en-US" smtClean="0"/>
          </a:p>
        </p:txBody>
      </p:sp>
      <p:sp>
        <p:nvSpPr>
          <p:cNvPr id="28676" name="灯片编号占位符 3"/>
          <p:cNvSpPr>
            <a:spLocks noGrp="1"/>
          </p:cNvSpPr>
          <p:nvPr>
            <p:ph type="sldNum" sz="quarter" idx="5"/>
          </p:nvPr>
        </p:nvSpPr>
        <p:spPr>
          <a:noFill/>
        </p:spPr>
        <p:txBody>
          <a:bodyPr/>
          <a:lstStyle/>
          <a:p>
            <a:fld id="{FCDB8DBB-8C88-4C6A-B9FB-BEE763DE7051}" type="slidenum">
              <a:rPr lang="en-US" altLang="zh-CN" smtClean="0"/>
              <a:pPr/>
              <a:t>11</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p:sp>
      <p:sp>
        <p:nvSpPr>
          <p:cNvPr id="29699" name="备注占位符 2"/>
          <p:cNvSpPr>
            <a:spLocks noGrp="1"/>
          </p:cNvSpPr>
          <p:nvPr>
            <p:ph type="body" idx="1"/>
          </p:nvPr>
        </p:nvSpPr>
        <p:spPr>
          <a:noFill/>
          <a:ln/>
        </p:spPr>
        <p:txBody>
          <a:bodyPr/>
          <a:lstStyle/>
          <a:p>
            <a:r>
              <a:rPr lang="en-US" altLang="zh-CN" smtClean="0"/>
              <a:t>This is the forecast result of optimized by this TA project. We can cleanly see that the forecasted red line and the measured black line match with each other very well, even in the rapid changing period. And the accuracy is significant improved, compared with old forecast model. Error reduced, correlation increase.</a:t>
            </a:r>
            <a:endParaRPr lang="zh-CN" altLang="en-US" smtClean="0"/>
          </a:p>
        </p:txBody>
      </p:sp>
      <p:sp>
        <p:nvSpPr>
          <p:cNvPr id="29700" name="灯片编号占位符 3"/>
          <p:cNvSpPr>
            <a:spLocks noGrp="1"/>
          </p:cNvSpPr>
          <p:nvPr>
            <p:ph type="sldNum" sz="quarter" idx="5"/>
          </p:nvPr>
        </p:nvSpPr>
        <p:spPr>
          <a:noFill/>
        </p:spPr>
        <p:txBody>
          <a:bodyPr/>
          <a:lstStyle/>
          <a:p>
            <a:fld id="{747D8A75-7133-4BBC-A23D-9DF8D1BAC95F}" type="slidenum">
              <a:rPr lang="en-US" altLang="zh-CN" smtClean="0"/>
              <a:pPr/>
              <a:t>12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ln/>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p>
            <a:fld id="{8BAD3D3B-F9FC-47C3-A275-1A300B477013}" type="slidenum">
              <a:rPr lang="en-US" altLang="zh-CN" smtClean="0"/>
              <a:pPr/>
              <a:t>14</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90600" y="766763"/>
            <a:ext cx="5119688" cy="3840162"/>
          </a:xfrm>
        </p:spPr>
      </p:sp>
      <p:sp>
        <p:nvSpPr>
          <p:cNvPr id="31747" name="Rectangle 3"/>
          <p:cNvSpPr>
            <a:spLocks noGrp="1" noChangeArrowheads="1"/>
          </p:cNvSpPr>
          <p:nvPr>
            <p:ph type="body" idx="1"/>
          </p:nvPr>
        </p:nvSpPr>
        <p:spPr>
          <a:xfrm>
            <a:off x="709613" y="4862513"/>
            <a:ext cx="5680075" cy="4605337"/>
          </a:xfrm>
          <a:noFill/>
          <a:ln/>
        </p:spPr>
        <p:txBody>
          <a:bodyPr/>
          <a:lstStyle/>
          <a:p>
            <a:r>
              <a:rPr lang="en-US" altLang="zh-CN" b="1" smtClean="0"/>
              <a:t>Excuse me, In order to describe it accurately, I speak it in chinese. Somebody help me to translate it . thank you very muh.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a:ln/>
        </p:spPr>
        <p:txBody>
          <a:bodyPr/>
          <a:lstStyle/>
          <a:p>
            <a:r>
              <a:rPr lang="en-US" altLang="zh-CN" smtClean="0"/>
              <a:t>The introduction of the technology of wind forecasting inculde:</a:t>
            </a:r>
          </a:p>
          <a:p>
            <a:r>
              <a:rPr lang="en-US" altLang="zh-CN" smtClean="0"/>
              <a:t>Current situation of forecast technology</a:t>
            </a:r>
            <a:endParaRPr lang="zh-CN" altLang="en-US" smtClean="0"/>
          </a:p>
          <a:p>
            <a:r>
              <a:rPr lang="en-US" altLang="zh-CN" smtClean="0"/>
              <a:t>Forecast principle of wind power</a:t>
            </a:r>
            <a:endParaRPr lang="zh-CN" altLang="en-US" smtClean="0"/>
          </a:p>
          <a:p>
            <a:r>
              <a:rPr lang="en-US" altLang="zh-CN" smtClean="0"/>
              <a:t>Key technology of forecast</a:t>
            </a:r>
            <a:endParaRPr lang="zh-CN" altLang="en-US" smtClean="0"/>
          </a:p>
          <a:p>
            <a:r>
              <a:rPr lang="en-US" altLang="zh-CN" smtClean="0"/>
              <a:t>Development of forecast technology</a:t>
            </a:r>
          </a:p>
          <a:p>
            <a:r>
              <a:rPr lang="en-US" altLang="zh-CN" smtClean="0"/>
              <a:t>Cooperation with ADB</a:t>
            </a:r>
            <a:endParaRPr lang="zh-CN" altLang="en-US" smtClean="0"/>
          </a:p>
          <a:p>
            <a:endParaRPr lang="zh-CN" altLang="en-US" smtClean="0"/>
          </a:p>
        </p:txBody>
      </p:sp>
      <p:sp>
        <p:nvSpPr>
          <p:cNvPr id="19460" name="灯片编号占位符 3"/>
          <p:cNvSpPr>
            <a:spLocks noGrp="1"/>
          </p:cNvSpPr>
          <p:nvPr>
            <p:ph type="sldNum" sz="quarter" idx="5"/>
          </p:nvPr>
        </p:nvSpPr>
        <p:spPr>
          <a:noFill/>
        </p:spPr>
        <p:txBody>
          <a:bodyPr/>
          <a:lstStyle/>
          <a:p>
            <a:fld id="{2019AAA3-FE65-4AC3-8FEB-194AE495E9C1}" type="slidenum">
              <a:rPr lang="en-US" altLang="zh-CN" smtClean="0"/>
              <a:pPr/>
              <a:t>2</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a:noFill/>
          <a:ln/>
        </p:spPr>
        <p:txBody>
          <a:bodyPr/>
          <a:lstStyle/>
          <a:p>
            <a:r>
              <a:rPr lang="en-US" altLang="zh-CN" smtClean="0"/>
              <a:t>The study in wind power forecast in the world has a long history of almost 20 years. The earliest study group is Risoe national lab in Denmark</a:t>
            </a:r>
            <a:r>
              <a:rPr lang="en-US" altLang="zh-CN" b="1" smtClean="0"/>
              <a:t>.</a:t>
            </a:r>
            <a:r>
              <a:rPr lang="en-US" altLang="zh-CN" smtClean="0"/>
              <a:t>Denmark, German, Spain has a higher level of forecast technology. The forecast technology has not been studied in China until 2007 and has been largely improved after recent years of research and development. NARI has already built wind power forecast system in areas with abundant wind energy like North China, Northeast China, East China and so on, which to be cover nearly 60 wind power stations, and with a installed capacity of more than 7 million Kilowatt</a:t>
            </a:r>
            <a:r>
              <a:rPr lang="en-US" altLang="zh-CN" b="1" smtClean="0"/>
              <a:t>.</a:t>
            </a:r>
            <a:endParaRPr lang="zh-CN" altLang="en-US" smtClean="0"/>
          </a:p>
          <a:p>
            <a:r>
              <a:rPr lang="en-US" altLang="zh-CN" smtClean="0"/>
              <a:t>The adopted</a:t>
            </a:r>
            <a:r>
              <a:rPr lang="en-US" altLang="zh-CN" b="1" smtClean="0"/>
              <a:t> .</a:t>
            </a:r>
            <a:r>
              <a:rPr lang="en-US" altLang="zh-CN" smtClean="0"/>
              <a:t> forecast technology at home and abroad are mainly statistic method</a:t>
            </a:r>
            <a:r>
              <a:rPr lang="en-US" altLang="zh-CN" b="1" smtClean="0"/>
              <a:t> </a:t>
            </a:r>
            <a:r>
              <a:rPr lang="en-US" altLang="zh-CN" smtClean="0"/>
              <a:t>, physical method, and the combination of statistic and physical methods. The forecast method of value set has been studied internationally to increase the accuracy of wind speed forecast. The multi-value forecast mode is used to increase the forecast accuracy.</a:t>
            </a:r>
            <a:endParaRPr lang="zh-CN" altLang="en-US" smtClean="0"/>
          </a:p>
          <a:p>
            <a:r>
              <a:rPr lang="en-US" altLang="zh-CN" smtClean="0"/>
              <a:t>Combining</a:t>
            </a:r>
            <a:r>
              <a:rPr lang="en-US" altLang="zh-CN" b="1" smtClean="0"/>
              <a:t> </a:t>
            </a:r>
            <a:r>
              <a:rPr lang="en-US" altLang="zh-CN" smtClean="0"/>
              <a:t>the layout features of Chinese wind power station and the current status of domestic forecast technology, the indicator of technical requirement implemented domestically now are: the monthly root-mean-square</a:t>
            </a:r>
            <a:r>
              <a:rPr lang="en-US" altLang="zh-CN" b="1" smtClean="0"/>
              <a:t> </a:t>
            </a:r>
            <a:r>
              <a:rPr lang="en-US" altLang="zh-CN" smtClean="0"/>
              <a:t>error</a:t>
            </a:r>
            <a:r>
              <a:rPr lang="zh-CN" altLang="en-US" smtClean="0"/>
              <a:t>（</a:t>
            </a:r>
            <a:r>
              <a:rPr lang="en-US" altLang="zh-CN" smtClean="0"/>
              <a:t>RMSE</a:t>
            </a:r>
            <a:r>
              <a:rPr lang="zh-CN" altLang="en-US" smtClean="0"/>
              <a:t>）</a:t>
            </a:r>
            <a:r>
              <a:rPr lang="en-US" smtClean="0"/>
              <a:t> </a:t>
            </a:r>
            <a:r>
              <a:rPr lang="en-US" altLang="zh-CN" smtClean="0"/>
              <a:t>of short-term forecast should be less than 20%</a:t>
            </a:r>
            <a:r>
              <a:rPr lang="zh-CN" altLang="en-US" smtClean="0"/>
              <a:t>，</a:t>
            </a:r>
            <a:r>
              <a:rPr lang="en-US" altLang="zh-CN" smtClean="0"/>
              <a:t>the monthly RMSE of ultra-short term should be less than 15%. The forecast system developed by NARI could meet all the above requirement of technical indicator, the RMSE of the systems put into operation is between 9%</a:t>
            </a:r>
            <a:r>
              <a:rPr lang="zh-CN" altLang="en-US" smtClean="0"/>
              <a:t>－</a:t>
            </a:r>
            <a:r>
              <a:rPr lang="en-US" altLang="zh-CN" smtClean="0"/>
              <a:t>20%.</a:t>
            </a:r>
            <a:endParaRPr lang="zh-CN" altLang="en-US" smtClean="0"/>
          </a:p>
          <a:p>
            <a:endParaRPr lang="zh-CN" altLang="en-US" smtClean="0"/>
          </a:p>
        </p:txBody>
      </p:sp>
      <p:sp>
        <p:nvSpPr>
          <p:cNvPr id="20484" name="灯片编号占位符 3"/>
          <p:cNvSpPr>
            <a:spLocks noGrp="1"/>
          </p:cNvSpPr>
          <p:nvPr>
            <p:ph type="sldNum" sz="quarter" idx="5"/>
          </p:nvPr>
        </p:nvSpPr>
        <p:spPr>
          <a:noFill/>
        </p:spPr>
        <p:txBody>
          <a:bodyPr/>
          <a:lstStyle/>
          <a:p>
            <a:fld id="{B4EE4BE7-4161-4001-BADB-FA6C74F18ECB}" type="slidenum">
              <a:rPr lang="en-US" altLang="zh-CN" smtClean="0"/>
              <a:pPr/>
              <a:t>3</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a:noFill/>
          <a:ln/>
        </p:spPr>
        <p:txBody>
          <a:bodyPr/>
          <a:lstStyle/>
          <a:p>
            <a:r>
              <a:rPr lang="en-US" altLang="zh-CN" smtClean="0"/>
              <a:t>The basic principle of wind power forecasting is based on historical weather data, historical power data , wind turbine</a:t>
            </a:r>
            <a:r>
              <a:rPr lang="en-US" altLang="zh-CN" b="1" smtClean="0"/>
              <a:t> </a:t>
            </a:r>
            <a:r>
              <a:rPr lang="en-US" altLang="zh-CN" smtClean="0"/>
              <a:t>data and geographical information of wind power station, building weather forecast model and power forecast model by the combination of statistic</a:t>
            </a:r>
            <a:r>
              <a:rPr lang="en-US" altLang="zh-CN" b="1" smtClean="0"/>
              <a:t> </a:t>
            </a:r>
            <a:r>
              <a:rPr lang="en-US" altLang="zh-CN" smtClean="0"/>
              <a:t>method and physical method. </a:t>
            </a:r>
            <a:endParaRPr lang="zh-CN" altLang="en-US" smtClean="0"/>
          </a:p>
          <a:p>
            <a:r>
              <a:rPr lang="en-US" altLang="zh-CN" smtClean="0"/>
              <a:t>We regard real-time weather data and NWP data as the input of weather forecast model to acquire the forecast value of wind speed and wind direction. </a:t>
            </a:r>
            <a:endParaRPr lang="zh-CN" altLang="en-US" smtClean="0"/>
          </a:p>
          <a:p>
            <a:r>
              <a:rPr lang="en-US" altLang="zh-CN" smtClean="0"/>
              <a:t>If we input the forecast value of weather element, real-time power data of wind power station into the power forecast model.,We would acquire power forecast value.</a:t>
            </a:r>
            <a:endParaRPr lang="zh-CN" altLang="en-US" smtClean="0"/>
          </a:p>
        </p:txBody>
      </p:sp>
      <p:sp>
        <p:nvSpPr>
          <p:cNvPr id="21508" name="灯片编号占位符 3"/>
          <p:cNvSpPr>
            <a:spLocks noGrp="1"/>
          </p:cNvSpPr>
          <p:nvPr>
            <p:ph type="sldNum" sz="quarter" idx="5"/>
          </p:nvPr>
        </p:nvSpPr>
        <p:spPr>
          <a:noFill/>
        </p:spPr>
        <p:txBody>
          <a:bodyPr/>
          <a:lstStyle/>
          <a:p>
            <a:fld id="{3113FA49-48DD-4DAD-AEED-6702D068ADED}" type="slidenum">
              <a:rPr lang="en-US" altLang="zh-CN" smtClean="0"/>
              <a:pPr/>
              <a:t>4</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p:sp>
      <p:sp>
        <p:nvSpPr>
          <p:cNvPr id="22531" name="备注占位符 2"/>
          <p:cNvSpPr>
            <a:spLocks noGrp="1"/>
          </p:cNvSpPr>
          <p:nvPr>
            <p:ph type="body" idx="1"/>
          </p:nvPr>
        </p:nvSpPr>
        <p:spPr>
          <a:noFill/>
          <a:ln/>
        </p:spPr>
        <p:txBody>
          <a:bodyPr/>
          <a:lstStyle/>
          <a:p>
            <a:r>
              <a:rPr lang="en-US" altLang="zh-CN" b="1" smtClean="0"/>
              <a:t>Forecast Principle of Statistic Method:</a:t>
            </a:r>
            <a:r>
              <a:rPr lang="en-US" altLang="zh-CN" smtClean="0"/>
              <a:t> building the relativity between weather element and power output. </a:t>
            </a:r>
            <a:endParaRPr lang="zh-CN" altLang="en-US" smtClean="0"/>
          </a:p>
          <a:p>
            <a:r>
              <a:rPr lang="en-US" altLang="zh-CN" smtClean="0"/>
              <a:t>The different mathematical models like Time Series Analysis, Artificial Neural Network, and so on could be adopted.</a:t>
            </a:r>
            <a:endParaRPr lang="zh-CN" altLang="en-US" smtClean="0"/>
          </a:p>
          <a:p>
            <a:r>
              <a:rPr lang="en-US" altLang="zh-CN" smtClean="0"/>
              <a:t>The large amount of historical data is needed to conduct training. </a:t>
            </a:r>
            <a:endParaRPr lang="zh-CN" altLang="en-US" smtClean="0"/>
          </a:p>
          <a:p>
            <a:r>
              <a:rPr lang="en-US" altLang="zh-CN" smtClean="0"/>
              <a:t>The regular retraining for the model is needed.</a:t>
            </a:r>
            <a:endParaRPr lang="zh-CN" altLang="en-US" smtClean="0"/>
          </a:p>
          <a:p>
            <a:r>
              <a:rPr lang="en-US" altLang="zh-CN" b="1" smtClean="0"/>
              <a:t>Forecast Principle of Physical Method: </a:t>
            </a:r>
            <a:r>
              <a:rPr lang="en-US" altLang="zh-CN" smtClean="0"/>
              <a:t>calculate wind speed and direction at the hub height.</a:t>
            </a:r>
            <a:endParaRPr lang="zh-CN" altLang="en-US" smtClean="0"/>
          </a:p>
          <a:p>
            <a:r>
              <a:rPr lang="en-US" altLang="zh-CN" smtClean="0"/>
              <a:t>NWP, WT/WasP and so on could be adopted to calculate the wind speed and direction in the surface layer.</a:t>
            </a:r>
            <a:endParaRPr lang="zh-CN" altLang="en-US" smtClean="0"/>
          </a:p>
          <a:p>
            <a:r>
              <a:rPr lang="en-US" altLang="zh-CN" smtClean="0"/>
              <a:t>Boundary conditions like wind turbine position, the hub height, the geographical character, the roughness of the surface, the power curve of wind turbine and so on are needed.</a:t>
            </a:r>
            <a:endParaRPr lang="zh-CN" altLang="en-US" smtClean="0"/>
          </a:p>
        </p:txBody>
      </p:sp>
      <p:sp>
        <p:nvSpPr>
          <p:cNvPr id="22532" name="灯片编号占位符 3"/>
          <p:cNvSpPr>
            <a:spLocks noGrp="1"/>
          </p:cNvSpPr>
          <p:nvPr>
            <p:ph type="sldNum" sz="quarter" idx="5"/>
          </p:nvPr>
        </p:nvSpPr>
        <p:spPr>
          <a:noFill/>
        </p:spPr>
        <p:txBody>
          <a:bodyPr/>
          <a:lstStyle/>
          <a:p>
            <a:fld id="{85E6EE3B-F51B-4A3C-9534-934C79D24C51}" type="slidenum">
              <a:rPr lang="en-US" altLang="zh-CN" smtClean="0"/>
              <a:pPr/>
              <a:t>5</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p:sp>
      <p:sp>
        <p:nvSpPr>
          <p:cNvPr id="23555" name="备注占位符 2"/>
          <p:cNvSpPr>
            <a:spLocks noGrp="1"/>
          </p:cNvSpPr>
          <p:nvPr>
            <p:ph type="body" idx="1"/>
          </p:nvPr>
        </p:nvSpPr>
        <p:spPr>
          <a:noFill/>
          <a:ln/>
        </p:spPr>
        <p:txBody>
          <a:bodyPr/>
          <a:lstStyle/>
          <a:p>
            <a:r>
              <a:rPr lang="en-US" altLang="zh-CN" smtClean="0"/>
              <a:t>Realize real-time acquisition of the weather element data like wind speed, wind direction, temperature, humidity, air pressure, radiation and so on at 10</a:t>
            </a:r>
            <a:r>
              <a:rPr lang="zh-CN" altLang="en-US" smtClean="0"/>
              <a:t>、</a:t>
            </a:r>
            <a:r>
              <a:rPr lang="en-US" altLang="zh-CN" smtClean="0"/>
              <a:t>30</a:t>
            </a:r>
            <a:r>
              <a:rPr lang="zh-CN" altLang="en-US" smtClean="0"/>
              <a:t>、</a:t>
            </a:r>
            <a:r>
              <a:rPr lang="en-US" altLang="zh-CN" smtClean="0"/>
              <a:t>70meters and hub height </a:t>
            </a:r>
            <a:r>
              <a:rPr lang="zh-CN" altLang="en-US" smtClean="0"/>
              <a:t>（</a:t>
            </a:r>
            <a:r>
              <a:rPr lang="en-US" smtClean="0"/>
              <a:t> </a:t>
            </a:r>
            <a:r>
              <a:rPr lang="en-US" altLang="zh-CN" smtClean="0"/>
              <a:t>the different high level </a:t>
            </a:r>
            <a:r>
              <a:rPr lang="zh-CN" altLang="en-US" smtClean="0"/>
              <a:t>）</a:t>
            </a:r>
            <a:r>
              <a:rPr lang="en-US" altLang="zh-CN" smtClean="0"/>
              <a:t>in wind power station area. These data are the key data source of realizing ultra-short term forecast and model check of NWP. </a:t>
            </a:r>
            <a:endParaRPr lang="zh-CN" altLang="en-US" smtClean="0"/>
          </a:p>
        </p:txBody>
      </p:sp>
      <p:sp>
        <p:nvSpPr>
          <p:cNvPr id="23556" name="灯片编号占位符 3"/>
          <p:cNvSpPr>
            <a:spLocks noGrp="1"/>
          </p:cNvSpPr>
          <p:nvPr>
            <p:ph type="sldNum" sz="quarter" idx="5"/>
          </p:nvPr>
        </p:nvSpPr>
        <p:spPr>
          <a:noFill/>
        </p:spPr>
        <p:txBody>
          <a:bodyPr/>
          <a:lstStyle/>
          <a:p>
            <a:fld id="{F600A9E7-853A-4C69-BC2B-A6107EFE876A}" type="slidenum">
              <a:rPr lang="en-US" altLang="zh-CN" smtClean="0"/>
              <a:pPr/>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ln/>
        </p:spPr>
        <p:txBody>
          <a:bodyPr/>
          <a:lstStyle/>
          <a:p>
            <a:r>
              <a:rPr lang="en-US" altLang="zh-CN" smtClean="0"/>
              <a:t>Based on ADAS (ARPS Data Analysis System), regard GFS (global forecasting system) as the background field, combine large amount of locally actual measurement data, debug Mesoscale model WRF( Weather Research and Forecasting), adopt application technology, then we could obtain 0-72 hours’ forecast value of wind speed and direction at the hub height. </a:t>
            </a:r>
            <a:endParaRPr lang="zh-CN" altLang="en-US" smtClean="0"/>
          </a:p>
          <a:p>
            <a:endParaRPr lang="zh-CN" altLang="en-US" smtClean="0"/>
          </a:p>
        </p:txBody>
      </p:sp>
      <p:sp>
        <p:nvSpPr>
          <p:cNvPr id="24580" name="灯片编号占位符 3"/>
          <p:cNvSpPr>
            <a:spLocks noGrp="1"/>
          </p:cNvSpPr>
          <p:nvPr>
            <p:ph type="sldNum" sz="quarter" idx="5"/>
          </p:nvPr>
        </p:nvSpPr>
        <p:spPr>
          <a:noFill/>
        </p:spPr>
        <p:txBody>
          <a:bodyPr/>
          <a:lstStyle/>
          <a:p>
            <a:fld id="{53FA9944-FAFA-4486-BF08-F3D4094AE220}" type="slidenum">
              <a:rPr lang="en-US" altLang="zh-CN" smtClean="0"/>
              <a:pPr/>
              <a:t>7</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a:ln/>
        </p:spPr>
        <p:txBody>
          <a:bodyPr/>
          <a:lstStyle/>
          <a:p>
            <a:r>
              <a:rPr lang="en-US" altLang="zh-CN" b="1" smtClean="0"/>
              <a:t>Technology of Forecast Modeling:</a:t>
            </a:r>
            <a:endParaRPr lang="zh-CN" altLang="en-US" smtClean="0"/>
          </a:p>
          <a:p>
            <a:r>
              <a:rPr lang="en-US" altLang="zh-CN" smtClean="0"/>
              <a:t>Establish forecast model of weather element by the combination of statistic and physical methods, to realize the forecast of wind speed, radiation and so on.</a:t>
            </a:r>
            <a:endParaRPr lang="zh-CN" altLang="en-US" smtClean="0"/>
          </a:p>
          <a:p>
            <a:r>
              <a:rPr lang="en-US" altLang="zh-CN" smtClean="0"/>
              <a:t>Establish applicative power forecast models like single turbine model, region model, whole wind farm model and so on to realize the forecast of wind power,  in accordance with the detailed conditions like geography and climate features in the station, type and distribution of wind turbine and so on.</a:t>
            </a:r>
            <a:endParaRPr lang="zh-CN" altLang="en-US" smtClean="0"/>
          </a:p>
          <a:p>
            <a:endParaRPr lang="zh-CN" altLang="en-US" smtClean="0"/>
          </a:p>
        </p:txBody>
      </p:sp>
      <p:sp>
        <p:nvSpPr>
          <p:cNvPr id="25604" name="灯片编号占位符 3"/>
          <p:cNvSpPr>
            <a:spLocks noGrp="1"/>
          </p:cNvSpPr>
          <p:nvPr>
            <p:ph type="sldNum" sz="quarter" idx="5"/>
          </p:nvPr>
        </p:nvSpPr>
        <p:spPr>
          <a:noFill/>
        </p:spPr>
        <p:txBody>
          <a:bodyPr/>
          <a:lstStyle/>
          <a:p>
            <a:fld id="{0C5EC1C9-47AC-4BE2-BBB2-0B1EEEB7910C}" type="slidenum">
              <a:rPr lang="en-US" altLang="zh-CN" smtClean="0"/>
              <a:pPr/>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a:ln/>
        </p:spPr>
        <p:txBody>
          <a:bodyPr/>
          <a:lstStyle/>
          <a:p>
            <a:r>
              <a:rPr lang="en-US" altLang="zh-CN" b="1" smtClean="0"/>
              <a:t>The Diversity of Wind Power Forecast Result at Home and Abroad: </a:t>
            </a:r>
            <a:endParaRPr lang="zh-CN" altLang="en-US" smtClean="0"/>
          </a:p>
          <a:p>
            <a:r>
              <a:rPr lang="en-US" altLang="zh-CN" b="1" smtClean="0"/>
              <a:t>1</a:t>
            </a:r>
            <a:r>
              <a:rPr lang="zh-CN" altLang="en-US" b="1" smtClean="0"/>
              <a:t>、</a:t>
            </a:r>
            <a:r>
              <a:rPr lang="en-US" altLang="zh-CN" b="1" smtClean="0"/>
              <a:t>Distribution  of wind power stations</a:t>
            </a:r>
            <a:endParaRPr lang="zh-CN" altLang="en-US" smtClean="0"/>
          </a:p>
          <a:p>
            <a:r>
              <a:rPr lang="en-US" altLang="zh-CN" smtClean="0"/>
              <a:t>Compared with the large scale of collective distribution in Chinese, the wind power stations in Europe are more expansive and equal, so the smooth effect of the forecast in this area is much better, which is beneficial to the accurate</a:t>
            </a:r>
            <a:r>
              <a:rPr lang="en-US" altLang="zh-CN" b="1" smtClean="0"/>
              <a:t> </a:t>
            </a:r>
            <a:r>
              <a:rPr lang="en-US" altLang="zh-CN" smtClean="0"/>
              <a:t>forecast of wind power .</a:t>
            </a:r>
            <a:endParaRPr lang="zh-CN" altLang="en-US" smtClean="0"/>
          </a:p>
          <a:p>
            <a:r>
              <a:rPr lang="en-US" altLang="zh-CN" smtClean="0"/>
              <a:t>The right picture is about distribution of wind turbines in Germany. </a:t>
            </a:r>
            <a:endParaRPr lang="zh-CN" altLang="en-US" smtClean="0"/>
          </a:p>
          <a:p>
            <a:r>
              <a:rPr lang="zh-CN" altLang="en-US" b="1" smtClean="0"/>
              <a:t>（</a:t>
            </a:r>
            <a:r>
              <a:rPr lang="en-US" altLang="zh-CN" b="1" smtClean="0"/>
              <a:t>2</a:t>
            </a:r>
            <a:r>
              <a:rPr lang="zh-CN" altLang="en-US" b="1" smtClean="0"/>
              <a:t>）</a:t>
            </a:r>
            <a:r>
              <a:rPr lang="en-US" altLang="zh-CN" b="1" smtClean="0"/>
              <a:t>NWP level</a:t>
            </a:r>
            <a:endParaRPr lang="zh-CN" altLang="en-US" smtClean="0"/>
          </a:p>
          <a:p>
            <a:r>
              <a:rPr lang="en-US" altLang="zh-CN" smtClean="0"/>
              <a:t>The European weather station has a highly distribution density and the geographic location it lies has determined the fact that it has much less sudden-change weather like strong convection than China, all of which are beneficial to the NWP.</a:t>
            </a:r>
            <a:endParaRPr lang="zh-CN" altLang="en-US" smtClean="0"/>
          </a:p>
          <a:p>
            <a:r>
              <a:rPr lang="en-US" altLang="zh-CN" smtClean="0"/>
              <a:t>There are many commercialized weather service companies in Europe, most of the forecast system adopt more than 3 NWP service, and at the same time, it has the application of collective forecast product that are based on all the NWP, which could reduce system deviation of single NWP.  </a:t>
            </a:r>
            <a:endParaRPr lang="zh-CN" altLang="en-US" smtClean="0"/>
          </a:p>
          <a:p>
            <a:r>
              <a:rPr lang="en-US" altLang="zh-CN" smtClean="0"/>
              <a:t>The left picture is about a forecasting system adopts many NWP service .</a:t>
            </a:r>
            <a:endParaRPr lang="zh-CN" altLang="en-US" smtClean="0"/>
          </a:p>
          <a:p>
            <a:endParaRPr lang="zh-CN" altLang="en-US" smtClean="0"/>
          </a:p>
        </p:txBody>
      </p:sp>
      <p:sp>
        <p:nvSpPr>
          <p:cNvPr id="26628" name="灯片编号占位符 3"/>
          <p:cNvSpPr>
            <a:spLocks noGrp="1"/>
          </p:cNvSpPr>
          <p:nvPr>
            <p:ph type="sldNum" sz="quarter" idx="5"/>
          </p:nvPr>
        </p:nvSpPr>
        <p:spPr>
          <a:noFill/>
        </p:spPr>
        <p:txBody>
          <a:bodyPr/>
          <a:lstStyle/>
          <a:p>
            <a:fld id="{6B94ED66-D24E-4D4A-B872-369F195BA12D}" type="slidenum">
              <a:rPr lang="en-US" altLang="zh-CN" smtClean="0"/>
              <a:pPr/>
              <a:t>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674100" y="6488113"/>
            <a:ext cx="422275" cy="336550"/>
          </a:xfrm>
          <a:prstGeom prst="rect">
            <a:avLst/>
          </a:prstGeom>
          <a:noFill/>
          <a:ln w="9525">
            <a:noFill/>
            <a:miter lim="800000"/>
            <a:headEnd/>
            <a:tailEnd/>
          </a:ln>
          <a:effectLst/>
        </p:spPr>
        <p:txBody>
          <a:bodyPr wrap="none">
            <a:spAutoFit/>
          </a:bodyPr>
          <a:lstStyle/>
          <a:p>
            <a:pPr eaLnBrk="0" hangingPunct="0">
              <a:defRPr/>
            </a:pPr>
            <a:fld id="{1518CB07-7B87-4149-8565-82C1D00C4AF1}" type="slidenum">
              <a:rPr lang="zh-CN" altLang="en-US" sz="1600" b="1">
                <a:latin typeface="Times New Roman" pitchFamily="18" charset="0"/>
                <a:ea typeface="宋体" pitchFamily="2" charset="-122"/>
              </a:rPr>
              <a:pPr eaLnBrk="0" hangingPunct="0">
                <a:defRPr/>
              </a:pPr>
              <a:t>‹#›</a:t>
            </a:fld>
            <a:endParaRPr lang="en-US" sz="1600" b="1">
              <a:latin typeface="Times New Roman" pitchFamily="18" charset="0"/>
              <a:ea typeface="宋体" pitchFamily="2" charset="-122"/>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4876800" y="5692775"/>
            <a:ext cx="3962400" cy="784225"/>
          </a:xfrm>
          <a:prstGeom prst="rect">
            <a:avLst/>
          </a:prstGeom>
          <a:noFill/>
          <a:ln w="9525">
            <a:noFill/>
            <a:miter lim="800000"/>
            <a:headEnd/>
            <a:tailEnd/>
          </a:ln>
        </p:spPr>
        <p:txBody>
          <a:bodyPr>
            <a:spAutoFit/>
          </a:bodyPr>
          <a:lstStyle/>
          <a:p>
            <a:pPr algn="ctr">
              <a:lnSpc>
                <a:spcPct val="130000"/>
              </a:lnSpc>
            </a:pPr>
            <a:r>
              <a:rPr lang="en-US" altLang="zh-CN" b="1"/>
              <a:t>Cao Xiao</a:t>
            </a:r>
            <a:endParaRPr lang="zh-CN" altLang="en-US" b="1"/>
          </a:p>
          <a:p>
            <a:pPr algn="ctr"/>
            <a:r>
              <a:rPr lang="en-US" altLang="zh-CN" sz="2200" b="1">
                <a:latin typeface="黑体" pitchFamily="49" charset="-122"/>
                <a:ea typeface="黑体" pitchFamily="49" charset="-122"/>
              </a:rPr>
              <a:t>September, 2013</a:t>
            </a:r>
            <a:endParaRPr lang="zh-CN" altLang="en-US" sz="2200" b="1">
              <a:latin typeface="黑体" pitchFamily="49" charset="-122"/>
              <a:ea typeface="黑体" pitchFamily="49" charset="-122"/>
            </a:endParaRPr>
          </a:p>
        </p:txBody>
      </p:sp>
      <p:sp>
        <p:nvSpPr>
          <p:cNvPr id="3075" name="Text Box 4"/>
          <p:cNvSpPr txBox="1">
            <a:spLocks noChangeArrowheads="1"/>
          </p:cNvSpPr>
          <p:nvPr/>
        </p:nvSpPr>
        <p:spPr bwMode="auto">
          <a:xfrm>
            <a:off x="381000" y="2071688"/>
            <a:ext cx="8686800" cy="646112"/>
          </a:xfrm>
          <a:prstGeom prst="rect">
            <a:avLst/>
          </a:prstGeom>
          <a:noFill/>
          <a:ln w="9525">
            <a:noFill/>
            <a:miter lim="800000"/>
            <a:headEnd/>
            <a:tailEnd/>
          </a:ln>
        </p:spPr>
        <p:txBody>
          <a:bodyPr>
            <a:spAutoFit/>
          </a:bodyPr>
          <a:lstStyle/>
          <a:p>
            <a:pPr>
              <a:lnSpc>
                <a:spcPct val="120000"/>
              </a:lnSpc>
              <a:defRPr/>
            </a:pPr>
            <a:r>
              <a:rPr lang="en-US" altLang="zh-CN" sz="3000" b="1" dirty="0">
                <a:solidFill>
                  <a:srgbClr val="004240"/>
                </a:solidFill>
                <a:effectLst>
                  <a:outerShdw blurRad="38100" dist="38100" dir="2700000" algn="tl">
                    <a:srgbClr val="C0C0C0"/>
                  </a:outerShdw>
                </a:effectLst>
                <a:ea typeface="黑体" pitchFamily="49" charset="-122"/>
              </a:rPr>
              <a:t>Wind  Power  Forecasting</a:t>
            </a:r>
            <a:r>
              <a:rPr lang="zh-CN" altLang="en-US" sz="3000" b="1" dirty="0">
                <a:solidFill>
                  <a:srgbClr val="004240"/>
                </a:solidFill>
                <a:effectLst>
                  <a:outerShdw blurRad="38100" dist="38100" dir="2700000" algn="tl">
                    <a:srgbClr val="C0C0C0"/>
                  </a:outerShdw>
                </a:effectLst>
                <a:ea typeface="黑体" pitchFamily="49" charset="-122"/>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1"/>
          <p:cNvSpPr txBox="1">
            <a:spLocks noChangeArrowheads="1"/>
          </p:cNvSpPr>
          <p:nvPr/>
        </p:nvSpPr>
        <p:spPr bwMode="auto">
          <a:xfrm>
            <a:off x="-76200" y="381000"/>
            <a:ext cx="8077200" cy="457200"/>
          </a:xfrm>
          <a:prstGeom prst="rect">
            <a:avLst/>
          </a:prstGeom>
          <a:noFill/>
          <a:ln w="9525" algn="ctr">
            <a:noFill/>
            <a:miter lim="800000"/>
            <a:headEnd/>
            <a:tailEnd/>
          </a:ln>
        </p:spPr>
        <p:txBody>
          <a:bodyPr anchor="ctr"/>
          <a:lstStyle/>
          <a:p>
            <a:r>
              <a:rPr lang="en-US" altLang="zh-CN" sz="2400" b="1" i="1">
                <a:solidFill>
                  <a:srgbClr val="006C69"/>
                </a:solidFill>
              </a:rPr>
              <a:t>  Cooperation with ADB</a:t>
            </a:r>
          </a:p>
        </p:txBody>
      </p:sp>
      <p:sp>
        <p:nvSpPr>
          <p:cNvPr id="3" name="圆角矩形 2"/>
          <p:cNvSpPr/>
          <p:nvPr/>
        </p:nvSpPr>
        <p:spPr bwMode="auto">
          <a:xfrm>
            <a:off x="838200" y="1066800"/>
            <a:ext cx="2819400" cy="1066800"/>
          </a:xfrm>
          <a:prstGeom prst="roundRect">
            <a:avLst/>
          </a:prstGeom>
          <a:solidFill>
            <a:schemeClr val="accent1">
              <a:lumMod val="90000"/>
            </a:schemeClr>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nSpc>
                <a:spcPct val="200000"/>
              </a:lnSpc>
              <a:defRPr/>
            </a:pPr>
            <a:r>
              <a:rPr lang="en-US" altLang="zh-CN" sz="2400" b="1" dirty="0">
                <a:effectLst>
                  <a:outerShdw blurRad="38100" dist="38100" dir="2700000" algn="tl">
                    <a:srgbClr val="000000">
                      <a:alpha val="43137"/>
                    </a:srgbClr>
                  </a:outerShdw>
                </a:effectLst>
                <a:latin typeface="Arial" pitchFamily="34" charset="0"/>
              </a:rPr>
              <a:t>Demand of China </a:t>
            </a:r>
            <a:endParaRPr lang="zh-CN" altLang="en-US" sz="2400" b="1" dirty="0">
              <a:effectLst>
                <a:outerShdw blurRad="38100" dist="38100" dir="2700000" algn="tl">
                  <a:srgbClr val="000000">
                    <a:alpha val="43137"/>
                  </a:srgbClr>
                </a:outerShdw>
              </a:effectLst>
              <a:latin typeface="Arial" pitchFamily="34" charset="0"/>
            </a:endParaRPr>
          </a:p>
        </p:txBody>
      </p:sp>
      <p:sp>
        <p:nvSpPr>
          <p:cNvPr id="4" name="圆角矩形 3"/>
          <p:cNvSpPr/>
          <p:nvPr/>
        </p:nvSpPr>
        <p:spPr bwMode="auto">
          <a:xfrm>
            <a:off x="5257800" y="1066800"/>
            <a:ext cx="2819400" cy="1066800"/>
          </a:xfrm>
          <a:prstGeom prst="roundRect">
            <a:avLst/>
          </a:prstGeom>
          <a:solidFill>
            <a:schemeClr val="accent1">
              <a:lumMod val="90000"/>
            </a:schemeClr>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ctr">
              <a:lnSpc>
                <a:spcPct val="200000"/>
              </a:lnSpc>
              <a:defRPr/>
            </a:pPr>
            <a:r>
              <a:rPr lang="en-US" altLang="zh-CN" sz="2400" b="1" dirty="0">
                <a:effectLst>
                  <a:outerShdw blurRad="38100" dist="38100" dir="2700000" algn="tl">
                    <a:srgbClr val="000000">
                      <a:alpha val="43137"/>
                    </a:srgbClr>
                  </a:outerShdw>
                </a:effectLst>
                <a:latin typeface="Arial" pitchFamily="34" charset="0"/>
              </a:rPr>
              <a:t>Mission of ADB</a:t>
            </a:r>
            <a:endParaRPr lang="zh-CN" altLang="en-US" sz="2400" b="1" dirty="0">
              <a:effectLst>
                <a:outerShdw blurRad="38100" dist="38100" dir="2700000" algn="tl">
                  <a:srgbClr val="000000">
                    <a:alpha val="43137"/>
                  </a:srgbClr>
                </a:outerShdw>
              </a:effectLst>
              <a:latin typeface="Arial" pitchFamily="34" charset="0"/>
            </a:endParaRPr>
          </a:p>
        </p:txBody>
      </p:sp>
      <p:sp>
        <p:nvSpPr>
          <p:cNvPr id="5" name="下箭头 4"/>
          <p:cNvSpPr/>
          <p:nvPr/>
        </p:nvSpPr>
        <p:spPr bwMode="auto">
          <a:xfrm>
            <a:off x="1905000" y="2286000"/>
            <a:ext cx="484188" cy="977900"/>
          </a:xfrm>
          <a:prstGeom prst="downArrow">
            <a:avLst/>
          </a:prstGeom>
          <a:solidFill>
            <a:schemeClr val="accent1">
              <a:lumMod val="90000"/>
            </a:schemeClr>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r">
              <a:defRPr/>
            </a:pPr>
            <a:endParaRPr lang="zh-CN" altLang="en-US">
              <a:latin typeface="Arial" pitchFamily="34" charset="0"/>
            </a:endParaRPr>
          </a:p>
        </p:txBody>
      </p:sp>
      <p:sp>
        <p:nvSpPr>
          <p:cNvPr id="6" name="下箭头 5"/>
          <p:cNvSpPr/>
          <p:nvPr/>
        </p:nvSpPr>
        <p:spPr bwMode="auto">
          <a:xfrm>
            <a:off x="6553200" y="2286000"/>
            <a:ext cx="484188" cy="977900"/>
          </a:xfrm>
          <a:prstGeom prst="downArrow">
            <a:avLst/>
          </a:prstGeom>
          <a:solidFill>
            <a:schemeClr val="accent1">
              <a:lumMod val="90000"/>
            </a:schemeClr>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r">
              <a:defRPr/>
            </a:pPr>
            <a:endParaRPr lang="zh-CN" altLang="en-US">
              <a:latin typeface="Arial" pitchFamily="34" charset="0"/>
            </a:endParaRPr>
          </a:p>
        </p:txBody>
      </p:sp>
      <p:sp>
        <p:nvSpPr>
          <p:cNvPr id="7" name="圆角矩形 6"/>
          <p:cNvSpPr/>
          <p:nvPr/>
        </p:nvSpPr>
        <p:spPr bwMode="auto">
          <a:xfrm>
            <a:off x="838200" y="3505200"/>
            <a:ext cx="2819400" cy="1828800"/>
          </a:xfrm>
          <a:prstGeom prst="roundRect">
            <a:avLst/>
          </a:prstGeom>
          <a:solidFill>
            <a:schemeClr val="accent1">
              <a:lumMod val="90000"/>
            </a:schemeClr>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ctr">
              <a:defRPr/>
            </a:pPr>
            <a:r>
              <a:rPr lang="en-US" altLang="zh-CN" sz="2400" b="1" dirty="0">
                <a:effectLst>
                  <a:outerShdw blurRad="38100" dist="38100" dir="2700000" algn="tl">
                    <a:srgbClr val="000000">
                      <a:alpha val="43137"/>
                    </a:srgbClr>
                  </a:outerShdw>
                </a:effectLst>
                <a:latin typeface="Arial" pitchFamily="34" charset="0"/>
              </a:rPr>
              <a:t>Smart Grid </a:t>
            </a:r>
          </a:p>
          <a:p>
            <a:pPr algn="ctr">
              <a:defRPr/>
            </a:pPr>
            <a:r>
              <a:rPr lang="en-US" altLang="zh-CN" sz="2400" b="1" dirty="0">
                <a:effectLst>
                  <a:outerShdw blurRad="38100" dist="38100" dir="2700000" algn="tl">
                    <a:srgbClr val="000000">
                      <a:alpha val="43137"/>
                    </a:srgbClr>
                  </a:outerShdw>
                </a:effectLst>
                <a:latin typeface="Arial" pitchFamily="34" charset="0"/>
              </a:rPr>
              <a:t>&amp;</a:t>
            </a:r>
          </a:p>
          <a:p>
            <a:pPr algn="ctr">
              <a:defRPr/>
            </a:pPr>
            <a:r>
              <a:rPr lang="en-US" altLang="zh-CN" sz="2400" b="1" dirty="0">
                <a:effectLst>
                  <a:outerShdw blurRad="38100" dist="38100" dir="2700000" algn="tl">
                    <a:srgbClr val="000000">
                      <a:alpha val="43137"/>
                    </a:srgbClr>
                  </a:outerShdw>
                </a:effectLst>
                <a:latin typeface="Arial" pitchFamily="34" charset="0"/>
              </a:rPr>
              <a:t>Reduce CO</a:t>
            </a:r>
            <a:r>
              <a:rPr lang="en-US" altLang="zh-CN" sz="2400" b="1" baseline="-25000" dirty="0">
                <a:effectLst>
                  <a:outerShdw blurRad="38100" dist="38100" dir="2700000" algn="tl">
                    <a:srgbClr val="000000">
                      <a:alpha val="43137"/>
                    </a:srgbClr>
                  </a:outerShdw>
                </a:effectLst>
                <a:latin typeface="Arial" pitchFamily="34" charset="0"/>
              </a:rPr>
              <a:t>2 </a:t>
            </a:r>
            <a:r>
              <a:rPr lang="en-US" altLang="zh-CN" sz="2400" b="1" dirty="0">
                <a:effectLst>
                  <a:outerShdw blurRad="38100" dist="38100" dir="2700000" algn="tl">
                    <a:srgbClr val="000000">
                      <a:alpha val="43137"/>
                    </a:srgbClr>
                  </a:outerShdw>
                </a:effectLst>
                <a:latin typeface="Arial" pitchFamily="34" charset="0"/>
              </a:rPr>
              <a:t>emission</a:t>
            </a:r>
            <a:endParaRPr lang="zh-CN" altLang="en-US" sz="2400" b="1" dirty="0">
              <a:effectLst>
                <a:outerShdw blurRad="38100" dist="38100" dir="2700000" algn="tl">
                  <a:srgbClr val="000000">
                    <a:alpha val="43137"/>
                  </a:srgbClr>
                </a:outerShdw>
              </a:effectLst>
              <a:latin typeface="Arial" pitchFamily="34" charset="0"/>
            </a:endParaRPr>
          </a:p>
        </p:txBody>
      </p:sp>
      <p:sp>
        <p:nvSpPr>
          <p:cNvPr id="9" name="圆角矩形 8"/>
          <p:cNvSpPr/>
          <p:nvPr/>
        </p:nvSpPr>
        <p:spPr bwMode="auto">
          <a:xfrm>
            <a:off x="5334000" y="3505200"/>
            <a:ext cx="2819400" cy="1981200"/>
          </a:xfrm>
          <a:prstGeom prst="roundRect">
            <a:avLst/>
          </a:prstGeom>
          <a:solidFill>
            <a:schemeClr val="accent1">
              <a:lumMod val="90000"/>
            </a:schemeClr>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ctr">
              <a:defRPr/>
            </a:pPr>
            <a:r>
              <a:rPr lang="en-US" altLang="zh-CN" sz="2400" b="1" dirty="0">
                <a:effectLst>
                  <a:outerShdw blurRad="38100" dist="38100" dir="2700000" algn="tl">
                    <a:srgbClr val="000000">
                      <a:alpha val="43137"/>
                    </a:srgbClr>
                  </a:outerShdw>
                </a:effectLst>
                <a:latin typeface="Arial" pitchFamily="34" charset="0"/>
              </a:rPr>
              <a:t>Eliminating Poverty</a:t>
            </a:r>
          </a:p>
          <a:p>
            <a:pPr algn="ctr">
              <a:defRPr/>
            </a:pPr>
            <a:r>
              <a:rPr lang="en-US" altLang="zh-CN" sz="2400" b="1" dirty="0">
                <a:effectLst>
                  <a:outerShdw blurRad="38100" dist="38100" dir="2700000" algn="tl">
                    <a:srgbClr val="000000">
                      <a:alpha val="43137"/>
                    </a:srgbClr>
                  </a:outerShdw>
                </a:effectLst>
                <a:latin typeface="Arial" pitchFamily="34" charset="0"/>
              </a:rPr>
              <a:t>&amp;</a:t>
            </a:r>
          </a:p>
          <a:p>
            <a:pPr algn="ctr">
              <a:defRPr/>
            </a:pPr>
            <a:r>
              <a:rPr lang="en-US" altLang="zh-CN" sz="2400" b="1" dirty="0">
                <a:effectLst>
                  <a:outerShdw blurRad="38100" dist="38100" dir="2700000" algn="tl">
                    <a:srgbClr val="000000">
                      <a:alpha val="43137"/>
                    </a:srgbClr>
                  </a:outerShdw>
                </a:effectLst>
                <a:latin typeface="Arial" pitchFamily="34" charset="0"/>
              </a:rPr>
              <a:t>Environment Sustaining</a:t>
            </a:r>
            <a:endParaRPr lang="zh-CN" altLang="en-US" sz="2400" b="1" dirty="0">
              <a:effectLst>
                <a:outerShdw blurRad="38100" dist="38100" dir="2700000" algn="tl">
                  <a:srgbClr val="000000">
                    <a:alpha val="43137"/>
                  </a:srgbClr>
                </a:outerShdw>
              </a:effectLst>
              <a:latin typeface="Arial" pitchFamily="34" charset="0"/>
            </a:endParaRPr>
          </a:p>
        </p:txBody>
      </p:sp>
      <p:pic>
        <p:nvPicPr>
          <p:cNvPr id="11273" name="Picture 1" descr="C:\Documents and Settings\Administrator\Application Data\Tencent\Users\116500406\QQ\WinTemp\RichOle\YE77H1AM1[1Z]4J65F8[(P3.jpg"/>
          <p:cNvPicPr>
            <a:picLocks noChangeAspect="1" noChangeArrowheads="1"/>
          </p:cNvPicPr>
          <p:nvPr/>
        </p:nvPicPr>
        <p:blipFill>
          <a:blip r:embed="rId3" cstate="print"/>
          <a:srcRect/>
          <a:stretch>
            <a:fillRect/>
          </a:stretch>
        </p:blipFill>
        <p:spPr bwMode="auto">
          <a:xfrm>
            <a:off x="3200400" y="2209800"/>
            <a:ext cx="2514600" cy="1296988"/>
          </a:xfrm>
          <a:prstGeom prst="rect">
            <a:avLst/>
          </a:prstGeom>
          <a:noFill/>
          <a:ln w="9525">
            <a:noFill/>
            <a:miter lim="800000"/>
            <a:headEnd/>
            <a:tailEnd/>
          </a:ln>
        </p:spPr>
      </p:pic>
      <p:sp>
        <p:nvSpPr>
          <p:cNvPr id="10" name="下箭头 9"/>
          <p:cNvSpPr/>
          <p:nvPr/>
        </p:nvSpPr>
        <p:spPr bwMode="auto">
          <a:xfrm>
            <a:off x="4038600" y="3581400"/>
            <a:ext cx="990600" cy="1905000"/>
          </a:xfrm>
          <a:prstGeom prst="downArrow">
            <a:avLst/>
          </a:prstGeom>
          <a:solidFill>
            <a:srgbClr val="92D050"/>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r">
              <a:defRPr/>
            </a:pPr>
            <a:endParaRPr lang="zh-CN" altLang="en-US">
              <a:latin typeface="Arial" pitchFamily="34" charset="0"/>
            </a:endParaRPr>
          </a:p>
        </p:txBody>
      </p:sp>
      <p:sp>
        <p:nvSpPr>
          <p:cNvPr id="11" name="圆角矩形 10"/>
          <p:cNvSpPr/>
          <p:nvPr/>
        </p:nvSpPr>
        <p:spPr bwMode="auto">
          <a:xfrm>
            <a:off x="533400" y="5638800"/>
            <a:ext cx="8077200" cy="914400"/>
          </a:xfrm>
          <a:prstGeom prst="roundRect">
            <a:avLst/>
          </a:prstGeom>
          <a:solidFill>
            <a:srgbClr val="92D050"/>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ctr">
              <a:lnSpc>
                <a:spcPct val="120000"/>
              </a:lnSpc>
              <a:defRPr/>
            </a:pPr>
            <a:r>
              <a:rPr lang="en-US" altLang="zh-CN" sz="2000" b="1" dirty="0">
                <a:solidFill>
                  <a:srgbClr val="FF0000"/>
                </a:solidFill>
                <a:effectLst>
                  <a:outerShdw blurRad="38100" dist="38100" dir="2700000" algn="tl">
                    <a:srgbClr val="000000">
                      <a:alpha val="43137"/>
                    </a:srgbClr>
                  </a:outerShdw>
                </a:effectLst>
                <a:latin typeface="Arial" pitchFamily="34" charset="0"/>
              </a:rPr>
              <a:t>TA7721-PRC:</a:t>
            </a:r>
            <a:r>
              <a:rPr lang="en-US" sz="2000" b="1" dirty="0">
                <a:solidFill>
                  <a:srgbClr val="FF0000"/>
                </a:solidFill>
                <a:latin typeface="Arial" pitchFamily="34" charset="0"/>
              </a:rPr>
              <a:t> </a:t>
            </a:r>
            <a:r>
              <a:rPr lang="en-US" sz="2000" b="1" dirty="0">
                <a:solidFill>
                  <a:srgbClr val="0000CC"/>
                </a:solidFill>
                <a:latin typeface="Arial" pitchFamily="34" charset="0"/>
              </a:rPr>
              <a:t>Developing Smart Grid for Efficient </a:t>
            </a:r>
          </a:p>
          <a:p>
            <a:pPr algn="ctr">
              <a:lnSpc>
                <a:spcPct val="120000"/>
              </a:lnSpc>
              <a:defRPr/>
            </a:pPr>
            <a:r>
              <a:rPr lang="en-US" sz="2000" b="1" dirty="0">
                <a:solidFill>
                  <a:srgbClr val="0000CC"/>
                </a:solidFill>
                <a:latin typeface="Arial" pitchFamily="34" charset="0"/>
              </a:rPr>
              <a:t>Utilization of Renewable Energy </a:t>
            </a:r>
            <a:endParaRPr lang="zh-CN" altLang="en-US" sz="2000" b="1" dirty="0">
              <a:effectLst>
                <a:outerShdw blurRad="38100" dist="38100" dir="2700000" algn="tl">
                  <a:srgbClr val="000000">
                    <a:alpha val="43137"/>
                  </a:srgbClr>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5"/>
          <p:cNvSpPr/>
          <p:nvPr/>
        </p:nvSpPr>
        <p:spPr>
          <a:xfrm rot="16200000" flipH="1">
            <a:off x="1909763" y="2079625"/>
            <a:ext cx="315912" cy="319088"/>
          </a:xfrm>
          <a:prstGeom prst="rightArrow">
            <a:avLst/>
          </a:prstGeom>
          <a:solidFill>
            <a:srgbClr val="4F81BD"/>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 name="左右箭头 2"/>
          <p:cNvSpPr/>
          <p:nvPr/>
        </p:nvSpPr>
        <p:spPr>
          <a:xfrm>
            <a:off x="467544" y="3446618"/>
            <a:ext cx="8352928" cy="846478"/>
          </a:xfrm>
          <a:prstGeom prst="leftRightArrow">
            <a:avLst>
              <a:gd name="adj1" fmla="val 71993"/>
              <a:gd name="adj2" fmla="val 5000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342900" indent="-342900">
              <a:defRPr/>
            </a:pPr>
            <a:r>
              <a:rPr lang="en-US" sz="2000" b="1" dirty="0">
                <a:latin typeface="Arial Black" pitchFamily="34" charset="0"/>
              </a:rPr>
              <a:t>Integration Scheduling System of Smart Grid (D5000)</a:t>
            </a:r>
          </a:p>
        </p:txBody>
      </p:sp>
      <p:sp>
        <p:nvSpPr>
          <p:cNvPr id="4" name="圆角矩形​​ 13"/>
          <p:cNvSpPr/>
          <p:nvPr/>
        </p:nvSpPr>
        <p:spPr>
          <a:xfrm>
            <a:off x="1223805" y="4680186"/>
            <a:ext cx="1904176" cy="1339614"/>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altLang="zh-CN" b="1" dirty="0">
                <a:solidFill>
                  <a:sysClr val="window" lastClr="FFFFFF"/>
                </a:solidFill>
                <a:latin typeface="微软雅黑" pitchFamily="34" charset="-122"/>
                <a:ea typeface="微软雅黑" pitchFamily="34" charset="-122"/>
              </a:rPr>
              <a:t>Information</a:t>
            </a:r>
          </a:p>
          <a:p>
            <a:pPr algn="ctr" fontAlgn="auto">
              <a:spcBef>
                <a:spcPts val="0"/>
              </a:spcBef>
              <a:spcAft>
                <a:spcPts val="0"/>
              </a:spcAft>
              <a:defRPr/>
            </a:pPr>
            <a:r>
              <a:rPr lang="en-US" altLang="zh-CN" b="1" dirty="0">
                <a:solidFill>
                  <a:sysClr val="window" lastClr="FFFFFF"/>
                </a:solidFill>
                <a:latin typeface="微软雅黑" pitchFamily="34" charset="-122"/>
                <a:ea typeface="微软雅黑" pitchFamily="34" charset="-122"/>
              </a:rPr>
              <a:t>Of Wind Farm</a:t>
            </a:r>
            <a:endParaRPr lang="zh-CN" altLang="en-US" b="1" dirty="0">
              <a:solidFill>
                <a:sysClr val="window" lastClr="FFFFFF"/>
              </a:solidFill>
              <a:latin typeface="微软雅黑" pitchFamily="34" charset="-122"/>
              <a:ea typeface="微软雅黑" pitchFamily="34" charset="-122"/>
            </a:endParaRPr>
          </a:p>
        </p:txBody>
      </p:sp>
      <p:sp>
        <p:nvSpPr>
          <p:cNvPr id="6" name="圆角矩形​​ 4"/>
          <p:cNvSpPr/>
          <p:nvPr/>
        </p:nvSpPr>
        <p:spPr>
          <a:xfrm>
            <a:off x="696144" y="1484784"/>
            <a:ext cx="5095056" cy="552209"/>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altLang="zh-CN"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rPr>
              <a:t>Wind Power Forecast</a:t>
            </a:r>
            <a:endParaRPr lang="zh-CN" altLang="en-US"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圆角矩形​​ 6"/>
          <p:cNvSpPr/>
          <p:nvPr/>
        </p:nvSpPr>
        <p:spPr>
          <a:xfrm>
            <a:off x="1027624" y="2433789"/>
            <a:ext cx="1904176" cy="56617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altLang="zh-CN"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rPr>
              <a:t>Scheduling</a:t>
            </a:r>
            <a:endParaRPr lang="zh-CN" altLang="en-US"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 name="右箭头​​ 15"/>
          <p:cNvSpPr/>
          <p:nvPr/>
        </p:nvSpPr>
        <p:spPr>
          <a:xfrm rot="16200000" flipH="1">
            <a:off x="4196557" y="2086769"/>
            <a:ext cx="296862" cy="311150"/>
          </a:xfrm>
          <a:prstGeom prst="rightArrow">
            <a:avLst/>
          </a:prstGeom>
          <a:solidFill>
            <a:srgbClr val="4F81BD"/>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0" name="圆角矩形​​ 6"/>
          <p:cNvSpPr/>
          <p:nvPr/>
        </p:nvSpPr>
        <p:spPr>
          <a:xfrm>
            <a:off x="3505559" y="2415580"/>
            <a:ext cx="1904176" cy="56617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altLang="zh-CN"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rPr>
              <a:t>GCA</a:t>
            </a:r>
            <a:endParaRPr lang="zh-CN" altLang="en-US"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307" name="矩形 10"/>
          <p:cNvSpPr>
            <a:spLocks noChangeArrowheads="1"/>
          </p:cNvSpPr>
          <p:nvPr/>
        </p:nvSpPr>
        <p:spPr bwMode="auto">
          <a:xfrm>
            <a:off x="6248400" y="4711700"/>
            <a:ext cx="1393825" cy="1377950"/>
          </a:xfrm>
          <a:prstGeom prst="rect">
            <a:avLst/>
          </a:prstGeom>
          <a:gradFill rotWithShape="0">
            <a:gsLst>
              <a:gs pos="0">
                <a:srgbClr val="03D4A8"/>
              </a:gs>
              <a:gs pos="25000">
                <a:srgbClr val="21D6E0"/>
              </a:gs>
              <a:gs pos="75000">
                <a:srgbClr val="0087E6"/>
              </a:gs>
              <a:gs pos="100000">
                <a:srgbClr val="005CBF"/>
              </a:gs>
            </a:gsLst>
            <a:lin ang="5400000"/>
          </a:gradFill>
          <a:ln w="6350" algn="ctr">
            <a:solidFill>
              <a:srgbClr val="4D4D4D"/>
            </a:solidFill>
            <a:round/>
            <a:headEnd/>
            <a:tailEnd/>
          </a:ln>
        </p:spPr>
        <p:txBody>
          <a:bodyPr wrap="none" lIns="92075" tIns="46038" rIns="92075" bIns="46038" anchor="ctr"/>
          <a:lstStyle/>
          <a:p>
            <a:pPr algn="ctr"/>
            <a:endParaRPr lang="zh-CN" altLang="en-US" sz="3200" b="1">
              <a:latin typeface="黑体" pitchFamily="49" charset="-122"/>
              <a:ea typeface="黑体" pitchFamily="49" charset="-122"/>
            </a:endParaRPr>
          </a:p>
        </p:txBody>
      </p:sp>
      <p:pic>
        <p:nvPicPr>
          <p:cNvPr id="12" name="图片 11"/>
          <p:cNvPicPr>
            <a:picLocks noChangeAspect="1"/>
          </p:cNvPicPr>
          <p:nvPr/>
        </p:nvPicPr>
        <p:blipFill>
          <a:blip r:embed="rId3" cstate="print"/>
          <a:stretch>
            <a:fillRect/>
          </a:stretch>
        </p:blipFill>
        <p:spPr bwMode="auto">
          <a:xfrm>
            <a:off x="6553200" y="5087938"/>
            <a:ext cx="752475" cy="706437"/>
          </a:xfrm>
          <a:prstGeom prst="rect">
            <a:avLst/>
          </a:prstGeom>
          <a:effectLst>
            <a:outerShdw blurRad="50800" dist="38100" dir="2700000" algn="tl" rotWithShape="0">
              <a:prstClr val="black">
                <a:alpha val="40000"/>
              </a:prstClr>
            </a:outerShdw>
          </a:effectLst>
        </p:spPr>
      </p:pic>
      <p:sp>
        <p:nvSpPr>
          <p:cNvPr id="13" name="圆角矩形​​ 14"/>
          <p:cNvSpPr/>
          <p:nvPr/>
        </p:nvSpPr>
        <p:spPr>
          <a:xfrm>
            <a:off x="5939820" y="2433789"/>
            <a:ext cx="1904176" cy="54100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altLang="zh-CN" b="1" dirty="0">
                <a:solidFill>
                  <a:sysClr val="window" lastClr="FFFFFF"/>
                </a:solidFill>
                <a:latin typeface="微软雅黑" pitchFamily="34" charset="-122"/>
                <a:ea typeface="微软雅黑" pitchFamily="34" charset="-122"/>
              </a:rPr>
              <a:t>Wind power</a:t>
            </a:r>
          </a:p>
          <a:p>
            <a:pPr algn="ctr" fontAlgn="auto">
              <a:spcBef>
                <a:spcPts val="0"/>
              </a:spcBef>
              <a:spcAft>
                <a:spcPts val="0"/>
              </a:spcAft>
              <a:defRPr/>
            </a:pPr>
            <a:r>
              <a:rPr lang="en-US" altLang="zh-CN" b="1" dirty="0">
                <a:solidFill>
                  <a:sysClr val="window" lastClr="FFFFFF"/>
                </a:solidFill>
                <a:latin typeface="微软雅黑" pitchFamily="34" charset="-122"/>
                <a:ea typeface="微软雅黑" pitchFamily="34" charset="-122"/>
              </a:rPr>
              <a:t>Control</a:t>
            </a:r>
            <a:endParaRPr lang="zh-CN" altLang="en-US" b="1" dirty="0">
              <a:solidFill>
                <a:sysClr val="window" lastClr="FFFFFF"/>
              </a:solidFill>
              <a:latin typeface="微软雅黑" pitchFamily="34" charset="-122"/>
              <a:ea typeface="微软雅黑" pitchFamily="34" charset="-122"/>
            </a:endParaRPr>
          </a:p>
        </p:txBody>
      </p:sp>
      <p:sp>
        <p:nvSpPr>
          <p:cNvPr id="14" name="右箭头​​ 29"/>
          <p:cNvSpPr/>
          <p:nvPr/>
        </p:nvSpPr>
        <p:spPr>
          <a:xfrm>
            <a:off x="3030538" y="2538413"/>
            <a:ext cx="360362" cy="360362"/>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右箭头​​ 29"/>
          <p:cNvSpPr/>
          <p:nvPr/>
        </p:nvSpPr>
        <p:spPr>
          <a:xfrm>
            <a:off x="5508625" y="2538413"/>
            <a:ext cx="358775" cy="360362"/>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右箭头​​ 15"/>
          <p:cNvSpPr/>
          <p:nvPr/>
        </p:nvSpPr>
        <p:spPr>
          <a:xfrm flipH="1">
            <a:off x="1987550" y="4214813"/>
            <a:ext cx="296863" cy="411162"/>
          </a:xfrm>
          <a:prstGeom prst="upDownArrow">
            <a:avLst/>
          </a:prstGeom>
          <a:solidFill>
            <a:srgbClr val="4F81BD"/>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8" name="右箭头​​ 15"/>
          <p:cNvSpPr/>
          <p:nvPr/>
        </p:nvSpPr>
        <p:spPr>
          <a:xfrm flipH="1">
            <a:off x="1939925" y="3040063"/>
            <a:ext cx="298450" cy="439737"/>
          </a:xfrm>
          <a:prstGeom prst="upDownArrow">
            <a:avLst/>
          </a:prstGeom>
          <a:solidFill>
            <a:srgbClr val="4F81BD"/>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9" name="右箭头​​ 15"/>
          <p:cNvSpPr/>
          <p:nvPr/>
        </p:nvSpPr>
        <p:spPr>
          <a:xfrm flipH="1">
            <a:off x="4191000" y="3060700"/>
            <a:ext cx="296863" cy="439738"/>
          </a:xfrm>
          <a:prstGeom prst="upDownArrow">
            <a:avLst/>
          </a:prstGeom>
          <a:solidFill>
            <a:srgbClr val="4F81BD"/>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0" name="圆角矩形​​ 6"/>
          <p:cNvSpPr/>
          <p:nvPr/>
        </p:nvSpPr>
        <p:spPr>
          <a:xfrm>
            <a:off x="6150373" y="1502435"/>
            <a:ext cx="1698227" cy="554965"/>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dirty="0"/>
              <a:t>Acceptable</a:t>
            </a:r>
          </a:p>
          <a:p>
            <a:pPr algn="ctr" fontAlgn="auto">
              <a:spcBef>
                <a:spcPts val="0"/>
              </a:spcBef>
              <a:spcAft>
                <a:spcPts val="0"/>
              </a:spcAft>
              <a:defRPr/>
            </a:pPr>
            <a:r>
              <a:rPr lang="en-US" dirty="0"/>
              <a:t>Capacity</a:t>
            </a:r>
            <a:endParaRPr lang="zh-CN" altLang="en-US" b="1" kern="0" dirty="0">
              <a:solidFill>
                <a:sysClr val="window" lastClr="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1" name="右箭头​​ 15"/>
          <p:cNvSpPr/>
          <p:nvPr/>
        </p:nvSpPr>
        <p:spPr>
          <a:xfrm rot="16200000" flipH="1">
            <a:off x="6777832" y="2094706"/>
            <a:ext cx="296862" cy="288925"/>
          </a:xfrm>
          <a:prstGeom prst="rightArrow">
            <a:avLst/>
          </a:prstGeom>
          <a:solidFill>
            <a:srgbClr val="4F81BD"/>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2" name="右箭头​​ 15"/>
          <p:cNvSpPr/>
          <p:nvPr/>
        </p:nvSpPr>
        <p:spPr>
          <a:xfrm flipH="1">
            <a:off x="6788150" y="3068638"/>
            <a:ext cx="298450" cy="439737"/>
          </a:xfrm>
          <a:prstGeom prst="upDownArrow">
            <a:avLst/>
          </a:prstGeom>
          <a:solidFill>
            <a:srgbClr val="4F81BD"/>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3" name="右箭头​​ 15"/>
          <p:cNvSpPr/>
          <p:nvPr/>
        </p:nvSpPr>
        <p:spPr>
          <a:xfrm flipH="1">
            <a:off x="6781800" y="4240213"/>
            <a:ext cx="298450" cy="439737"/>
          </a:xfrm>
          <a:prstGeom prst="upDownArrow">
            <a:avLst/>
          </a:prstGeom>
          <a:solidFill>
            <a:srgbClr val="4F81BD"/>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12323" name="Rectangle 2"/>
          <p:cNvSpPr>
            <a:spLocks noChangeArrowheads="1"/>
          </p:cNvSpPr>
          <p:nvPr/>
        </p:nvSpPr>
        <p:spPr bwMode="auto">
          <a:xfrm>
            <a:off x="-125413" y="260350"/>
            <a:ext cx="7669213" cy="642938"/>
          </a:xfrm>
          <a:prstGeom prst="rect">
            <a:avLst/>
          </a:prstGeom>
          <a:noFill/>
          <a:ln w="9525">
            <a:noFill/>
            <a:miter lim="800000"/>
            <a:headEnd/>
            <a:tailEnd/>
          </a:ln>
        </p:spPr>
        <p:txBody>
          <a:bodyPr anchor="ctr"/>
          <a:lstStyle/>
          <a:p>
            <a:r>
              <a:rPr lang="en-US" altLang="zh-CN" sz="2400" b="1" i="1">
                <a:solidFill>
                  <a:srgbClr val="006C69"/>
                </a:solidFill>
              </a:rPr>
              <a:t>  Smart Grid Demonstration Project</a:t>
            </a:r>
          </a:p>
        </p:txBody>
      </p:sp>
      <p:sp>
        <p:nvSpPr>
          <p:cNvPr id="26" name="椭圆 25"/>
          <p:cNvSpPr/>
          <p:nvPr/>
        </p:nvSpPr>
        <p:spPr bwMode="auto">
          <a:xfrm>
            <a:off x="457200" y="1219200"/>
            <a:ext cx="5486400" cy="914400"/>
          </a:xfrm>
          <a:prstGeom prst="ellipse">
            <a:avLst/>
          </a:prstGeom>
          <a:noFill/>
          <a:ln w="63500" cap="flat" cmpd="sng" algn="ctr">
            <a:solidFill>
              <a:srgbClr val="FF0000"/>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r">
              <a:defRPr/>
            </a:pPr>
            <a:endParaRPr lang="zh-CN" altLang="en-US">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9"/>
          <p:cNvGrpSpPr>
            <a:grpSpLocks/>
          </p:cNvGrpSpPr>
          <p:nvPr/>
        </p:nvGrpSpPr>
        <p:grpSpPr bwMode="auto">
          <a:xfrm>
            <a:off x="-200025" y="2743200"/>
            <a:ext cx="9572625" cy="4286250"/>
            <a:chOff x="-200026" y="1371600"/>
            <a:chExt cx="9572626" cy="4286250"/>
          </a:xfrm>
        </p:grpSpPr>
        <p:grpSp>
          <p:nvGrpSpPr>
            <p:cNvPr id="13331" name="组合 1"/>
            <p:cNvGrpSpPr>
              <a:grpSpLocks/>
            </p:cNvGrpSpPr>
            <p:nvPr/>
          </p:nvGrpSpPr>
          <p:grpSpPr bwMode="auto">
            <a:xfrm>
              <a:off x="-200026" y="1371600"/>
              <a:ext cx="9572626" cy="4286250"/>
              <a:chOff x="-71438" y="2357438"/>
              <a:chExt cx="9572626" cy="4286250"/>
            </a:xfrm>
          </p:grpSpPr>
          <p:grpSp>
            <p:nvGrpSpPr>
              <p:cNvPr id="13333" name="组合 12"/>
              <p:cNvGrpSpPr>
                <a:grpSpLocks/>
              </p:cNvGrpSpPr>
              <p:nvPr/>
            </p:nvGrpSpPr>
            <p:grpSpPr bwMode="auto">
              <a:xfrm>
                <a:off x="-71438" y="2357438"/>
                <a:ext cx="9572626" cy="4286250"/>
                <a:chOff x="-785813" y="1057275"/>
                <a:chExt cx="10668001" cy="5800725"/>
              </a:xfrm>
            </p:grpSpPr>
            <p:pic>
              <p:nvPicPr>
                <p:cNvPr id="13336" name="Picture 2" descr="E:\NARI_WORK\华北电网风电\数据处理\全网功率预测-统计升尺度\fig\precision_HB-20111102-20111207\Huabei_华北全网_ID=1800000-20111102-20111207.emf"/>
                <p:cNvPicPr>
                  <a:picLocks noChangeAspect="1" noChangeArrowheads="1"/>
                </p:cNvPicPr>
                <p:nvPr/>
              </p:nvPicPr>
              <p:blipFill>
                <a:blip r:embed="rId3" cstate="print"/>
                <a:srcRect/>
                <a:stretch>
                  <a:fillRect/>
                </a:stretch>
              </p:blipFill>
              <p:spPr bwMode="auto">
                <a:xfrm>
                  <a:off x="-785813" y="1057275"/>
                  <a:ext cx="10668001" cy="5800725"/>
                </a:xfrm>
                <a:prstGeom prst="rect">
                  <a:avLst/>
                </a:prstGeom>
                <a:noFill/>
                <a:ln w="9525">
                  <a:noFill/>
                  <a:miter lim="800000"/>
                  <a:headEnd/>
                  <a:tailEnd/>
                </a:ln>
              </p:spPr>
            </p:pic>
            <p:sp>
              <p:nvSpPr>
                <p:cNvPr id="13337" name="椭圆 6"/>
                <p:cNvSpPr>
                  <a:spLocks noChangeArrowheads="1"/>
                </p:cNvSpPr>
                <p:nvPr/>
              </p:nvSpPr>
              <p:spPr bwMode="auto">
                <a:xfrm rot="-3783326">
                  <a:off x="2155490" y="1817065"/>
                  <a:ext cx="1543050" cy="539473"/>
                </a:xfrm>
                <a:prstGeom prst="ellipse">
                  <a:avLst/>
                </a:prstGeom>
                <a:noFill/>
                <a:ln w="38100" algn="ctr">
                  <a:solidFill>
                    <a:schemeClr val="bg1"/>
                  </a:solidFill>
                  <a:round/>
                  <a:headEnd/>
                  <a:tailEnd/>
                </a:ln>
              </p:spPr>
              <p:txBody>
                <a:bodyPr wrap="none" lIns="92075" tIns="46038" rIns="92075" bIns="46038" anchor="ctr"/>
                <a:lstStyle/>
                <a:p>
                  <a:pPr algn="ctr"/>
                  <a:endParaRPr lang="zh-CN" altLang="en-US" sz="3200" b="1">
                    <a:latin typeface="黑体" pitchFamily="49" charset="-122"/>
                    <a:ea typeface="黑体" pitchFamily="49" charset="-122"/>
                  </a:endParaRPr>
                </a:p>
              </p:txBody>
            </p:sp>
            <p:sp>
              <p:nvSpPr>
                <p:cNvPr id="13338" name="椭圆 6"/>
                <p:cNvSpPr>
                  <a:spLocks noChangeArrowheads="1"/>
                </p:cNvSpPr>
                <p:nvPr/>
              </p:nvSpPr>
              <p:spPr bwMode="auto">
                <a:xfrm rot="-3783326">
                  <a:off x="3883218" y="1925722"/>
                  <a:ext cx="1543050" cy="486209"/>
                </a:xfrm>
                <a:prstGeom prst="ellipse">
                  <a:avLst/>
                </a:prstGeom>
                <a:noFill/>
                <a:ln w="38100" algn="ctr">
                  <a:solidFill>
                    <a:srgbClr val="00B0F0"/>
                  </a:solidFill>
                  <a:round/>
                  <a:headEnd/>
                  <a:tailEnd/>
                </a:ln>
              </p:spPr>
              <p:txBody>
                <a:bodyPr wrap="none" lIns="92075" tIns="46038" rIns="92075" bIns="46038" anchor="ctr"/>
                <a:lstStyle/>
                <a:p>
                  <a:pPr algn="ctr"/>
                  <a:endParaRPr lang="zh-CN" altLang="en-US" sz="3200" b="1">
                    <a:latin typeface="黑体" pitchFamily="49" charset="-122"/>
                    <a:ea typeface="黑体" pitchFamily="49" charset="-122"/>
                  </a:endParaRPr>
                </a:p>
              </p:txBody>
            </p:sp>
          </p:grpSp>
          <p:pic>
            <p:nvPicPr>
              <p:cNvPr id="13334" name="Picture 2" descr="E:\NARI_WORK\华北电网风电\数据处理\全网功率预测-统计升尺度\fig\precision_HB-20111102-20111207\Huabei_华北全网_ID=1800000-20111102-20111207.emf"/>
              <p:cNvPicPr>
                <a:picLocks noChangeAspect="1" noChangeArrowheads="1"/>
              </p:cNvPicPr>
              <p:nvPr/>
            </p:nvPicPr>
            <p:blipFill>
              <a:blip r:embed="rId3" cstate="print"/>
              <a:srcRect l="60448" t="14999" r="36568" b="70000"/>
              <a:stretch>
                <a:fillRect/>
              </a:stretch>
            </p:blipFill>
            <p:spPr bwMode="auto">
              <a:xfrm>
                <a:off x="5143500" y="3000375"/>
                <a:ext cx="285750" cy="642938"/>
              </a:xfrm>
              <a:prstGeom prst="rect">
                <a:avLst/>
              </a:prstGeom>
              <a:noFill/>
              <a:ln w="9525">
                <a:noFill/>
                <a:miter lim="800000"/>
                <a:headEnd/>
                <a:tailEnd/>
              </a:ln>
            </p:spPr>
          </p:pic>
          <p:pic>
            <p:nvPicPr>
              <p:cNvPr id="13335" name="Picture 2" descr="E:\NARI_WORK\华北电网风电\数据处理\全网功率预测-统计升尺度\fig\precision_HB-20111102-20111207\Huabei_华北全网_ID=1800000-20111102-20111207.emf"/>
              <p:cNvPicPr>
                <a:picLocks noChangeAspect="1" noChangeArrowheads="1"/>
              </p:cNvPicPr>
              <p:nvPr/>
            </p:nvPicPr>
            <p:blipFill>
              <a:blip r:embed="rId3" cstate="print"/>
              <a:srcRect l="62744" t="14999" r="36568" b="82436"/>
              <a:stretch>
                <a:fillRect/>
              </a:stretch>
            </p:blipFill>
            <p:spPr bwMode="auto">
              <a:xfrm>
                <a:off x="500063" y="3643313"/>
                <a:ext cx="428625" cy="714375"/>
              </a:xfrm>
              <a:prstGeom prst="rect">
                <a:avLst/>
              </a:prstGeom>
              <a:noFill/>
              <a:ln w="9525">
                <a:noFill/>
                <a:miter lim="800000"/>
                <a:headEnd/>
                <a:tailEnd/>
              </a:ln>
            </p:spPr>
          </p:pic>
        </p:grpSp>
        <p:sp>
          <p:nvSpPr>
            <p:cNvPr id="13332" name="椭圆 6"/>
            <p:cNvSpPr>
              <a:spLocks noChangeArrowheads="1"/>
            </p:cNvSpPr>
            <p:nvPr/>
          </p:nvSpPr>
          <p:spPr bwMode="auto">
            <a:xfrm rot="-3783326">
              <a:off x="2549696" y="1994203"/>
              <a:ext cx="1140185" cy="436286"/>
            </a:xfrm>
            <a:prstGeom prst="ellipse">
              <a:avLst/>
            </a:prstGeom>
            <a:noFill/>
            <a:ln w="38100" algn="ctr">
              <a:solidFill>
                <a:srgbClr val="00B0F0"/>
              </a:solidFill>
              <a:round/>
              <a:headEnd/>
              <a:tailEnd/>
            </a:ln>
          </p:spPr>
          <p:txBody>
            <a:bodyPr wrap="none" lIns="92075" tIns="46038" rIns="92075" bIns="46038" anchor="ctr"/>
            <a:lstStyle/>
            <a:p>
              <a:pPr algn="ctr"/>
              <a:endParaRPr lang="zh-CN" altLang="en-US" sz="3200" b="1">
                <a:latin typeface="黑体" pitchFamily="49" charset="-122"/>
                <a:ea typeface="黑体" pitchFamily="49" charset="-122"/>
              </a:endParaRPr>
            </a:p>
          </p:txBody>
        </p:sp>
      </p:grpSp>
      <p:sp>
        <p:nvSpPr>
          <p:cNvPr id="13315" name="Rectangle 2"/>
          <p:cNvSpPr>
            <a:spLocks noChangeArrowheads="1"/>
          </p:cNvSpPr>
          <p:nvPr/>
        </p:nvSpPr>
        <p:spPr bwMode="auto">
          <a:xfrm>
            <a:off x="-125413" y="260350"/>
            <a:ext cx="7669213" cy="642938"/>
          </a:xfrm>
          <a:prstGeom prst="rect">
            <a:avLst/>
          </a:prstGeom>
          <a:noFill/>
          <a:ln w="9525">
            <a:noFill/>
            <a:miter lim="800000"/>
            <a:headEnd/>
            <a:tailEnd/>
          </a:ln>
        </p:spPr>
        <p:txBody>
          <a:bodyPr anchor="ctr"/>
          <a:lstStyle/>
          <a:p>
            <a:r>
              <a:rPr lang="en-US" altLang="zh-CN" sz="2400" b="1" i="1">
                <a:solidFill>
                  <a:srgbClr val="006C69"/>
                </a:solidFill>
              </a:rPr>
              <a:t>  Wind Power Forecast Result</a:t>
            </a:r>
          </a:p>
        </p:txBody>
      </p:sp>
      <p:grpSp>
        <p:nvGrpSpPr>
          <p:cNvPr id="13316" name="组合 24"/>
          <p:cNvGrpSpPr>
            <a:grpSpLocks/>
          </p:cNvGrpSpPr>
          <p:nvPr/>
        </p:nvGrpSpPr>
        <p:grpSpPr bwMode="auto">
          <a:xfrm>
            <a:off x="5562600" y="1057275"/>
            <a:ext cx="4114800" cy="1228725"/>
            <a:chOff x="5562600" y="914400"/>
            <a:chExt cx="4114800" cy="1228130"/>
          </a:xfrm>
        </p:grpSpPr>
        <p:sp>
          <p:nvSpPr>
            <p:cNvPr id="24" name="圆角矩形 23"/>
            <p:cNvSpPr/>
            <p:nvPr/>
          </p:nvSpPr>
          <p:spPr bwMode="auto">
            <a:xfrm>
              <a:off x="5562600" y="914400"/>
              <a:ext cx="3505200" cy="1142447"/>
            </a:xfrm>
            <a:prstGeom prst="roundRect">
              <a:avLst/>
            </a:prstGeom>
            <a:solidFill>
              <a:srgbClr val="92D050"/>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r">
                <a:defRPr/>
              </a:pPr>
              <a:endParaRPr lang="zh-CN" altLang="en-US">
                <a:latin typeface="Arial" pitchFamily="34" charset="0"/>
              </a:endParaRPr>
            </a:p>
          </p:txBody>
        </p:sp>
        <p:sp>
          <p:nvSpPr>
            <p:cNvPr id="13329" name="矩形 12"/>
            <p:cNvSpPr>
              <a:spLocks noChangeArrowheads="1"/>
            </p:cNvSpPr>
            <p:nvPr/>
          </p:nvSpPr>
          <p:spPr bwMode="auto">
            <a:xfrm>
              <a:off x="5867400" y="914400"/>
              <a:ext cx="3810000" cy="677108"/>
            </a:xfrm>
            <a:prstGeom prst="rect">
              <a:avLst/>
            </a:prstGeom>
            <a:noFill/>
            <a:ln w="9525">
              <a:noFill/>
              <a:miter lim="800000"/>
              <a:headEnd/>
              <a:tailEnd/>
            </a:ln>
          </p:spPr>
          <p:txBody>
            <a:bodyPr>
              <a:spAutoFit/>
            </a:bodyPr>
            <a:lstStyle/>
            <a:p>
              <a:pPr marL="457200" indent="-457200"/>
              <a:r>
                <a:rPr lang="en-US" altLang="zh-CN" sz="2000" b="1" i="1"/>
                <a:t>Date: 2011.11-2011.12</a:t>
              </a:r>
              <a:r>
                <a:rPr lang="en-US" altLang="zh-CN" sz="2000" b="1" i="1">
                  <a:solidFill>
                    <a:srgbClr val="0000CC"/>
                  </a:solidFill>
                </a:rPr>
                <a:t>             </a:t>
              </a:r>
              <a:r>
                <a:rPr lang="en-US" altLang="zh-CN" b="1" i="1"/>
                <a:t>		             </a:t>
              </a:r>
              <a:endParaRPr lang="zh-CN" altLang="en-US" b="1">
                <a:solidFill>
                  <a:srgbClr val="FF0000"/>
                </a:solidFill>
              </a:endParaRPr>
            </a:p>
          </p:txBody>
        </p:sp>
        <p:sp>
          <p:nvSpPr>
            <p:cNvPr id="13330" name="TextBox 12"/>
            <p:cNvSpPr txBox="1">
              <a:spLocks noChangeArrowheads="1"/>
            </p:cNvSpPr>
            <p:nvPr/>
          </p:nvSpPr>
          <p:spPr bwMode="auto">
            <a:xfrm>
              <a:off x="5638800" y="1219200"/>
              <a:ext cx="3505200" cy="923330"/>
            </a:xfrm>
            <a:prstGeom prst="rect">
              <a:avLst/>
            </a:prstGeom>
            <a:noFill/>
            <a:ln w="9525">
              <a:noFill/>
              <a:miter lim="800000"/>
              <a:headEnd/>
              <a:tailEnd/>
            </a:ln>
          </p:spPr>
          <p:txBody>
            <a:bodyPr>
              <a:spAutoFit/>
            </a:bodyPr>
            <a:lstStyle/>
            <a:p>
              <a:pPr>
                <a:lnSpc>
                  <a:spcPct val="150000"/>
                </a:lnSpc>
              </a:pPr>
              <a:r>
                <a:rPr lang="en-US" altLang="zh-CN" b="1" i="1">
                  <a:solidFill>
                    <a:srgbClr val="0000CC"/>
                  </a:solidFill>
                </a:rPr>
                <a:t>RMSE=8.1%        MAE=5.82%</a:t>
              </a:r>
            </a:p>
            <a:p>
              <a:pPr>
                <a:lnSpc>
                  <a:spcPct val="150000"/>
                </a:lnSpc>
              </a:pPr>
              <a:r>
                <a:rPr lang="en-US" altLang="zh-CN" b="1" i="1">
                  <a:solidFill>
                    <a:srgbClr val="0000CC"/>
                  </a:solidFill>
                </a:rPr>
                <a:t>Corr=86.86%       Rate=96.88%</a:t>
              </a:r>
              <a:endParaRPr lang="zh-CN" altLang="en-US"/>
            </a:p>
          </p:txBody>
        </p:sp>
      </p:grpSp>
      <p:sp>
        <p:nvSpPr>
          <p:cNvPr id="13317" name="TextBox 13"/>
          <p:cNvSpPr txBox="1">
            <a:spLocks noChangeArrowheads="1"/>
          </p:cNvSpPr>
          <p:nvPr/>
        </p:nvSpPr>
        <p:spPr bwMode="auto">
          <a:xfrm>
            <a:off x="3810000" y="2771775"/>
            <a:ext cx="2012950" cy="276225"/>
          </a:xfrm>
          <a:prstGeom prst="rect">
            <a:avLst/>
          </a:prstGeom>
          <a:solidFill>
            <a:schemeClr val="bg1"/>
          </a:solidFill>
          <a:ln w="9525">
            <a:noFill/>
            <a:miter lim="800000"/>
            <a:headEnd/>
            <a:tailEnd/>
          </a:ln>
        </p:spPr>
        <p:txBody>
          <a:bodyPr>
            <a:spAutoFit/>
          </a:bodyPr>
          <a:lstStyle/>
          <a:p>
            <a:r>
              <a:rPr lang="en-US" altLang="zh-CN" sz="1200" b="1" i="1">
                <a:latin typeface="Arial Black" pitchFamily="34" charset="0"/>
              </a:rPr>
              <a:t>WPF Result of NCGC  </a:t>
            </a:r>
            <a:endParaRPr lang="zh-CN" altLang="en-US" sz="1200" b="1" i="1">
              <a:latin typeface="Arial Black" pitchFamily="34" charset="0"/>
            </a:endParaRPr>
          </a:p>
        </p:txBody>
      </p:sp>
      <p:sp>
        <p:nvSpPr>
          <p:cNvPr id="13318" name="TextBox 14"/>
          <p:cNvSpPr txBox="1">
            <a:spLocks noChangeArrowheads="1"/>
          </p:cNvSpPr>
          <p:nvPr/>
        </p:nvSpPr>
        <p:spPr bwMode="auto">
          <a:xfrm>
            <a:off x="2286000" y="4905375"/>
            <a:ext cx="685800" cy="276225"/>
          </a:xfrm>
          <a:prstGeom prst="rect">
            <a:avLst/>
          </a:prstGeom>
          <a:solidFill>
            <a:schemeClr val="bg1"/>
          </a:solidFill>
          <a:ln w="9525">
            <a:noFill/>
            <a:miter lim="800000"/>
            <a:headEnd/>
            <a:tailEnd/>
          </a:ln>
        </p:spPr>
        <p:txBody>
          <a:bodyPr>
            <a:spAutoFit/>
          </a:bodyPr>
          <a:lstStyle/>
          <a:p>
            <a:r>
              <a:rPr lang="en-US" altLang="zh-CN" sz="1200" b="1" i="1">
                <a:latin typeface="Arial Black" pitchFamily="34" charset="0"/>
              </a:rPr>
              <a:t>Error</a:t>
            </a:r>
            <a:endParaRPr lang="zh-CN" altLang="en-US" sz="1200" b="1" i="1">
              <a:latin typeface="Arial Black" pitchFamily="34" charset="0"/>
            </a:endParaRPr>
          </a:p>
        </p:txBody>
      </p:sp>
      <p:cxnSp>
        <p:nvCxnSpPr>
          <p:cNvPr id="16" name="直接箭头连接符 15"/>
          <p:cNvCxnSpPr/>
          <p:nvPr/>
        </p:nvCxnSpPr>
        <p:spPr bwMode="auto">
          <a:xfrm rot="10800000">
            <a:off x="228600" y="2133600"/>
            <a:ext cx="4495800" cy="990600"/>
          </a:xfrm>
          <a:prstGeom prst="straightConnector1">
            <a:avLst/>
          </a:prstGeom>
          <a:solidFill>
            <a:schemeClr val="bg1"/>
          </a:solidFill>
          <a:ln w="63500" cap="flat" cmpd="sng" algn="ctr">
            <a:solidFill>
              <a:srgbClr val="FF0000"/>
            </a:solidFill>
            <a:prstDash val="solid"/>
            <a:round/>
            <a:headEnd type="none" w="med" len="med"/>
            <a:tailEnd type="arrow"/>
          </a:ln>
          <a:effectLst>
            <a:outerShdw dist="107763" dir="2700000" algn="ctr" rotWithShape="0">
              <a:schemeClr val="bg2">
                <a:alpha val="50000"/>
              </a:schemeClr>
            </a:outerShdw>
          </a:effectLst>
        </p:spPr>
      </p:cxnSp>
      <p:cxnSp>
        <p:nvCxnSpPr>
          <p:cNvPr id="18" name="直接箭头连接符 17"/>
          <p:cNvCxnSpPr/>
          <p:nvPr/>
        </p:nvCxnSpPr>
        <p:spPr bwMode="auto">
          <a:xfrm rot="10800000">
            <a:off x="228600" y="2057400"/>
            <a:ext cx="2743200" cy="1295400"/>
          </a:xfrm>
          <a:prstGeom prst="straightConnector1">
            <a:avLst/>
          </a:prstGeom>
          <a:solidFill>
            <a:schemeClr val="bg1"/>
          </a:solidFill>
          <a:ln w="63500" cap="flat" cmpd="sng" algn="ctr">
            <a:solidFill>
              <a:srgbClr val="FF0000"/>
            </a:solidFill>
            <a:prstDash val="solid"/>
            <a:round/>
            <a:headEnd type="none" w="med" len="med"/>
            <a:tailEnd type="arrow"/>
          </a:ln>
          <a:effectLst>
            <a:outerShdw dist="107763" dir="2700000" algn="ctr" rotWithShape="0">
              <a:schemeClr val="bg2">
                <a:alpha val="50000"/>
              </a:schemeClr>
            </a:outerShdw>
          </a:effectLst>
        </p:spPr>
      </p:cxnSp>
      <p:sp>
        <p:nvSpPr>
          <p:cNvPr id="13321" name="矩形 12"/>
          <p:cNvSpPr>
            <a:spLocks noChangeArrowheads="1"/>
          </p:cNvSpPr>
          <p:nvPr/>
        </p:nvSpPr>
        <p:spPr bwMode="auto">
          <a:xfrm>
            <a:off x="0" y="1447800"/>
            <a:ext cx="2667000" cy="862013"/>
          </a:xfrm>
          <a:prstGeom prst="rect">
            <a:avLst/>
          </a:prstGeom>
          <a:noFill/>
          <a:ln w="9525">
            <a:noFill/>
            <a:miter lim="800000"/>
            <a:headEnd/>
            <a:tailEnd/>
          </a:ln>
        </p:spPr>
        <p:txBody>
          <a:bodyPr>
            <a:spAutoFit/>
          </a:bodyPr>
          <a:lstStyle/>
          <a:p>
            <a:pPr marL="457200" indent="-457200"/>
            <a:r>
              <a:rPr lang="en-US" altLang="zh-CN" sz="1600" b="1" i="1">
                <a:solidFill>
                  <a:srgbClr val="00B0F0"/>
                </a:solidFill>
              </a:rPr>
              <a:t>Forecast the </a:t>
            </a:r>
          </a:p>
          <a:p>
            <a:pPr marL="457200" indent="-457200"/>
            <a:r>
              <a:rPr lang="en-US" altLang="zh-CN" sz="1600" b="1" i="1">
                <a:solidFill>
                  <a:srgbClr val="00B0F0"/>
                </a:solidFill>
              </a:rPr>
              <a:t>Weather Trend</a:t>
            </a:r>
            <a:r>
              <a:rPr lang="en-US" altLang="zh-CN" sz="1400" b="1" i="1"/>
              <a:t>	</a:t>
            </a:r>
            <a:r>
              <a:rPr lang="en-US" altLang="zh-CN" b="1" i="1"/>
              <a:t>	             </a:t>
            </a:r>
            <a:endParaRPr lang="zh-CN" altLang="en-US" b="1">
              <a:solidFill>
                <a:srgbClr val="FF0000"/>
              </a:solidFill>
            </a:endParaRPr>
          </a:p>
        </p:txBody>
      </p:sp>
      <p:grpSp>
        <p:nvGrpSpPr>
          <p:cNvPr id="13322" name="组合 26"/>
          <p:cNvGrpSpPr>
            <a:grpSpLocks/>
          </p:cNvGrpSpPr>
          <p:nvPr/>
        </p:nvGrpSpPr>
        <p:grpSpPr bwMode="auto">
          <a:xfrm>
            <a:off x="1600200" y="1057275"/>
            <a:ext cx="4114800" cy="1228725"/>
            <a:chOff x="5562600" y="914400"/>
            <a:chExt cx="4114800" cy="1228130"/>
          </a:xfrm>
        </p:grpSpPr>
        <p:sp>
          <p:nvSpPr>
            <p:cNvPr id="28" name="圆角矩形 27"/>
            <p:cNvSpPr/>
            <p:nvPr/>
          </p:nvSpPr>
          <p:spPr bwMode="auto">
            <a:xfrm>
              <a:off x="5562600" y="914400"/>
              <a:ext cx="3505200" cy="1142447"/>
            </a:xfrm>
            <a:prstGeom prst="roundRect">
              <a:avLst/>
            </a:prstGeom>
            <a:solidFill>
              <a:srgbClr val="92D050"/>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r">
                <a:defRPr/>
              </a:pPr>
              <a:endParaRPr lang="zh-CN" altLang="en-US">
                <a:latin typeface="Arial" pitchFamily="34" charset="0"/>
              </a:endParaRPr>
            </a:p>
          </p:txBody>
        </p:sp>
        <p:sp>
          <p:nvSpPr>
            <p:cNvPr id="13326" name="矩形 12"/>
            <p:cNvSpPr>
              <a:spLocks noChangeArrowheads="1"/>
            </p:cNvSpPr>
            <p:nvPr/>
          </p:nvSpPr>
          <p:spPr bwMode="auto">
            <a:xfrm>
              <a:off x="5867400" y="914400"/>
              <a:ext cx="3810000" cy="677108"/>
            </a:xfrm>
            <a:prstGeom prst="rect">
              <a:avLst/>
            </a:prstGeom>
            <a:noFill/>
            <a:ln w="9525">
              <a:noFill/>
              <a:miter lim="800000"/>
              <a:headEnd/>
              <a:tailEnd/>
            </a:ln>
          </p:spPr>
          <p:txBody>
            <a:bodyPr>
              <a:spAutoFit/>
            </a:bodyPr>
            <a:lstStyle/>
            <a:p>
              <a:pPr marL="457200" indent="-457200"/>
              <a:r>
                <a:rPr lang="en-US" altLang="zh-CN" sz="2000" b="1" i="1"/>
                <a:t>Date: 2011.04-2011.05</a:t>
              </a:r>
              <a:r>
                <a:rPr lang="en-US" altLang="zh-CN" sz="2000" b="1" i="1">
                  <a:solidFill>
                    <a:srgbClr val="0000CC"/>
                  </a:solidFill>
                </a:rPr>
                <a:t>             </a:t>
              </a:r>
              <a:r>
                <a:rPr lang="en-US" altLang="zh-CN" b="1" i="1"/>
                <a:t>		             </a:t>
              </a:r>
              <a:endParaRPr lang="zh-CN" altLang="en-US" b="1">
                <a:solidFill>
                  <a:srgbClr val="FF0000"/>
                </a:solidFill>
              </a:endParaRPr>
            </a:p>
          </p:txBody>
        </p:sp>
        <p:sp>
          <p:nvSpPr>
            <p:cNvPr id="13327" name="TextBox 29"/>
            <p:cNvSpPr txBox="1">
              <a:spLocks noChangeArrowheads="1"/>
            </p:cNvSpPr>
            <p:nvPr/>
          </p:nvSpPr>
          <p:spPr bwMode="auto">
            <a:xfrm>
              <a:off x="5638800" y="1219200"/>
              <a:ext cx="3505200" cy="923330"/>
            </a:xfrm>
            <a:prstGeom prst="rect">
              <a:avLst/>
            </a:prstGeom>
            <a:noFill/>
            <a:ln w="9525">
              <a:noFill/>
              <a:miter lim="800000"/>
              <a:headEnd/>
              <a:tailEnd/>
            </a:ln>
          </p:spPr>
          <p:txBody>
            <a:bodyPr>
              <a:spAutoFit/>
            </a:bodyPr>
            <a:lstStyle/>
            <a:p>
              <a:pPr>
                <a:lnSpc>
                  <a:spcPct val="150000"/>
                </a:lnSpc>
              </a:pPr>
              <a:r>
                <a:rPr lang="en-US" altLang="zh-CN" b="1" i="1">
                  <a:solidFill>
                    <a:srgbClr val="0000CC"/>
                  </a:solidFill>
                </a:rPr>
                <a:t>RMSE=12.72%     MAE=9.77%</a:t>
              </a:r>
            </a:p>
            <a:p>
              <a:pPr>
                <a:lnSpc>
                  <a:spcPct val="150000"/>
                </a:lnSpc>
              </a:pPr>
              <a:r>
                <a:rPr lang="en-US" altLang="zh-CN" b="1" i="1">
                  <a:solidFill>
                    <a:srgbClr val="0000CC"/>
                  </a:solidFill>
                </a:rPr>
                <a:t>Corr=74.71%       Rate=87.44%</a:t>
              </a:r>
              <a:endParaRPr lang="zh-CN" altLang="en-US"/>
            </a:p>
          </p:txBody>
        </p:sp>
      </p:grpSp>
      <p:sp>
        <p:nvSpPr>
          <p:cNvPr id="31" name="TextBox 30"/>
          <p:cNvSpPr txBox="1">
            <a:spLocks noChangeArrowheads="1"/>
          </p:cNvSpPr>
          <p:nvPr/>
        </p:nvSpPr>
        <p:spPr bwMode="auto">
          <a:xfrm>
            <a:off x="3581400" y="2205038"/>
            <a:ext cx="3641725" cy="461962"/>
          </a:xfrm>
          <a:prstGeom prst="rect">
            <a:avLst/>
          </a:prstGeom>
          <a:noFill/>
          <a:ln w="9525">
            <a:noFill/>
            <a:miter lim="800000"/>
            <a:headEnd/>
            <a:tailEnd/>
          </a:ln>
        </p:spPr>
        <p:txBody>
          <a:bodyPr wrap="none">
            <a:spAutoFit/>
          </a:bodyPr>
          <a:lstStyle/>
          <a:p>
            <a:r>
              <a:rPr lang="en-US" altLang="zh-CN" sz="2400" b="1" i="1">
                <a:solidFill>
                  <a:srgbClr val="FF0000"/>
                </a:solidFill>
                <a:latin typeface="Arial Black" pitchFamily="34" charset="0"/>
              </a:rPr>
              <a:t>Significant improve !</a:t>
            </a:r>
            <a:endParaRPr lang="zh-CN" altLang="en-US" sz="2400" b="1" i="1">
              <a:solidFill>
                <a:srgbClr val="FF0000"/>
              </a:solidFill>
              <a:latin typeface="Arial Black" pitchFamily="34" charset="0"/>
            </a:endParaRPr>
          </a:p>
        </p:txBody>
      </p:sp>
      <p:sp>
        <p:nvSpPr>
          <p:cNvPr id="32" name="上箭头 31"/>
          <p:cNvSpPr/>
          <p:nvPr/>
        </p:nvSpPr>
        <p:spPr bwMode="auto">
          <a:xfrm>
            <a:off x="5181600" y="1371600"/>
            <a:ext cx="304800" cy="609600"/>
          </a:xfrm>
          <a:prstGeom prst="upArrow">
            <a:avLst/>
          </a:prstGeom>
          <a:solidFill>
            <a:srgbClr val="FF0000"/>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p:spPr>
        <p:txBody>
          <a:bodyPr lIns="92075" tIns="46038" rIns="92075" bIns="46038"/>
          <a:lstStyle/>
          <a:p>
            <a:pPr algn="r">
              <a:defRPr/>
            </a:pPr>
            <a:endParaRPr lang="zh-CN" altLang="en-US">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2" calcmode="lin" valueType="num">
                                      <p:cBhvr override="childStyle">
                                        <p:cTn id="6" dur="1000" fill="hold"/>
                                        <p:tgtEl>
                                          <p:spTgt spid="31"/>
                                        </p:tgtEl>
                                        <p:attrNameLst>
                                          <p:attrName>style.fontSize</p:attrName>
                                        </p:attrNameLst>
                                      </p:cBhvr>
                                    </p:anim>
                                  </p:childTnLst>
                                </p:cTn>
                              </p:par>
                              <p:par>
                                <p:cTn id="7" presetID="2" presetClass="entr" presetSubtype="4"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additive="base">
                                        <p:cTn id="9" dur="500" fill="hold"/>
                                        <p:tgtEl>
                                          <p:spTgt spid="32"/>
                                        </p:tgtEl>
                                        <p:attrNameLst>
                                          <p:attrName>ppt_x</p:attrName>
                                        </p:attrNameLst>
                                      </p:cBhvr>
                                      <p:tavLst>
                                        <p:tav tm="0">
                                          <p:val>
                                            <p:strVal val="#ppt_x"/>
                                          </p:val>
                                        </p:tav>
                                        <p:tav tm="100000">
                                          <p:val>
                                            <p:strVal val="#ppt_x"/>
                                          </p:val>
                                        </p:tav>
                                      </p:tavLst>
                                    </p:anim>
                                    <p:anim calcmode="lin" valueType="num">
                                      <p:cBhvr additive="base">
                                        <p:cTn id="1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0" y="228600"/>
            <a:ext cx="9144000" cy="523875"/>
          </a:xfrm>
          <a:prstGeom prst="rect">
            <a:avLst/>
          </a:prstGeom>
          <a:noFill/>
          <a:ln w="9525">
            <a:noFill/>
            <a:miter lim="800000"/>
            <a:headEnd/>
            <a:tailEnd/>
          </a:ln>
        </p:spPr>
        <p:txBody>
          <a:bodyPr>
            <a:spAutoFit/>
          </a:bodyPr>
          <a:lstStyle/>
          <a:p>
            <a:r>
              <a:rPr lang="en-US" altLang="zh-CN" sz="2800" b="1">
                <a:solidFill>
                  <a:srgbClr val="0000FF"/>
                </a:solidFill>
              </a:rPr>
              <a:t>Case : Wind  Forecasting</a:t>
            </a:r>
          </a:p>
        </p:txBody>
      </p:sp>
      <p:pic>
        <p:nvPicPr>
          <p:cNvPr id="14339" name="图片 2" descr="风速对比曲线png.png"/>
          <p:cNvPicPr>
            <a:picLocks noChangeAspect="1"/>
          </p:cNvPicPr>
          <p:nvPr/>
        </p:nvPicPr>
        <p:blipFill>
          <a:blip r:embed="rId2"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2" descr="短期预测.jpg"/>
          <p:cNvPicPr>
            <a:picLocks noChangeAspect="1"/>
          </p:cNvPicPr>
          <p:nvPr/>
        </p:nvPicPr>
        <p:blipFill>
          <a:blip r:embed="rId3" cstate="print"/>
          <a:srcRect/>
          <a:stretch>
            <a:fillRect/>
          </a:stretch>
        </p:blipFill>
        <p:spPr bwMode="auto">
          <a:xfrm>
            <a:off x="0" y="762000"/>
            <a:ext cx="9144000" cy="6096000"/>
          </a:xfrm>
          <a:prstGeom prst="rect">
            <a:avLst/>
          </a:prstGeom>
          <a:noFill/>
          <a:ln w="9525">
            <a:noFill/>
            <a:miter lim="800000"/>
            <a:headEnd/>
            <a:tailEnd/>
          </a:ln>
        </p:spPr>
      </p:pic>
      <p:sp>
        <p:nvSpPr>
          <p:cNvPr id="15363" name="矩形 1"/>
          <p:cNvSpPr>
            <a:spLocks noChangeArrowheads="1"/>
          </p:cNvSpPr>
          <p:nvPr/>
        </p:nvSpPr>
        <p:spPr bwMode="auto">
          <a:xfrm>
            <a:off x="0" y="228600"/>
            <a:ext cx="9144000" cy="523875"/>
          </a:xfrm>
          <a:prstGeom prst="rect">
            <a:avLst/>
          </a:prstGeom>
          <a:noFill/>
          <a:ln w="9525">
            <a:noFill/>
            <a:miter lim="800000"/>
            <a:headEnd/>
            <a:tailEnd/>
          </a:ln>
        </p:spPr>
        <p:txBody>
          <a:bodyPr>
            <a:spAutoFit/>
          </a:bodyPr>
          <a:lstStyle/>
          <a:p>
            <a:r>
              <a:rPr lang="en-US" altLang="zh-CN" sz="2800" b="1">
                <a:solidFill>
                  <a:srgbClr val="0000FF"/>
                </a:solidFill>
              </a:rPr>
              <a:t>Case : Wind Power Forecasting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2590800" y="5029200"/>
            <a:ext cx="3887788" cy="914400"/>
          </a:xfrm>
          <a:prstGeom prst="rect">
            <a:avLst/>
          </a:prstGeom>
          <a:noFill/>
          <a:ln w="9525">
            <a:noFill/>
            <a:miter lim="800000"/>
            <a:headEnd/>
            <a:tailEnd/>
          </a:ln>
        </p:spPr>
        <p:txBody>
          <a:bodyPr>
            <a:spAutoFit/>
          </a:bodyPr>
          <a:lstStyle/>
          <a:p>
            <a:r>
              <a:rPr lang="en-US" altLang="zh-CN" sz="5400">
                <a:solidFill>
                  <a:srgbClr val="005A58"/>
                </a:solidFill>
                <a:ea typeface="宋体" pitchFamily="2" charset="-122"/>
              </a:rPr>
              <a:t>Thank you!</a:t>
            </a:r>
            <a:endParaRPr lang="zh-CN" altLang="en-US" sz="5400">
              <a:solidFill>
                <a:srgbClr val="005A58"/>
              </a:solidFill>
              <a:ea typeface="宋体" pitchFamily="2" charset="-122"/>
            </a:endParaRPr>
          </a:p>
        </p:txBody>
      </p:sp>
      <p:sp>
        <p:nvSpPr>
          <p:cNvPr id="16387" name="矩形 1"/>
          <p:cNvSpPr>
            <a:spLocks noChangeArrowheads="1"/>
          </p:cNvSpPr>
          <p:nvPr/>
        </p:nvSpPr>
        <p:spPr bwMode="auto">
          <a:xfrm>
            <a:off x="304800" y="762000"/>
            <a:ext cx="8534400" cy="3540125"/>
          </a:xfrm>
          <a:prstGeom prst="rect">
            <a:avLst/>
          </a:prstGeom>
          <a:noFill/>
          <a:ln w="9525">
            <a:noFill/>
            <a:miter lim="800000"/>
            <a:headEnd/>
            <a:tailEnd/>
          </a:ln>
        </p:spPr>
        <p:txBody>
          <a:bodyPr>
            <a:spAutoFit/>
          </a:bodyPr>
          <a:lstStyle/>
          <a:p>
            <a:r>
              <a:rPr lang="en-US" altLang="zh-CN" sz="2800" b="1">
                <a:solidFill>
                  <a:srgbClr val="0000FF"/>
                </a:solidFill>
              </a:rPr>
              <a:t>Cao Xiao</a:t>
            </a:r>
          </a:p>
          <a:p>
            <a:r>
              <a:rPr lang="en-US" altLang="zh-CN" sz="2800" b="1">
                <a:solidFill>
                  <a:srgbClr val="0000FF"/>
                </a:solidFill>
              </a:rPr>
              <a:t>Address:No.8 Nanrui Road , Nanjing PRC 210003</a:t>
            </a:r>
          </a:p>
          <a:p>
            <a:endParaRPr lang="en-US" altLang="zh-CN" sz="2800" b="1">
              <a:solidFill>
                <a:srgbClr val="0000FF"/>
              </a:solidFill>
            </a:endParaRPr>
          </a:p>
          <a:p>
            <a:r>
              <a:rPr lang="en-US" altLang="zh-CN" sz="2800" b="1">
                <a:solidFill>
                  <a:srgbClr val="0000FF"/>
                </a:solidFill>
              </a:rPr>
              <a:t>TEL:+86 25 83092802    FAX:+86 25 83092877</a:t>
            </a:r>
          </a:p>
          <a:p>
            <a:endParaRPr lang="en-US" altLang="zh-CN" sz="2800" b="1">
              <a:solidFill>
                <a:srgbClr val="0000FF"/>
              </a:solidFill>
            </a:endParaRPr>
          </a:p>
          <a:p>
            <a:r>
              <a:rPr lang="en-US" altLang="zh-CN" sz="2800" b="1">
                <a:solidFill>
                  <a:srgbClr val="0000FF"/>
                </a:solidFill>
              </a:rPr>
              <a:t>Mobile:+86 13813889826</a:t>
            </a:r>
          </a:p>
          <a:p>
            <a:endParaRPr lang="en-US" altLang="zh-CN" sz="2800" b="1">
              <a:solidFill>
                <a:srgbClr val="0000FF"/>
              </a:solidFill>
            </a:endParaRPr>
          </a:p>
          <a:p>
            <a:r>
              <a:rPr lang="en-US" altLang="zh-CN" sz="2800" b="1">
                <a:solidFill>
                  <a:srgbClr val="0000FF"/>
                </a:solidFill>
              </a:rPr>
              <a:t>Email:caoxiao@sgepri.sgcc.com.cn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371600" y="1447800"/>
            <a:ext cx="6629400" cy="800100"/>
          </a:xfrm>
          <a:prstGeom prst="rect">
            <a:avLst/>
          </a:prstGeom>
          <a:noFill/>
          <a:ln w="12700" algn="ctr">
            <a:solidFill>
              <a:srgbClr val="959595"/>
            </a:solidFill>
            <a:miter lim="800000"/>
            <a:headEnd/>
            <a:tailEnd/>
          </a:ln>
        </p:spPr>
        <p:txBody>
          <a:bodyPr anchor="ctr"/>
          <a:lstStyle/>
          <a:p>
            <a:pPr>
              <a:spcBef>
                <a:spcPct val="50000"/>
              </a:spcBef>
            </a:pPr>
            <a:r>
              <a:rPr lang="en-US" altLang="zh-CN" sz="2400" b="1">
                <a:solidFill>
                  <a:srgbClr val="006C69"/>
                </a:solidFill>
                <a:latin typeface="Times New Roman" pitchFamily="18" charset="0"/>
                <a:ea typeface="楷体_GB2312" pitchFamily="49" charset="-122"/>
              </a:rPr>
              <a:t>C</a:t>
            </a:r>
            <a:r>
              <a:rPr lang="en-US" altLang="zh-CN" sz="2400" b="1">
                <a:solidFill>
                  <a:srgbClr val="006C69"/>
                </a:solidFill>
              </a:rPr>
              <a:t>urrent  situation of forecast technology</a:t>
            </a:r>
            <a:endParaRPr lang="en-US" altLang="zh-CN" sz="2400" b="1">
              <a:solidFill>
                <a:srgbClr val="006C69"/>
              </a:solidFill>
              <a:latin typeface="Times New Roman" pitchFamily="18" charset="0"/>
              <a:ea typeface="楷体_GB2312" pitchFamily="49" charset="-122"/>
            </a:endParaRPr>
          </a:p>
        </p:txBody>
      </p:sp>
      <p:sp>
        <p:nvSpPr>
          <p:cNvPr id="3075" name="Text Box 3"/>
          <p:cNvSpPr txBox="1">
            <a:spLocks noChangeArrowheads="1"/>
          </p:cNvSpPr>
          <p:nvPr/>
        </p:nvSpPr>
        <p:spPr bwMode="auto">
          <a:xfrm>
            <a:off x="1371600" y="3429000"/>
            <a:ext cx="6629400" cy="763588"/>
          </a:xfrm>
          <a:prstGeom prst="rect">
            <a:avLst/>
          </a:prstGeom>
          <a:noFill/>
          <a:ln w="12700" algn="ctr">
            <a:solidFill>
              <a:srgbClr val="959595"/>
            </a:solidFill>
            <a:miter lim="800000"/>
            <a:headEnd/>
            <a:tailEnd/>
          </a:ln>
        </p:spPr>
        <p:txBody>
          <a:bodyPr anchor="ctr"/>
          <a:lstStyle/>
          <a:p>
            <a:pPr>
              <a:spcBef>
                <a:spcPct val="50000"/>
              </a:spcBef>
            </a:pPr>
            <a:r>
              <a:rPr lang="en-US" altLang="zh-CN" sz="2400" b="1">
                <a:solidFill>
                  <a:srgbClr val="006C69"/>
                </a:solidFill>
              </a:rPr>
              <a:t>Key technology of forecast</a:t>
            </a:r>
            <a:endParaRPr lang="zh-CN" altLang="en-US" sz="2400" b="1">
              <a:solidFill>
                <a:srgbClr val="006C69"/>
              </a:solidFill>
            </a:endParaRPr>
          </a:p>
        </p:txBody>
      </p:sp>
      <p:sp>
        <p:nvSpPr>
          <p:cNvPr id="3076" name="Text Box 7"/>
          <p:cNvSpPr txBox="1">
            <a:spLocks noChangeArrowheads="1"/>
          </p:cNvSpPr>
          <p:nvPr/>
        </p:nvSpPr>
        <p:spPr bwMode="auto">
          <a:xfrm>
            <a:off x="1371600" y="2438400"/>
            <a:ext cx="6629400" cy="777875"/>
          </a:xfrm>
          <a:prstGeom prst="rect">
            <a:avLst/>
          </a:prstGeom>
          <a:noFill/>
          <a:ln w="12700" algn="ctr">
            <a:solidFill>
              <a:srgbClr val="959595"/>
            </a:solidFill>
            <a:miter lim="800000"/>
            <a:headEnd/>
            <a:tailEnd/>
          </a:ln>
        </p:spPr>
        <p:txBody>
          <a:bodyPr anchor="ctr"/>
          <a:lstStyle/>
          <a:p>
            <a:pPr>
              <a:spcBef>
                <a:spcPct val="50000"/>
              </a:spcBef>
            </a:pPr>
            <a:r>
              <a:rPr lang="en-US" altLang="zh-CN" sz="2400" b="1">
                <a:solidFill>
                  <a:srgbClr val="006C69"/>
                </a:solidFill>
              </a:rPr>
              <a:t> Forecast principle of wind power</a:t>
            </a:r>
            <a:endParaRPr lang="en-US" altLang="zh-CN" sz="2400" b="1">
              <a:solidFill>
                <a:srgbClr val="006C69"/>
              </a:solidFill>
              <a:latin typeface="Times New Roman" pitchFamily="18" charset="0"/>
              <a:ea typeface="楷体_GB2312" pitchFamily="49" charset="-122"/>
            </a:endParaRPr>
          </a:p>
        </p:txBody>
      </p:sp>
      <p:sp>
        <p:nvSpPr>
          <p:cNvPr id="3077" name="Text Box 3"/>
          <p:cNvSpPr txBox="1">
            <a:spLocks noChangeArrowheads="1"/>
          </p:cNvSpPr>
          <p:nvPr/>
        </p:nvSpPr>
        <p:spPr bwMode="auto">
          <a:xfrm>
            <a:off x="1371600" y="4418013"/>
            <a:ext cx="6629400" cy="763587"/>
          </a:xfrm>
          <a:prstGeom prst="rect">
            <a:avLst/>
          </a:prstGeom>
          <a:noFill/>
          <a:ln w="12700" algn="ctr">
            <a:solidFill>
              <a:srgbClr val="959595"/>
            </a:solidFill>
            <a:miter lim="800000"/>
            <a:headEnd/>
            <a:tailEnd/>
          </a:ln>
        </p:spPr>
        <p:txBody>
          <a:bodyPr anchor="ctr"/>
          <a:lstStyle/>
          <a:p>
            <a:pPr>
              <a:spcBef>
                <a:spcPct val="50000"/>
              </a:spcBef>
            </a:pPr>
            <a:r>
              <a:rPr lang="en-US" altLang="zh-CN" sz="2400" b="1">
                <a:solidFill>
                  <a:srgbClr val="006C69"/>
                </a:solidFill>
              </a:rPr>
              <a:t>Development of forecast technology</a:t>
            </a:r>
            <a:endParaRPr lang="en-US" altLang="zh-CN" sz="2400" b="1">
              <a:solidFill>
                <a:srgbClr val="006C69"/>
              </a:solidFill>
              <a:latin typeface="Times New Roman" pitchFamily="18" charset="0"/>
              <a:ea typeface="楷体_GB2312" pitchFamily="49" charset="-122"/>
            </a:endParaRPr>
          </a:p>
        </p:txBody>
      </p:sp>
      <p:sp>
        <p:nvSpPr>
          <p:cNvPr id="3078" name="Rectangle 30"/>
          <p:cNvSpPr>
            <a:spLocks noChangeArrowheads="1"/>
          </p:cNvSpPr>
          <p:nvPr/>
        </p:nvSpPr>
        <p:spPr bwMode="auto">
          <a:xfrm>
            <a:off x="381000" y="457200"/>
            <a:ext cx="8305800" cy="525463"/>
          </a:xfrm>
          <a:prstGeom prst="rect">
            <a:avLst/>
          </a:prstGeom>
          <a:noFill/>
          <a:ln w="9525">
            <a:noFill/>
            <a:miter lim="800000"/>
            <a:headEnd/>
            <a:tailEnd/>
          </a:ln>
        </p:spPr>
        <p:txBody>
          <a:bodyPr lIns="93296" tIns="46648" rIns="93296" bIns="46648">
            <a:spAutoFit/>
          </a:bodyPr>
          <a:lstStyle/>
          <a:p>
            <a:pPr algn="ctr"/>
            <a:r>
              <a:rPr lang="en-US" altLang="zh-CN" sz="2800" b="1">
                <a:solidFill>
                  <a:srgbClr val="0000FF"/>
                </a:solidFill>
                <a:ea typeface="黑体" pitchFamily="49" charset="-122"/>
              </a:rPr>
              <a:t>Content</a:t>
            </a:r>
            <a:endParaRPr lang="zh-CN" altLang="en-US" sz="2800" b="1">
              <a:solidFill>
                <a:srgbClr val="0000FF"/>
              </a:solidFill>
              <a:ea typeface="黑体" pitchFamily="49" charset="-122"/>
            </a:endParaRPr>
          </a:p>
        </p:txBody>
      </p:sp>
      <p:sp>
        <p:nvSpPr>
          <p:cNvPr id="3079" name="Text Box 3"/>
          <p:cNvSpPr txBox="1">
            <a:spLocks noChangeArrowheads="1"/>
          </p:cNvSpPr>
          <p:nvPr/>
        </p:nvSpPr>
        <p:spPr bwMode="auto">
          <a:xfrm>
            <a:off x="1371600" y="5410200"/>
            <a:ext cx="6629400" cy="763588"/>
          </a:xfrm>
          <a:prstGeom prst="rect">
            <a:avLst/>
          </a:prstGeom>
          <a:noFill/>
          <a:ln w="12700" algn="ctr">
            <a:solidFill>
              <a:srgbClr val="959595"/>
            </a:solidFill>
            <a:miter lim="800000"/>
            <a:headEnd/>
            <a:tailEnd/>
          </a:ln>
        </p:spPr>
        <p:txBody>
          <a:bodyPr anchor="ctr"/>
          <a:lstStyle/>
          <a:p>
            <a:pPr>
              <a:spcBef>
                <a:spcPct val="50000"/>
              </a:spcBef>
            </a:pPr>
            <a:r>
              <a:rPr lang="en-US" altLang="zh-CN" sz="2400" b="1">
                <a:solidFill>
                  <a:srgbClr val="006C69"/>
                </a:solidFill>
              </a:rPr>
              <a:t>Cooperation with ADB</a:t>
            </a:r>
            <a:endParaRPr lang="en-US" altLang="zh-CN" sz="2400" b="1">
              <a:solidFill>
                <a:srgbClr val="006C69"/>
              </a:solidFill>
              <a:latin typeface="Times New Roman" pitchFamily="18" charset="0"/>
              <a:ea typeface="楷体_GB2312" pitchFamily="49"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4" descr="风机1.jpg"/>
          <p:cNvPicPr preferRelativeResize="0">
            <a:picLocks/>
          </p:cNvPicPr>
          <p:nvPr/>
        </p:nvPicPr>
        <p:blipFill>
          <a:blip r:embed="rId3" cstate="print"/>
          <a:stretch>
            <a:fillRect/>
          </a:stretch>
        </p:blipFill>
        <p:spPr>
          <a:xfrm>
            <a:off x="0" y="1143000"/>
            <a:ext cx="9144000" cy="5715000"/>
          </a:xfrm>
          <a:prstGeom prst="rect">
            <a:avLst/>
          </a:prstGeom>
          <a:effectLst>
            <a:outerShdw blurRad="190500" algn="tl" rotWithShape="0">
              <a:srgbClr val="000000">
                <a:alpha val="70000"/>
              </a:srgbClr>
            </a:outerShdw>
            <a:softEdge rad="12700"/>
          </a:effectLst>
        </p:spPr>
      </p:pic>
      <p:sp>
        <p:nvSpPr>
          <p:cNvPr id="4099" name="Rectangle 2"/>
          <p:cNvSpPr>
            <a:spLocks noChangeArrowheads="1"/>
          </p:cNvSpPr>
          <p:nvPr/>
        </p:nvSpPr>
        <p:spPr bwMode="auto">
          <a:xfrm>
            <a:off x="0" y="1219200"/>
            <a:ext cx="9144000" cy="5638800"/>
          </a:xfrm>
          <a:prstGeom prst="rect">
            <a:avLst/>
          </a:prstGeom>
          <a:gradFill rotWithShape="0">
            <a:gsLst>
              <a:gs pos="0">
                <a:srgbClr val="FFFFFF"/>
              </a:gs>
              <a:gs pos="100000">
                <a:srgbClr val="C0C0C0">
                  <a:alpha val="29999"/>
                </a:srgbClr>
              </a:gs>
            </a:gsLst>
            <a:lin ang="27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lIns="126000" rIns="126000">
            <a:flatTx/>
          </a:bodyPr>
          <a:lstStyle/>
          <a:p>
            <a:r>
              <a:rPr lang="en-US" altLang="zh-CN" sz="2800">
                <a:ea typeface="宋体" pitchFamily="2" charset="-122"/>
                <a:sym typeface="Arial" charset="0"/>
              </a:rPr>
              <a:t>1.The technology has a long history and higher level </a:t>
            </a:r>
            <a:r>
              <a:rPr lang="en-US" altLang="zh-CN" sz="2800">
                <a:solidFill>
                  <a:srgbClr val="0000FF"/>
                </a:solidFill>
                <a:ea typeface="宋体" pitchFamily="2" charset="-122"/>
                <a:sym typeface="Arial" charset="0"/>
              </a:rPr>
              <a:t>at abroad.</a:t>
            </a:r>
          </a:p>
          <a:p>
            <a:endParaRPr lang="en-US" altLang="zh-CN" sz="2800">
              <a:ea typeface="宋体" pitchFamily="2" charset="-122"/>
              <a:sym typeface="Arial" charset="0"/>
            </a:endParaRPr>
          </a:p>
          <a:p>
            <a:r>
              <a:rPr lang="en-US" altLang="zh-CN" sz="2800">
                <a:ea typeface="宋体" pitchFamily="2" charset="-122"/>
                <a:sym typeface="Arial" charset="0"/>
              </a:rPr>
              <a:t>2.The forecast technology has not been studied in China until </a:t>
            </a:r>
            <a:r>
              <a:rPr lang="en-US" altLang="zh-CN" sz="2800">
                <a:solidFill>
                  <a:srgbClr val="0000FF"/>
                </a:solidFill>
                <a:ea typeface="宋体" pitchFamily="2" charset="-122"/>
                <a:sym typeface="Arial" charset="0"/>
              </a:rPr>
              <a:t>2007</a:t>
            </a:r>
            <a:r>
              <a:rPr lang="en-US" altLang="zh-CN" sz="2800">
                <a:ea typeface="宋体" pitchFamily="2" charset="-122"/>
                <a:sym typeface="Arial" charset="0"/>
              </a:rPr>
              <a:t> .</a:t>
            </a:r>
          </a:p>
          <a:p>
            <a:endParaRPr lang="zh-CN" altLang="en-US" sz="2800">
              <a:ea typeface="宋体" pitchFamily="2" charset="-122"/>
              <a:sym typeface="Arial" charset="0"/>
            </a:endParaRPr>
          </a:p>
          <a:p>
            <a:r>
              <a:rPr lang="en-US" altLang="zh-CN" sz="2800">
                <a:ea typeface="宋体" pitchFamily="2" charset="-122"/>
                <a:sym typeface="Arial" charset="0"/>
              </a:rPr>
              <a:t>3.The major method :</a:t>
            </a:r>
            <a:r>
              <a:rPr lang="en-US" altLang="zh-CN" sz="2800">
                <a:solidFill>
                  <a:srgbClr val="0000FF"/>
                </a:solidFill>
                <a:ea typeface="宋体" pitchFamily="2" charset="-122"/>
                <a:sym typeface="Arial" charset="0"/>
              </a:rPr>
              <a:t>statistic &amp; physical</a:t>
            </a:r>
            <a:r>
              <a:rPr lang="en-US" altLang="zh-CN" sz="2800">
                <a:ea typeface="宋体" pitchFamily="2" charset="-122"/>
                <a:sym typeface="Arial" charset="0"/>
              </a:rPr>
              <a:t>. </a:t>
            </a:r>
          </a:p>
          <a:p>
            <a:endParaRPr lang="zh-CN" altLang="en-US" sz="2800">
              <a:ea typeface="宋体" pitchFamily="2" charset="-122"/>
              <a:sym typeface="Arial" charset="0"/>
            </a:endParaRPr>
          </a:p>
          <a:p>
            <a:r>
              <a:rPr lang="en-US" altLang="zh-CN" sz="2800">
                <a:ea typeface="宋体" pitchFamily="2" charset="-122"/>
                <a:sym typeface="Arial" charset="0"/>
              </a:rPr>
              <a:t>4.The monthly </a:t>
            </a:r>
            <a:r>
              <a:rPr lang="en-US" altLang="zh-CN" sz="2800">
                <a:solidFill>
                  <a:srgbClr val="0000FF"/>
                </a:solidFill>
                <a:ea typeface="宋体" pitchFamily="2" charset="-122"/>
                <a:sym typeface="Arial" charset="0"/>
              </a:rPr>
              <a:t>RMSE</a:t>
            </a:r>
            <a:r>
              <a:rPr lang="en-US" altLang="zh-CN" sz="2800">
                <a:ea typeface="宋体" pitchFamily="2" charset="-122"/>
                <a:sym typeface="Arial" charset="0"/>
              </a:rPr>
              <a:t> criterion : (short-term) less than 20%</a:t>
            </a:r>
            <a:r>
              <a:rPr lang="zh-CN" altLang="en-US" sz="2800">
                <a:ea typeface="宋体" pitchFamily="2" charset="-122"/>
                <a:sym typeface="Arial" charset="0"/>
              </a:rPr>
              <a:t>，</a:t>
            </a:r>
            <a:r>
              <a:rPr lang="en-US" altLang="zh-CN" sz="2800">
                <a:ea typeface="宋体" pitchFamily="2" charset="-122"/>
                <a:sym typeface="Arial" charset="0"/>
              </a:rPr>
              <a:t>(ultra-short  term) less than 15%. </a:t>
            </a:r>
            <a:endParaRPr lang="zh-CN" altLang="en-US" sz="2800">
              <a:ea typeface="宋体" pitchFamily="2" charset="-122"/>
              <a:sym typeface="Arial" charset="0"/>
            </a:endParaRPr>
          </a:p>
          <a:p>
            <a:pPr algn="just" eaLnBrk="0" hangingPunct="0">
              <a:lnSpc>
                <a:spcPct val="120000"/>
              </a:lnSpc>
            </a:pPr>
            <a:endParaRPr kumimoji="1" lang="zh-CN" altLang="zh-CN" sz="2400" b="1">
              <a:latin typeface="Times New Roman" pitchFamily="18" charset="0"/>
              <a:ea typeface="楷体_GB2312" pitchFamily="49" charset="-122"/>
            </a:endParaRPr>
          </a:p>
        </p:txBody>
      </p:sp>
      <p:sp>
        <p:nvSpPr>
          <p:cNvPr id="4100" name="Rectangle 30"/>
          <p:cNvSpPr>
            <a:spLocks noChangeArrowheads="1"/>
          </p:cNvSpPr>
          <p:nvPr/>
        </p:nvSpPr>
        <p:spPr bwMode="auto">
          <a:xfrm>
            <a:off x="152400" y="304800"/>
            <a:ext cx="9220200" cy="587375"/>
          </a:xfrm>
          <a:prstGeom prst="rect">
            <a:avLst/>
          </a:prstGeom>
          <a:noFill/>
          <a:ln w="9525">
            <a:noFill/>
            <a:miter lim="800000"/>
            <a:headEnd/>
            <a:tailEnd/>
          </a:ln>
        </p:spPr>
        <p:txBody>
          <a:bodyPr lIns="93296" tIns="46648" rIns="93296" bIns="46648">
            <a:spAutoFit/>
          </a:bodyPr>
          <a:lstStyle/>
          <a:p>
            <a:r>
              <a:rPr lang="en-US" altLang="zh-CN" sz="3200" b="1">
                <a:solidFill>
                  <a:srgbClr val="006C69"/>
                </a:solidFill>
                <a:latin typeface="Times New Roman" pitchFamily="18" charset="0"/>
                <a:ea typeface="楷体_GB2312" pitchFamily="49" charset="-122"/>
              </a:rPr>
              <a:t>C</a:t>
            </a:r>
            <a:r>
              <a:rPr lang="en-US" altLang="zh-CN" sz="3200" b="1">
                <a:solidFill>
                  <a:srgbClr val="006C69"/>
                </a:solidFill>
              </a:rPr>
              <a:t>urrent  situation of forecast technology</a:t>
            </a:r>
            <a:endParaRPr lang="zh-CN" altLang="en-US" sz="3200" b="1">
              <a:solidFill>
                <a:srgbClr val="006C69"/>
              </a:solidFill>
              <a:ea typeface="黑体" pitchFamily="49"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0"/>
          <p:cNvSpPr>
            <a:spLocks noChangeArrowheads="1"/>
          </p:cNvSpPr>
          <p:nvPr/>
        </p:nvSpPr>
        <p:spPr bwMode="auto">
          <a:xfrm>
            <a:off x="228600" y="304800"/>
            <a:ext cx="8839200" cy="587375"/>
          </a:xfrm>
          <a:prstGeom prst="rect">
            <a:avLst/>
          </a:prstGeom>
          <a:noFill/>
          <a:ln w="9525">
            <a:noFill/>
            <a:miter lim="800000"/>
            <a:headEnd/>
            <a:tailEnd/>
          </a:ln>
        </p:spPr>
        <p:txBody>
          <a:bodyPr lIns="93296" tIns="46648" rIns="93296" bIns="46648">
            <a:spAutoFit/>
          </a:bodyPr>
          <a:lstStyle/>
          <a:p>
            <a:r>
              <a:rPr lang="en-US" altLang="zh-CN" sz="3200" b="1">
                <a:solidFill>
                  <a:srgbClr val="006C69"/>
                </a:solidFill>
              </a:rPr>
              <a:t> Forecast principle of wind power</a:t>
            </a:r>
            <a:endParaRPr lang="zh-CN" altLang="en-US" sz="3200" b="1">
              <a:solidFill>
                <a:srgbClr val="006C69"/>
              </a:solidFill>
              <a:ea typeface="黑体" pitchFamily="49" charset="-122"/>
            </a:endParaRPr>
          </a:p>
        </p:txBody>
      </p:sp>
      <p:grpSp>
        <p:nvGrpSpPr>
          <p:cNvPr id="5123" name="组合 2"/>
          <p:cNvGrpSpPr>
            <a:grpSpLocks/>
          </p:cNvGrpSpPr>
          <p:nvPr/>
        </p:nvGrpSpPr>
        <p:grpSpPr bwMode="auto">
          <a:xfrm>
            <a:off x="152400" y="1066800"/>
            <a:ext cx="8763000" cy="2667000"/>
            <a:chOff x="151705" y="1043085"/>
            <a:chExt cx="8764087" cy="2667897"/>
          </a:xfrm>
        </p:grpSpPr>
        <p:sp>
          <p:nvSpPr>
            <p:cNvPr id="4" name="AutoShape 4"/>
            <p:cNvSpPr>
              <a:spLocks noChangeArrowheads="1"/>
            </p:cNvSpPr>
            <p:nvPr/>
          </p:nvSpPr>
          <p:spPr bwMode="gray">
            <a:xfrm>
              <a:off x="151705" y="2948383"/>
              <a:ext cx="2065388" cy="762000"/>
            </a:xfrm>
            <a:prstGeom prst="roundRect">
              <a:avLst>
                <a:gd name="adj" fmla="val 16667"/>
              </a:avLst>
            </a:prstGeom>
            <a:solidFill>
              <a:srgbClr val="FFC319"/>
            </a:solidFill>
            <a:ln w="38100" algn="ctr">
              <a:solidFill>
                <a:srgbClr val="FFFFFF">
                  <a:alpha val="70000"/>
                </a:srgbClr>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 name="AutoShape 6"/>
            <p:cNvSpPr>
              <a:spLocks noChangeArrowheads="1"/>
            </p:cNvSpPr>
            <p:nvPr/>
          </p:nvSpPr>
          <p:spPr bwMode="gray">
            <a:xfrm>
              <a:off x="2915816" y="2393134"/>
              <a:ext cx="3227820" cy="1164829"/>
            </a:xfrm>
            <a:prstGeom prst="roundRect">
              <a:avLst>
                <a:gd name="adj" fmla="val 34829"/>
              </a:avLst>
            </a:prstGeom>
            <a:solidFill>
              <a:srgbClr val="60FC7A"/>
            </a:solidFill>
            <a:ln w="9525" algn="ctr">
              <a:no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155" name="AutoShape 8"/>
            <p:cNvSpPr>
              <a:spLocks noChangeArrowheads="1"/>
            </p:cNvSpPr>
            <p:nvPr/>
          </p:nvSpPr>
          <p:spPr bwMode="gray">
            <a:xfrm rot="5400000">
              <a:off x="2194719" y="2680834"/>
              <a:ext cx="865188" cy="431800"/>
            </a:xfrm>
            <a:prstGeom prst="upArrow">
              <a:avLst>
                <a:gd name="adj1" fmla="val 50093"/>
                <a:gd name="adj2" fmla="val 54046"/>
              </a:avLst>
            </a:prstGeom>
            <a:solidFill>
              <a:srgbClr val="35EB3E"/>
            </a:solidFill>
            <a:ln w="9525">
              <a:noFill/>
              <a:miter lim="800000"/>
              <a:headEnd/>
              <a:tailEnd/>
            </a:ln>
          </p:spPr>
          <p:txBody>
            <a:bodyPr vert="eaVert" wrap="none" anchor="ctr"/>
            <a:lstStyle/>
            <a:p>
              <a:endParaRPr lang="zh-CN" altLang="en-US">
                <a:solidFill>
                  <a:srgbClr val="000000"/>
                </a:solidFill>
                <a:latin typeface="Calibri" pitchFamily="34" charset="0"/>
              </a:endParaRPr>
            </a:p>
          </p:txBody>
        </p:sp>
        <p:sp>
          <p:nvSpPr>
            <p:cNvPr id="5156" name="Rectangle 10"/>
            <p:cNvSpPr>
              <a:spLocks noChangeArrowheads="1"/>
            </p:cNvSpPr>
            <p:nvPr/>
          </p:nvSpPr>
          <p:spPr bwMode="black">
            <a:xfrm>
              <a:off x="3126017" y="2567213"/>
              <a:ext cx="2970025" cy="369456"/>
            </a:xfrm>
            <a:prstGeom prst="rect">
              <a:avLst/>
            </a:prstGeom>
            <a:noFill/>
            <a:ln w="9525" algn="ctr">
              <a:noFill/>
              <a:miter lim="800000"/>
              <a:headEnd/>
              <a:tailEnd/>
            </a:ln>
          </p:spPr>
          <p:txBody>
            <a:bodyPr>
              <a:spAutoFit/>
            </a:bodyPr>
            <a:lstStyle/>
            <a:p>
              <a:pPr algn="ctr">
                <a:spcBef>
                  <a:spcPct val="50000"/>
                </a:spcBef>
              </a:pPr>
              <a:r>
                <a:rPr lang="en-US" altLang="zh-CN" b="1"/>
                <a:t>Wind Forecasting Model</a:t>
              </a:r>
            </a:p>
          </p:txBody>
        </p:sp>
        <p:sp>
          <p:nvSpPr>
            <p:cNvPr id="5157" name="Rectangle 11"/>
            <p:cNvSpPr>
              <a:spLocks noChangeArrowheads="1"/>
            </p:cNvSpPr>
            <p:nvPr/>
          </p:nvSpPr>
          <p:spPr bwMode="black">
            <a:xfrm>
              <a:off x="2895245" y="3024480"/>
              <a:ext cx="3351302" cy="369456"/>
            </a:xfrm>
            <a:prstGeom prst="rect">
              <a:avLst/>
            </a:prstGeom>
            <a:noFill/>
            <a:ln w="9525" algn="ctr">
              <a:noFill/>
              <a:miter lim="800000"/>
              <a:headEnd/>
              <a:tailEnd/>
            </a:ln>
          </p:spPr>
          <p:txBody>
            <a:bodyPr>
              <a:spAutoFit/>
            </a:bodyPr>
            <a:lstStyle/>
            <a:p>
              <a:pPr algn="ctr">
                <a:spcBef>
                  <a:spcPct val="50000"/>
                </a:spcBef>
              </a:pPr>
              <a:r>
                <a:rPr lang="en-US" altLang="zh-CN"/>
                <a:t>Statistical &amp; Physical method</a:t>
              </a:r>
            </a:p>
          </p:txBody>
        </p:sp>
        <p:sp>
          <p:nvSpPr>
            <p:cNvPr id="9" name="AutoShape 13"/>
            <p:cNvSpPr>
              <a:spLocks noChangeArrowheads="1"/>
            </p:cNvSpPr>
            <p:nvPr/>
          </p:nvSpPr>
          <p:spPr bwMode="gray">
            <a:xfrm>
              <a:off x="151705" y="1997471"/>
              <a:ext cx="2065388" cy="762000"/>
            </a:xfrm>
            <a:prstGeom prst="roundRect">
              <a:avLst>
                <a:gd name="adj" fmla="val 16667"/>
              </a:avLst>
            </a:prstGeom>
            <a:solidFill>
              <a:srgbClr val="92D050"/>
            </a:solidFill>
            <a:ln w="38100" algn="ctr">
              <a:solidFill>
                <a:srgbClr val="FFFFFF">
                  <a:alpha val="70000"/>
                </a:srgbClr>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10" name="AutoShape 14"/>
            <p:cNvSpPr>
              <a:spLocks noChangeArrowheads="1"/>
            </p:cNvSpPr>
            <p:nvPr/>
          </p:nvSpPr>
          <p:spPr bwMode="gray">
            <a:xfrm>
              <a:off x="6886920" y="2793256"/>
              <a:ext cx="2028871" cy="762000"/>
            </a:xfrm>
            <a:prstGeom prst="roundRect">
              <a:avLst>
                <a:gd name="adj" fmla="val 16667"/>
              </a:avLst>
            </a:prstGeom>
            <a:solidFill>
              <a:srgbClr val="FFC319"/>
            </a:solidFill>
            <a:ln w="38100" algn="ctr">
              <a:solidFill>
                <a:srgbClr val="FFFFFF">
                  <a:alpha val="70000"/>
                </a:srgbClr>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11" name="AutoShape 15"/>
            <p:cNvSpPr>
              <a:spLocks noChangeArrowheads="1"/>
            </p:cNvSpPr>
            <p:nvPr/>
          </p:nvSpPr>
          <p:spPr bwMode="gray">
            <a:xfrm>
              <a:off x="6891685" y="1861393"/>
              <a:ext cx="2024107" cy="762000"/>
            </a:xfrm>
            <a:prstGeom prst="roundRect">
              <a:avLst>
                <a:gd name="adj" fmla="val 16667"/>
              </a:avLst>
            </a:prstGeom>
            <a:solidFill>
              <a:srgbClr val="92D050"/>
            </a:solidFill>
            <a:ln w="38100" algn="ctr">
              <a:solidFill>
                <a:srgbClr val="FFFFFF">
                  <a:alpha val="70000"/>
                </a:srgbClr>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167" name="Text Box 16"/>
            <p:cNvSpPr txBox="1">
              <a:spLocks noChangeArrowheads="1"/>
            </p:cNvSpPr>
            <p:nvPr/>
          </p:nvSpPr>
          <p:spPr bwMode="black">
            <a:xfrm>
              <a:off x="6858137" y="1858559"/>
              <a:ext cx="2057655" cy="785094"/>
            </a:xfrm>
            <a:prstGeom prst="rect">
              <a:avLst/>
            </a:prstGeom>
            <a:noFill/>
            <a:ln w="9525" algn="ctr">
              <a:noFill/>
              <a:miter lim="800000"/>
              <a:headEnd/>
              <a:tailEnd/>
            </a:ln>
          </p:spPr>
          <p:txBody>
            <a:bodyPr>
              <a:spAutoFit/>
            </a:bodyPr>
            <a:lstStyle/>
            <a:p>
              <a:pPr algn="ctr">
                <a:spcBef>
                  <a:spcPct val="50000"/>
                </a:spcBef>
              </a:pPr>
              <a:r>
                <a:rPr lang="en-US" altLang="zh-CN" b="1"/>
                <a:t>AWS</a:t>
              </a:r>
            </a:p>
            <a:p>
              <a:pPr algn="ctr">
                <a:spcBef>
                  <a:spcPct val="50000"/>
                </a:spcBef>
              </a:pPr>
              <a:r>
                <a:rPr lang="en-US" altLang="zh-CN" b="1"/>
                <a:t>Real-time Data</a:t>
              </a:r>
            </a:p>
          </p:txBody>
        </p:sp>
        <p:sp>
          <p:nvSpPr>
            <p:cNvPr id="5168" name="Text Box 17"/>
            <p:cNvSpPr txBox="1">
              <a:spLocks noChangeArrowheads="1"/>
            </p:cNvSpPr>
            <p:nvPr/>
          </p:nvSpPr>
          <p:spPr bwMode="black">
            <a:xfrm>
              <a:off x="7010556" y="2773055"/>
              <a:ext cx="1905236" cy="785094"/>
            </a:xfrm>
            <a:prstGeom prst="rect">
              <a:avLst/>
            </a:prstGeom>
            <a:noFill/>
            <a:ln w="9525" algn="ctr">
              <a:noFill/>
              <a:miter lim="800000"/>
              <a:headEnd/>
              <a:tailEnd/>
            </a:ln>
          </p:spPr>
          <p:txBody>
            <a:bodyPr>
              <a:spAutoFit/>
            </a:bodyPr>
            <a:lstStyle/>
            <a:p>
              <a:pPr algn="ctr">
                <a:spcBef>
                  <a:spcPct val="50000"/>
                </a:spcBef>
              </a:pPr>
              <a:r>
                <a:rPr lang="en-US" altLang="zh-CN" b="1"/>
                <a:t>AWS</a:t>
              </a:r>
            </a:p>
            <a:p>
              <a:pPr algn="ctr">
                <a:spcBef>
                  <a:spcPct val="50000"/>
                </a:spcBef>
              </a:pPr>
              <a:r>
                <a:rPr lang="en-US" altLang="zh-CN" b="1"/>
                <a:t>Historical Data</a:t>
              </a:r>
            </a:p>
          </p:txBody>
        </p:sp>
        <p:sp>
          <p:nvSpPr>
            <p:cNvPr id="5169" name="Text Box 18"/>
            <p:cNvSpPr txBox="1">
              <a:spLocks noChangeArrowheads="1"/>
            </p:cNvSpPr>
            <p:nvPr/>
          </p:nvSpPr>
          <p:spPr bwMode="black">
            <a:xfrm>
              <a:off x="227914" y="1957793"/>
              <a:ext cx="2057655" cy="784912"/>
            </a:xfrm>
            <a:prstGeom prst="rect">
              <a:avLst/>
            </a:prstGeom>
            <a:noFill/>
            <a:ln w="9525" algn="ctr">
              <a:noFill/>
              <a:miter lim="800000"/>
              <a:headEnd/>
              <a:tailEnd/>
            </a:ln>
          </p:spPr>
          <p:txBody>
            <a:bodyPr>
              <a:spAutoFit/>
            </a:bodyPr>
            <a:lstStyle/>
            <a:p>
              <a:pPr algn="ctr">
                <a:spcBef>
                  <a:spcPct val="50000"/>
                </a:spcBef>
              </a:pPr>
              <a:r>
                <a:rPr lang="en-US" altLang="zh-CN" b="1"/>
                <a:t>Mast</a:t>
              </a:r>
            </a:p>
            <a:p>
              <a:pPr algn="ctr">
                <a:spcBef>
                  <a:spcPct val="50000"/>
                </a:spcBef>
              </a:pPr>
              <a:r>
                <a:rPr lang="en-US" altLang="zh-CN" b="1"/>
                <a:t>Real-time Data</a:t>
              </a:r>
            </a:p>
          </p:txBody>
        </p:sp>
        <p:sp>
          <p:nvSpPr>
            <p:cNvPr id="5170" name="Text Box 19"/>
            <p:cNvSpPr txBox="1">
              <a:spLocks noChangeArrowheads="1"/>
            </p:cNvSpPr>
            <p:nvPr/>
          </p:nvSpPr>
          <p:spPr bwMode="black">
            <a:xfrm>
              <a:off x="227914" y="2926070"/>
              <a:ext cx="1905236" cy="784912"/>
            </a:xfrm>
            <a:prstGeom prst="rect">
              <a:avLst/>
            </a:prstGeom>
            <a:noFill/>
            <a:ln w="9525" algn="ctr">
              <a:noFill/>
              <a:miter lim="800000"/>
              <a:headEnd/>
              <a:tailEnd/>
            </a:ln>
          </p:spPr>
          <p:txBody>
            <a:bodyPr>
              <a:spAutoFit/>
            </a:bodyPr>
            <a:lstStyle/>
            <a:p>
              <a:pPr algn="ctr">
                <a:spcBef>
                  <a:spcPct val="50000"/>
                </a:spcBef>
              </a:pPr>
              <a:r>
                <a:rPr lang="en-US" altLang="zh-CN" b="1"/>
                <a:t>Mast</a:t>
              </a:r>
            </a:p>
            <a:p>
              <a:pPr algn="ctr">
                <a:spcBef>
                  <a:spcPct val="50000"/>
                </a:spcBef>
              </a:pPr>
              <a:r>
                <a:rPr lang="en-US" altLang="zh-CN" b="1"/>
                <a:t>Historical Data</a:t>
              </a:r>
            </a:p>
          </p:txBody>
        </p:sp>
        <p:sp>
          <p:nvSpPr>
            <p:cNvPr id="16" name="AutoShape 15"/>
            <p:cNvSpPr>
              <a:spLocks noChangeArrowheads="1"/>
            </p:cNvSpPr>
            <p:nvPr/>
          </p:nvSpPr>
          <p:spPr bwMode="gray">
            <a:xfrm>
              <a:off x="3428712" y="1043085"/>
              <a:ext cx="2362493" cy="762000"/>
            </a:xfrm>
            <a:prstGeom prst="roundRect">
              <a:avLst>
                <a:gd name="adj" fmla="val 16667"/>
              </a:avLst>
            </a:prstGeom>
            <a:solidFill>
              <a:srgbClr val="AFFFD3"/>
            </a:solidFill>
            <a:ln w="38100" algn="ctr">
              <a:solidFill>
                <a:srgbClr val="FFFFFF">
                  <a:alpha val="70000"/>
                </a:srgbClr>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174" name="Text Box 16"/>
            <p:cNvSpPr txBox="1">
              <a:spLocks noChangeArrowheads="1"/>
            </p:cNvSpPr>
            <p:nvPr/>
          </p:nvSpPr>
          <p:spPr bwMode="black">
            <a:xfrm>
              <a:off x="3504921" y="1119312"/>
              <a:ext cx="2286284" cy="646399"/>
            </a:xfrm>
            <a:prstGeom prst="rect">
              <a:avLst/>
            </a:prstGeom>
            <a:noFill/>
            <a:ln w="9525" algn="ctr">
              <a:noFill/>
              <a:miter lim="800000"/>
              <a:headEnd/>
              <a:tailEnd/>
            </a:ln>
          </p:spPr>
          <p:txBody>
            <a:bodyPr>
              <a:spAutoFit/>
            </a:bodyPr>
            <a:lstStyle/>
            <a:p>
              <a:pPr algn="ctr">
                <a:spcBef>
                  <a:spcPct val="50000"/>
                </a:spcBef>
              </a:pPr>
              <a:r>
                <a:rPr lang="en-US" altLang="zh-CN" b="1"/>
                <a:t>Numerical Weather Prediction(NWP)</a:t>
              </a:r>
            </a:p>
          </p:txBody>
        </p:sp>
        <p:sp>
          <p:nvSpPr>
            <p:cNvPr id="18" name="AutoShape 9"/>
            <p:cNvSpPr>
              <a:spLocks noChangeArrowheads="1"/>
            </p:cNvSpPr>
            <p:nvPr/>
          </p:nvSpPr>
          <p:spPr bwMode="gray">
            <a:xfrm rot="16200000">
              <a:off x="4140992" y="1918719"/>
              <a:ext cx="865188" cy="431800"/>
            </a:xfrm>
            <a:prstGeom prst="upArrow">
              <a:avLst>
                <a:gd name="adj1" fmla="val 50093"/>
                <a:gd name="adj2" fmla="val 54046"/>
              </a:avLst>
            </a:prstGeom>
            <a:solidFill>
              <a:srgbClr val="35EB3E"/>
            </a:solidFill>
            <a:ln w="9525">
              <a:noFill/>
              <a:miter lim="800000"/>
              <a:headEnd/>
              <a:tailEnd/>
            </a:ln>
            <a:effectLst/>
            <a:scene3d>
              <a:camera prst="orthographicFront">
                <a:rot lat="0" lon="0" rev="5400000"/>
              </a:camera>
              <a:lightRig rig="threePt" dir="t"/>
            </a:scene3d>
          </p:spPr>
          <p:txBody>
            <a:bodyPr vert="eaVert"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19" name="AutoShape 9"/>
            <p:cNvSpPr>
              <a:spLocks noChangeArrowheads="1"/>
            </p:cNvSpPr>
            <p:nvPr/>
          </p:nvSpPr>
          <p:spPr bwMode="gray">
            <a:xfrm rot="16200000">
              <a:off x="6112632" y="2651700"/>
              <a:ext cx="865188" cy="490067"/>
            </a:xfrm>
            <a:prstGeom prst="upArrow">
              <a:avLst>
                <a:gd name="adj1" fmla="val 50093"/>
                <a:gd name="adj2" fmla="val 54046"/>
              </a:avLst>
            </a:prstGeom>
            <a:solidFill>
              <a:srgbClr val="35EB3E"/>
            </a:solidFill>
            <a:ln w="9525">
              <a:noFill/>
              <a:miter lim="800000"/>
              <a:headEnd/>
              <a:tailEnd/>
            </a:ln>
            <a:effectLst/>
            <a:scene3d>
              <a:camera prst="orthographicFront">
                <a:rot lat="0" lon="0" rev="0"/>
              </a:camera>
              <a:lightRig rig="threePt" dir="t"/>
            </a:scene3d>
          </p:spPr>
          <p:txBody>
            <a:bodyPr vert="eaVert" wrap="none" anchor="ctr"/>
            <a:lstStyle/>
            <a:p>
              <a:pPr fontAlgn="auto">
                <a:spcBef>
                  <a:spcPts val="0"/>
                </a:spcBef>
                <a:spcAft>
                  <a:spcPts val="0"/>
                </a:spcAft>
                <a:defRPr/>
              </a:pPr>
              <a:endParaRPr lang="zh-CN" altLang="en-US">
                <a:solidFill>
                  <a:srgbClr val="000000"/>
                </a:solidFill>
                <a:latin typeface="+mn-lt"/>
                <a:ea typeface="+mn-ea"/>
              </a:endParaRPr>
            </a:p>
          </p:txBody>
        </p:sp>
      </p:grpSp>
      <p:grpSp>
        <p:nvGrpSpPr>
          <p:cNvPr id="5124" name="组合 4"/>
          <p:cNvGrpSpPr>
            <a:grpSpLocks/>
          </p:cNvGrpSpPr>
          <p:nvPr/>
        </p:nvGrpSpPr>
        <p:grpSpPr bwMode="auto">
          <a:xfrm>
            <a:off x="152400" y="3609975"/>
            <a:ext cx="8763000" cy="2867025"/>
            <a:chOff x="152385" y="3605217"/>
            <a:chExt cx="8763378" cy="2867040"/>
          </a:xfrm>
        </p:grpSpPr>
        <p:sp>
          <p:nvSpPr>
            <p:cNvPr id="21" name="AutoShape 5"/>
            <p:cNvSpPr>
              <a:spLocks noChangeArrowheads="1"/>
            </p:cNvSpPr>
            <p:nvPr/>
          </p:nvSpPr>
          <p:spPr bwMode="gray">
            <a:xfrm>
              <a:off x="3000364" y="4057662"/>
              <a:ext cx="3096344" cy="1133475"/>
            </a:xfrm>
            <a:prstGeom prst="roundRect">
              <a:avLst>
                <a:gd name="adj" fmla="val 16667"/>
              </a:avLst>
            </a:prstGeom>
            <a:solidFill>
              <a:srgbClr val="2DB544"/>
            </a:solidFill>
            <a:ln w="12700" algn="ctr">
              <a:solidFill>
                <a:srgbClr val="808080"/>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130" name="AutoShape 3"/>
            <p:cNvSpPr>
              <a:spLocks noChangeArrowheads="1"/>
            </p:cNvSpPr>
            <p:nvPr/>
          </p:nvSpPr>
          <p:spPr bwMode="gray">
            <a:xfrm flipV="1">
              <a:off x="4208463" y="3605217"/>
              <a:ext cx="720725" cy="428625"/>
            </a:xfrm>
            <a:prstGeom prst="upArrow">
              <a:avLst>
                <a:gd name="adj1" fmla="val 66602"/>
                <a:gd name="adj2" fmla="val 48259"/>
              </a:avLst>
            </a:prstGeom>
            <a:solidFill>
              <a:srgbClr val="FFFF00"/>
            </a:solidFill>
            <a:ln w="9525">
              <a:noFill/>
              <a:miter lim="800000"/>
              <a:headEnd/>
              <a:tailEnd/>
            </a:ln>
          </p:spPr>
          <p:txBody>
            <a:bodyPr vert="eaVert" wrap="none" anchor="ctr"/>
            <a:lstStyle/>
            <a:p>
              <a:endParaRPr lang="zh-CN" altLang="en-US">
                <a:solidFill>
                  <a:srgbClr val="000000"/>
                </a:solidFill>
                <a:latin typeface="Calibri" pitchFamily="34" charset="0"/>
              </a:endParaRPr>
            </a:p>
          </p:txBody>
        </p:sp>
        <p:sp>
          <p:nvSpPr>
            <p:cNvPr id="23" name="AutoShape 9"/>
            <p:cNvSpPr>
              <a:spLocks noChangeArrowheads="1"/>
            </p:cNvSpPr>
            <p:nvPr/>
          </p:nvSpPr>
          <p:spPr bwMode="gray">
            <a:xfrm rot="16200000">
              <a:off x="6040939" y="4251207"/>
              <a:ext cx="865188" cy="516918"/>
            </a:xfrm>
            <a:prstGeom prst="upArrow">
              <a:avLst>
                <a:gd name="adj1" fmla="val 50093"/>
                <a:gd name="adj2" fmla="val 54046"/>
              </a:avLst>
            </a:prstGeom>
            <a:solidFill>
              <a:srgbClr val="35EB3E"/>
            </a:solidFill>
            <a:ln w="9525">
              <a:noFill/>
              <a:miter lim="800000"/>
              <a:headEnd/>
              <a:tailEnd/>
            </a:ln>
            <a:effectLst/>
            <a:scene3d>
              <a:camera prst="orthographicFront">
                <a:rot lat="0" lon="0" rev="0"/>
              </a:camera>
              <a:lightRig rig="threePt" dir="t"/>
            </a:scene3d>
          </p:spPr>
          <p:txBody>
            <a:bodyPr vert="eaVert"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132" name="AutoShape 8"/>
            <p:cNvSpPr>
              <a:spLocks noChangeArrowheads="1"/>
            </p:cNvSpPr>
            <p:nvPr/>
          </p:nvSpPr>
          <p:spPr bwMode="gray">
            <a:xfrm rot="5400000">
              <a:off x="2212181" y="4431507"/>
              <a:ext cx="865187" cy="431800"/>
            </a:xfrm>
            <a:prstGeom prst="upArrow">
              <a:avLst>
                <a:gd name="adj1" fmla="val 50093"/>
                <a:gd name="adj2" fmla="val 54046"/>
              </a:avLst>
            </a:prstGeom>
            <a:solidFill>
              <a:srgbClr val="35EB3E"/>
            </a:solidFill>
            <a:ln w="9525">
              <a:noFill/>
              <a:miter lim="800000"/>
              <a:headEnd/>
              <a:tailEnd/>
            </a:ln>
          </p:spPr>
          <p:txBody>
            <a:bodyPr vert="eaVert" wrap="none" anchor="ctr"/>
            <a:lstStyle/>
            <a:p>
              <a:endParaRPr lang="zh-CN" altLang="en-US">
                <a:solidFill>
                  <a:srgbClr val="000000"/>
                </a:solidFill>
                <a:latin typeface="Calibri" pitchFamily="34" charset="0"/>
              </a:endParaRPr>
            </a:p>
          </p:txBody>
        </p:sp>
        <p:sp>
          <p:nvSpPr>
            <p:cNvPr id="25" name="AutoShape 13"/>
            <p:cNvSpPr>
              <a:spLocks noChangeArrowheads="1"/>
            </p:cNvSpPr>
            <p:nvPr/>
          </p:nvSpPr>
          <p:spPr bwMode="gray">
            <a:xfrm>
              <a:off x="152385" y="3869681"/>
              <a:ext cx="2115360" cy="762000"/>
            </a:xfrm>
            <a:prstGeom prst="roundRect">
              <a:avLst>
                <a:gd name="adj" fmla="val 16667"/>
              </a:avLst>
            </a:prstGeom>
            <a:solidFill>
              <a:srgbClr val="92D050"/>
            </a:solidFill>
            <a:ln w="38100" algn="ctr">
              <a:solidFill>
                <a:srgbClr val="FFFFFF">
                  <a:alpha val="70000"/>
                </a:srgbClr>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136" name="Text Box 18"/>
            <p:cNvSpPr txBox="1">
              <a:spLocks noChangeArrowheads="1"/>
            </p:cNvSpPr>
            <p:nvPr/>
          </p:nvSpPr>
          <p:spPr bwMode="black">
            <a:xfrm>
              <a:off x="228588" y="3886361"/>
              <a:ext cx="1905082" cy="833234"/>
            </a:xfrm>
            <a:prstGeom prst="rect">
              <a:avLst/>
            </a:prstGeom>
            <a:noFill/>
            <a:ln w="9525" algn="ctr">
              <a:noFill/>
              <a:miter lim="800000"/>
              <a:headEnd/>
              <a:tailEnd/>
            </a:ln>
          </p:spPr>
          <p:txBody>
            <a:bodyPr wrap="none"/>
            <a:lstStyle/>
            <a:p>
              <a:pPr algn="ctr">
                <a:spcBef>
                  <a:spcPct val="50000"/>
                </a:spcBef>
              </a:pPr>
              <a:r>
                <a:rPr lang="en-US" altLang="zh-CN" b="1"/>
                <a:t>Wind Farm</a:t>
              </a:r>
            </a:p>
            <a:p>
              <a:pPr algn="ctr">
                <a:spcBef>
                  <a:spcPct val="50000"/>
                </a:spcBef>
              </a:pPr>
              <a:r>
                <a:rPr lang="en-US" altLang="zh-CN" b="1"/>
                <a:t>Real-time Data</a:t>
              </a:r>
            </a:p>
          </p:txBody>
        </p:sp>
        <p:sp>
          <p:nvSpPr>
            <p:cNvPr id="27" name="AutoShape 15"/>
            <p:cNvSpPr>
              <a:spLocks noChangeArrowheads="1"/>
            </p:cNvSpPr>
            <p:nvPr/>
          </p:nvSpPr>
          <p:spPr bwMode="gray">
            <a:xfrm>
              <a:off x="152386" y="4741715"/>
              <a:ext cx="2133542" cy="762000"/>
            </a:xfrm>
            <a:prstGeom prst="roundRect">
              <a:avLst>
                <a:gd name="adj" fmla="val 16667"/>
              </a:avLst>
            </a:prstGeom>
            <a:solidFill>
              <a:srgbClr val="FFC000"/>
            </a:solidFill>
            <a:ln w="38100" algn="ctr">
              <a:solidFill>
                <a:srgbClr val="FFFFFF">
                  <a:alpha val="70000"/>
                </a:srgbClr>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140" name="Text Box 16"/>
            <p:cNvSpPr txBox="1">
              <a:spLocks noChangeArrowheads="1"/>
            </p:cNvSpPr>
            <p:nvPr/>
          </p:nvSpPr>
          <p:spPr bwMode="black">
            <a:xfrm>
              <a:off x="304792" y="4719650"/>
              <a:ext cx="1785937" cy="784834"/>
            </a:xfrm>
            <a:prstGeom prst="rect">
              <a:avLst/>
            </a:prstGeom>
            <a:noFill/>
            <a:ln w="9525" algn="ctr">
              <a:noFill/>
              <a:miter lim="800000"/>
              <a:headEnd/>
              <a:tailEnd/>
            </a:ln>
          </p:spPr>
          <p:txBody>
            <a:bodyPr>
              <a:spAutoFit/>
            </a:bodyPr>
            <a:lstStyle/>
            <a:p>
              <a:pPr algn="ctr">
                <a:spcBef>
                  <a:spcPct val="50000"/>
                </a:spcBef>
              </a:pPr>
              <a:r>
                <a:rPr lang="en-US" altLang="zh-CN" b="1"/>
                <a:t>Wind Turbine</a:t>
              </a:r>
            </a:p>
            <a:p>
              <a:pPr algn="ctr">
                <a:spcBef>
                  <a:spcPct val="50000"/>
                </a:spcBef>
              </a:pPr>
              <a:r>
                <a:rPr lang="en-US" altLang="zh-CN" b="1"/>
                <a:t>Historical Data</a:t>
              </a:r>
            </a:p>
          </p:txBody>
        </p:sp>
        <p:sp>
          <p:nvSpPr>
            <p:cNvPr id="5141" name="AutoShape 3"/>
            <p:cNvSpPr>
              <a:spLocks noChangeArrowheads="1"/>
            </p:cNvSpPr>
            <p:nvPr/>
          </p:nvSpPr>
          <p:spPr bwMode="gray">
            <a:xfrm flipV="1">
              <a:off x="4214813" y="5253050"/>
              <a:ext cx="720725" cy="446087"/>
            </a:xfrm>
            <a:prstGeom prst="upArrow">
              <a:avLst>
                <a:gd name="adj1" fmla="val 66602"/>
                <a:gd name="adj2" fmla="val 48259"/>
              </a:avLst>
            </a:prstGeom>
            <a:solidFill>
              <a:srgbClr val="FFFF00"/>
            </a:solidFill>
            <a:ln w="9525">
              <a:noFill/>
              <a:miter lim="800000"/>
              <a:headEnd/>
              <a:tailEnd/>
            </a:ln>
          </p:spPr>
          <p:txBody>
            <a:bodyPr vert="eaVert" wrap="none" anchor="ctr"/>
            <a:lstStyle/>
            <a:p>
              <a:endParaRPr lang="zh-CN" altLang="en-US">
                <a:solidFill>
                  <a:srgbClr val="000000"/>
                </a:solidFill>
                <a:latin typeface="Calibri" pitchFamily="34" charset="0"/>
              </a:endParaRPr>
            </a:p>
          </p:txBody>
        </p:sp>
        <p:sp>
          <p:nvSpPr>
            <p:cNvPr id="30" name="AutoShape 4"/>
            <p:cNvSpPr>
              <a:spLocks noChangeArrowheads="1"/>
            </p:cNvSpPr>
            <p:nvPr/>
          </p:nvSpPr>
          <p:spPr bwMode="gray">
            <a:xfrm>
              <a:off x="6894859" y="4172521"/>
              <a:ext cx="2020904" cy="762000"/>
            </a:xfrm>
            <a:prstGeom prst="roundRect">
              <a:avLst>
                <a:gd name="adj" fmla="val 16667"/>
              </a:avLst>
            </a:prstGeom>
            <a:solidFill>
              <a:srgbClr val="FFC000"/>
            </a:solidFill>
            <a:ln w="38100" algn="ctr">
              <a:solidFill>
                <a:srgbClr val="FFFFFF">
                  <a:alpha val="70000"/>
                </a:srgbClr>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31" name="AutoShape 5"/>
            <p:cNvSpPr>
              <a:spLocks noChangeArrowheads="1"/>
            </p:cNvSpPr>
            <p:nvPr/>
          </p:nvSpPr>
          <p:spPr bwMode="gray">
            <a:xfrm>
              <a:off x="3124313" y="5715015"/>
              <a:ext cx="2819989" cy="757242"/>
            </a:xfrm>
            <a:prstGeom prst="roundRect">
              <a:avLst>
                <a:gd name="adj" fmla="val 16667"/>
              </a:avLst>
            </a:prstGeom>
            <a:solidFill>
              <a:srgbClr val="0FCF18"/>
            </a:solidFill>
            <a:ln w="12700" algn="ctr">
              <a:solidFill>
                <a:srgbClr val="808080"/>
              </a:solidFill>
              <a:round/>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148" name="Rectangle 20"/>
            <p:cNvSpPr>
              <a:spLocks noChangeArrowheads="1"/>
            </p:cNvSpPr>
            <p:nvPr/>
          </p:nvSpPr>
          <p:spPr bwMode="auto">
            <a:xfrm>
              <a:off x="3429126" y="5786455"/>
              <a:ext cx="2428875" cy="646304"/>
            </a:xfrm>
            <a:prstGeom prst="rect">
              <a:avLst/>
            </a:prstGeom>
            <a:noFill/>
            <a:ln w="9525" algn="ctr">
              <a:noFill/>
              <a:miter lim="800000"/>
              <a:headEnd/>
              <a:tailEnd/>
            </a:ln>
          </p:spPr>
          <p:txBody>
            <a:bodyPr>
              <a:spAutoFit/>
            </a:bodyPr>
            <a:lstStyle/>
            <a:p>
              <a:pPr algn="ctr" eaLnBrk="0" hangingPunct="0">
                <a:spcBef>
                  <a:spcPct val="50000"/>
                </a:spcBef>
                <a:buClr>
                  <a:srgbClr val="D7181F"/>
                </a:buClr>
                <a:buFont typeface="Wingdings" pitchFamily="2" charset="2"/>
                <a:buNone/>
              </a:pPr>
              <a:r>
                <a:rPr lang="en-US" altLang="zh-CN" b="1"/>
                <a:t>Human-computer Interface</a:t>
              </a:r>
            </a:p>
          </p:txBody>
        </p:sp>
      </p:grpSp>
      <p:sp>
        <p:nvSpPr>
          <p:cNvPr id="5125" name="Text Box 19"/>
          <p:cNvSpPr txBox="1">
            <a:spLocks noChangeArrowheads="1"/>
          </p:cNvSpPr>
          <p:nvPr/>
        </p:nvSpPr>
        <p:spPr bwMode="black">
          <a:xfrm>
            <a:off x="6934200" y="4168775"/>
            <a:ext cx="1905000" cy="784225"/>
          </a:xfrm>
          <a:prstGeom prst="rect">
            <a:avLst/>
          </a:prstGeom>
          <a:noFill/>
          <a:ln w="9525" algn="ctr">
            <a:noFill/>
            <a:miter lim="800000"/>
            <a:headEnd/>
            <a:tailEnd/>
          </a:ln>
        </p:spPr>
        <p:txBody>
          <a:bodyPr>
            <a:spAutoFit/>
          </a:bodyPr>
          <a:lstStyle/>
          <a:p>
            <a:pPr algn="ctr">
              <a:spcBef>
                <a:spcPct val="50000"/>
              </a:spcBef>
            </a:pPr>
            <a:r>
              <a:rPr lang="en-US" altLang="zh-CN" b="1"/>
              <a:t>Mast</a:t>
            </a:r>
          </a:p>
          <a:p>
            <a:pPr algn="ctr">
              <a:spcBef>
                <a:spcPct val="50000"/>
              </a:spcBef>
            </a:pPr>
            <a:r>
              <a:rPr lang="en-US" altLang="zh-CN" b="1"/>
              <a:t>Historical Data</a:t>
            </a:r>
            <a:endParaRPr lang="en-US" altLang="zh-CN">
              <a:solidFill>
                <a:srgbClr val="000000"/>
              </a:solidFill>
              <a:latin typeface="Calibri" pitchFamily="34" charset="0"/>
              <a:cs typeface="Arial" charset="0"/>
            </a:endParaRPr>
          </a:p>
        </p:txBody>
      </p:sp>
      <p:sp>
        <p:nvSpPr>
          <p:cNvPr id="5126" name="Rectangle 10"/>
          <p:cNvSpPr>
            <a:spLocks noChangeArrowheads="1"/>
          </p:cNvSpPr>
          <p:nvPr/>
        </p:nvSpPr>
        <p:spPr bwMode="black">
          <a:xfrm>
            <a:off x="2971800" y="4476750"/>
            <a:ext cx="3200400" cy="369888"/>
          </a:xfrm>
          <a:prstGeom prst="rect">
            <a:avLst/>
          </a:prstGeom>
          <a:noFill/>
          <a:ln w="9525" algn="ctr">
            <a:noFill/>
            <a:miter lim="800000"/>
            <a:headEnd/>
            <a:tailEnd/>
          </a:ln>
        </p:spPr>
        <p:txBody>
          <a:bodyPr>
            <a:spAutoFit/>
          </a:bodyPr>
          <a:lstStyle/>
          <a:p>
            <a:pPr algn="ctr">
              <a:spcBef>
                <a:spcPct val="50000"/>
              </a:spcBef>
            </a:pPr>
            <a:r>
              <a:rPr lang="en-US" altLang="zh-CN" b="1"/>
              <a:t>Power Forecasting Model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0"/>
          <p:cNvSpPr>
            <a:spLocks noChangeArrowheads="1"/>
          </p:cNvSpPr>
          <p:nvPr/>
        </p:nvSpPr>
        <p:spPr bwMode="auto">
          <a:xfrm>
            <a:off x="228600" y="304800"/>
            <a:ext cx="8839200" cy="587375"/>
          </a:xfrm>
          <a:prstGeom prst="rect">
            <a:avLst/>
          </a:prstGeom>
          <a:noFill/>
          <a:ln w="9525">
            <a:noFill/>
            <a:miter lim="800000"/>
            <a:headEnd/>
            <a:tailEnd/>
          </a:ln>
        </p:spPr>
        <p:txBody>
          <a:bodyPr lIns="93296" tIns="46648" rIns="93296" bIns="46648">
            <a:spAutoFit/>
          </a:bodyPr>
          <a:lstStyle/>
          <a:p>
            <a:r>
              <a:rPr lang="en-US" altLang="zh-CN" sz="3200" b="1">
                <a:solidFill>
                  <a:srgbClr val="006C69"/>
                </a:solidFill>
              </a:rPr>
              <a:t> Forecast principle of wind power</a:t>
            </a:r>
            <a:endParaRPr lang="zh-CN" altLang="en-US" sz="3200" b="1">
              <a:solidFill>
                <a:srgbClr val="006C69"/>
              </a:solidFill>
              <a:ea typeface="黑体" pitchFamily="49" charset="-122"/>
            </a:endParaRPr>
          </a:p>
        </p:txBody>
      </p:sp>
      <p:sp>
        <p:nvSpPr>
          <p:cNvPr id="6147" name="Rectangle 2"/>
          <p:cNvSpPr>
            <a:spLocks noChangeArrowheads="1"/>
          </p:cNvSpPr>
          <p:nvPr/>
        </p:nvSpPr>
        <p:spPr bwMode="auto">
          <a:xfrm>
            <a:off x="0" y="1219200"/>
            <a:ext cx="4343400" cy="5638800"/>
          </a:xfrm>
          <a:prstGeom prst="rect">
            <a:avLst/>
          </a:prstGeom>
          <a:gradFill rotWithShape="0">
            <a:gsLst>
              <a:gs pos="0">
                <a:srgbClr val="FFFFFF"/>
              </a:gs>
              <a:gs pos="100000">
                <a:srgbClr val="C0C0C0">
                  <a:alpha val="29999"/>
                </a:srgbClr>
              </a:gs>
            </a:gsLst>
            <a:lin ang="27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lIns="126000" rIns="126000">
            <a:flatTx/>
          </a:bodyPr>
          <a:lstStyle/>
          <a:p>
            <a:r>
              <a:rPr lang="en-US" altLang="zh-CN" sz="1600" b="1">
                <a:solidFill>
                  <a:srgbClr val="0000FF"/>
                </a:solidFill>
                <a:ea typeface="宋体" pitchFamily="2" charset="-122"/>
                <a:sym typeface="Arial" charset="0"/>
              </a:rPr>
              <a:t>Statistic Method:</a:t>
            </a:r>
          </a:p>
          <a:p>
            <a:r>
              <a:rPr lang="en-US" altLang="zh-CN" sz="1600" b="1">
                <a:solidFill>
                  <a:srgbClr val="0C9C3C"/>
                </a:solidFill>
              </a:rPr>
              <a:t>building the relativity between weather element and power output.</a:t>
            </a:r>
            <a:endParaRPr lang="zh-CN" altLang="en-US" sz="1600" b="1">
              <a:solidFill>
                <a:srgbClr val="0C9C3C"/>
              </a:solidFill>
              <a:ea typeface="宋体" pitchFamily="2" charset="-122"/>
              <a:sym typeface="Arial" charset="0"/>
            </a:endParaRPr>
          </a:p>
          <a:p>
            <a:r>
              <a:rPr lang="en-US" altLang="zh-CN" sz="1600">
                <a:ea typeface="宋体" pitchFamily="2" charset="-122"/>
                <a:sym typeface="Arial" charset="0"/>
              </a:rPr>
              <a:t>1 .The different </a:t>
            </a:r>
            <a:r>
              <a:rPr lang="en-US" altLang="zh-CN" sz="1600">
                <a:solidFill>
                  <a:srgbClr val="0000FF"/>
                </a:solidFill>
                <a:ea typeface="宋体" pitchFamily="2" charset="-122"/>
                <a:sym typeface="Arial" charset="0"/>
              </a:rPr>
              <a:t>mathematical </a:t>
            </a:r>
            <a:r>
              <a:rPr lang="en-US" altLang="zh-CN" sz="1600">
                <a:solidFill>
                  <a:srgbClr val="0000FF"/>
                </a:solidFill>
              </a:rPr>
              <a:t>models </a:t>
            </a:r>
            <a:r>
              <a:rPr lang="en-US" altLang="zh-CN" sz="1600">
                <a:ea typeface="宋体" pitchFamily="2" charset="-122"/>
                <a:sym typeface="Arial" charset="0"/>
              </a:rPr>
              <a:t>could be adopted.</a:t>
            </a:r>
            <a:endParaRPr lang="zh-CN" altLang="en-US" sz="1600">
              <a:ea typeface="宋体" pitchFamily="2" charset="-122"/>
              <a:sym typeface="Arial" charset="0"/>
            </a:endParaRPr>
          </a:p>
          <a:p>
            <a:r>
              <a:rPr lang="en-US" altLang="zh-CN" sz="1600">
                <a:ea typeface="宋体" pitchFamily="2" charset="-122"/>
                <a:sym typeface="Arial" charset="0"/>
              </a:rPr>
              <a:t/>
            </a:r>
            <a:br>
              <a:rPr lang="en-US" altLang="zh-CN" sz="1600">
                <a:ea typeface="宋体" pitchFamily="2" charset="-122"/>
                <a:sym typeface="Arial" charset="0"/>
              </a:rPr>
            </a:br>
            <a:r>
              <a:rPr lang="en-US" altLang="zh-CN" sz="1600">
                <a:ea typeface="宋体" pitchFamily="2" charset="-122"/>
                <a:sym typeface="Arial" charset="0"/>
              </a:rPr>
              <a:t>2. The large amount of </a:t>
            </a:r>
            <a:r>
              <a:rPr lang="en-US" altLang="zh-CN" sz="1600">
                <a:solidFill>
                  <a:srgbClr val="0000FF"/>
                </a:solidFill>
                <a:ea typeface="宋体" pitchFamily="2" charset="-122"/>
                <a:sym typeface="Arial" charset="0"/>
              </a:rPr>
              <a:t>historical data </a:t>
            </a:r>
            <a:r>
              <a:rPr lang="en-US" altLang="zh-CN" sz="1600">
                <a:ea typeface="宋体" pitchFamily="2" charset="-122"/>
                <a:sym typeface="Arial" charset="0"/>
              </a:rPr>
              <a:t>is needed to conduct training.</a:t>
            </a:r>
          </a:p>
          <a:p>
            <a:endParaRPr lang="en-US" altLang="zh-CN" sz="1600">
              <a:ea typeface="宋体" pitchFamily="2" charset="-122"/>
              <a:sym typeface="Arial" charset="0"/>
            </a:endParaRPr>
          </a:p>
          <a:p>
            <a:r>
              <a:rPr lang="en-US" altLang="zh-CN" sz="1600">
                <a:ea typeface="宋体" pitchFamily="2" charset="-122"/>
                <a:sym typeface="Arial" charset="0"/>
              </a:rPr>
              <a:t>3. The regular </a:t>
            </a:r>
            <a:r>
              <a:rPr lang="en-US" altLang="zh-CN" sz="1600">
                <a:solidFill>
                  <a:srgbClr val="0000FF"/>
                </a:solidFill>
                <a:ea typeface="宋体" pitchFamily="2" charset="-122"/>
                <a:sym typeface="Arial" charset="0"/>
              </a:rPr>
              <a:t>retraining</a:t>
            </a:r>
            <a:r>
              <a:rPr lang="en-US" altLang="zh-CN" sz="1600">
                <a:ea typeface="宋体" pitchFamily="2" charset="-122"/>
                <a:sym typeface="Arial" charset="0"/>
              </a:rPr>
              <a:t> for the model is needed.</a:t>
            </a:r>
            <a:endParaRPr lang="zh-CN" altLang="en-US" sz="1600">
              <a:ea typeface="宋体" pitchFamily="2" charset="-122"/>
              <a:sym typeface="Arial" charset="0"/>
            </a:endParaRPr>
          </a:p>
        </p:txBody>
      </p:sp>
      <p:sp>
        <p:nvSpPr>
          <p:cNvPr id="6148" name="Rectangle 2"/>
          <p:cNvSpPr>
            <a:spLocks noChangeArrowheads="1"/>
          </p:cNvSpPr>
          <p:nvPr/>
        </p:nvSpPr>
        <p:spPr bwMode="auto">
          <a:xfrm>
            <a:off x="4419600" y="1219200"/>
            <a:ext cx="4648200" cy="5638800"/>
          </a:xfrm>
          <a:prstGeom prst="rect">
            <a:avLst/>
          </a:prstGeom>
          <a:gradFill rotWithShape="0">
            <a:gsLst>
              <a:gs pos="0">
                <a:srgbClr val="FFFFFF"/>
              </a:gs>
              <a:gs pos="100000">
                <a:srgbClr val="C0C0C0">
                  <a:alpha val="29999"/>
                </a:srgbClr>
              </a:gs>
            </a:gsLst>
            <a:lin ang="27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lIns="126000" rIns="126000">
            <a:flatTx/>
          </a:bodyPr>
          <a:lstStyle/>
          <a:p>
            <a:r>
              <a:rPr lang="en-US" altLang="zh-CN" sz="1600" b="1">
                <a:solidFill>
                  <a:srgbClr val="0000FF"/>
                </a:solidFill>
                <a:ea typeface="宋体" pitchFamily="2" charset="-122"/>
                <a:sym typeface="Arial" charset="0"/>
              </a:rPr>
              <a:t>Physical Method: </a:t>
            </a:r>
          </a:p>
          <a:p>
            <a:r>
              <a:rPr lang="en-US" altLang="zh-CN" sz="1600" b="1">
                <a:solidFill>
                  <a:srgbClr val="0C9C3C"/>
                </a:solidFill>
                <a:ea typeface="宋体" pitchFamily="2" charset="-122"/>
                <a:sym typeface="Arial" charset="0"/>
              </a:rPr>
              <a:t>calculate wind speed and direction at the hub height.</a:t>
            </a:r>
          </a:p>
          <a:p>
            <a:endParaRPr lang="zh-CN" altLang="en-US" sz="1600" b="1">
              <a:ea typeface="宋体" pitchFamily="2" charset="-122"/>
              <a:sym typeface="Arial" charset="0"/>
            </a:endParaRPr>
          </a:p>
          <a:p>
            <a:r>
              <a:rPr lang="en-US" altLang="zh-CN" sz="1600">
                <a:ea typeface="宋体" pitchFamily="2" charset="-122"/>
                <a:sym typeface="Arial" charset="0"/>
              </a:rPr>
              <a:t>1.</a:t>
            </a:r>
            <a:r>
              <a:rPr lang="en-US" altLang="zh-CN" sz="1600">
                <a:solidFill>
                  <a:srgbClr val="0000FF"/>
                </a:solidFill>
                <a:ea typeface="宋体" pitchFamily="2" charset="-122"/>
                <a:sym typeface="Arial" charset="0"/>
              </a:rPr>
              <a:t>NWP, WT/WasP </a:t>
            </a:r>
            <a:r>
              <a:rPr lang="en-US" altLang="zh-CN" sz="1600">
                <a:ea typeface="宋体" pitchFamily="2" charset="-122"/>
                <a:sym typeface="Arial" charset="0"/>
              </a:rPr>
              <a:t>and so on could be adopted to calculate the wind speed and direction in the surface layer.</a:t>
            </a:r>
          </a:p>
          <a:p>
            <a:endParaRPr lang="en-US" altLang="zh-CN" sz="1600">
              <a:ea typeface="宋体" pitchFamily="2" charset="-122"/>
              <a:sym typeface="Arial" charset="0"/>
            </a:endParaRPr>
          </a:p>
          <a:p>
            <a:r>
              <a:rPr lang="en-US" altLang="zh-CN" sz="1600">
                <a:ea typeface="宋体" pitchFamily="2" charset="-122"/>
                <a:sym typeface="Arial" charset="0"/>
              </a:rPr>
              <a:t>2.</a:t>
            </a:r>
            <a:r>
              <a:rPr lang="en-US" altLang="zh-CN" sz="1600">
                <a:solidFill>
                  <a:srgbClr val="0000FF"/>
                </a:solidFill>
                <a:ea typeface="宋体" pitchFamily="2" charset="-122"/>
                <a:sym typeface="Arial" charset="0"/>
              </a:rPr>
              <a:t>Boundary conditions </a:t>
            </a:r>
            <a:r>
              <a:rPr lang="en-US" altLang="zh-CN" sz="1600">
                <a:ea typeface="宋体" pitchFamily="2" charset="-122"/>
                <a:sym typeface="Arial" charset="0"/>
              </a:rPr>
              <a:t>are needed.</a:t>
            </a:r>
            <a:endParaRPr lang="zh-CN" altLang="zh-CN" sz="1600">
              <a:ea typeface="宋体" pitchFamily="2" charset="-122"/>
              <a:sym typeface="Arial" charset="0"/>
            </a:endParaRPr>
          </a:p>
        </p:txBody>
      </p:sp>
      <p:pic>
        <p:nvPicPr>
          <p:cNvPr id="5" name="Picture 32"/>
          <p:cNvPicPr>
            <a:picLocks noChangeAspect="1" noChangeArrowheads="1"/>
          </p:cNvPicPr>
          <p:nvPr/>
        </p:nvPicPr>
        <p:blipFill>
          <a:blip r:embed="rId3" cstate="print"/>
          <a:srcRect/>
          <a:stretch>
            <a:fillRect/>
          </a:stretch>
        </p:blipFill>
        <p:spPr bwMode="auto">
          <a:xfrm>
            <a:off x="4343400" y="3962400"/>
            <a:ext cx="4800600" cy="2895600"/>
          </a:xfrm>
          <a:prstGeom prst="rect">
            <a:avLst/>
          </a:prstGeom>
          <a:noFill/>
          <a:ln w="9525">
            <a:noFill/>
            <a:miter lim="800000"/>
            <a:headEnd/>
            <a:tailEnd/>
          </a:ln>
        </p:spPr>
      </p:pic>
      <p:pic>
        <p:nvPicPr>
          <p:cNvPr id="6150" name="Picture 4"/>
          <p:cNvPicPr>
            <a:picLocks noChangeAspect="1" noChangeArrowheads="1"/>
          </p:cNvPicPr>
          <p:nvPr/>
        </p:nvPicPr>
        <p:blipFill>
          <a:blip r:embed="rId4" cstate="print"/>
          <a:srcRect/>
          <a:stretch>
            <a:fillRect/>
          </a:stretch>
        </p:blipFill>
        <p:spPr bwMode="auto">
          <a:xfrm>
            <a:off x="0" y="3962400"/>
            <a:ext cx="4343400" cy="2873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228600" y="304800"/>
            <a:ext cx="8839200" cy="587375"/>
          </a:xfrm>
          <a:prstGeom prst="rect">
            <a:avLst/>
          </a:prstGeom>
          <a:noFill/>
          <a:ln w="9525">
            <a:noFill/>
            <a:miter lim="800000"/>
            <a:headEnd/>
            <a:tailEnd/>
          </a:ln>
        </p:spPr>
        <p:txBody>
          <a:bodyPr lIns="93296" tIns="46648" rIns="93296" bIns="46648">
            <a:spAutoFit/>
          </a:bodyPr>
          <a:lstStyle/>
          <a:p>
            <a:r>
              <a:rPr lang="en-US" altLang="zh-CN" sz="3200" b="1">
                <a:solidFill>
                  <a:srgbClr val="006C69"/>
                </a:solidFill>
              </a:rPr>
              <a:t> Key technology of forecast</a:t>
            </a:r>
            <a:endParaRPr lang="zh-CN" altLang="en-US" sz="3200" b="1">
              <a:solidFill>
                <a:srgbClr val="006C69"/>
              </a:solidFill>
              <a:ea typeface="黑体" pitchFamily="49" charset="-122"/>
            </a:endParaRPr>
          </a:p>
        </p:txBody>
      </p:sp>
      <p:pic>
        <p:nvPicPr>
          <p:cNvPr id="7171" name="Picture 4" descr="70米高塔全貌"/>
          <p:cNvPicPr preferRelativeResize="0">
            <a:picLocks noChangeArrowheads="1"/>
          </p:cNvPicPr>
          <p:nvPr/>
        </p:nvPicPr>
        <p:blipFill>
          <a:blip r:embed="rId3" cstate="print"/>
          <a:srcRect/>
          <a:stretch>
            <a:fillRect/>
          </a:stretch>
        </p:blipFill>
        <p:spPr bwMode="auto">
          <a:xfrm>
            <a:off x="4572000" y="1066800"/>
            <a:ext cx="4572000" cy="5791200"/>
          </a:xfrm>
          <a:prstGeom prst="rect">
            <a:avLst/>
          </a:prstGeom>
          <a:noFill/>
          <a:ln w="9525">
            <a:noFill/>
            <a:miter lim="800000"/>
            <a:headEnd/>
            <a:tailEnd/>
          </a:ln>
        </p:spPr>
      </p:pic>
      <p:pic>
        <p:nvPicPr>
          <p:cNvPr id="7172" name="图片 17" descr="光伏自动气象监测站.jpg"/>
          <p:cNvPicPr>
            <a:picLocks noChangeAspect="1"/>
          </p:cNvPicPr>
          <p:nvPr/>
        </p:nvPicPr>
        <p:blipFill>
          <a:blip r:embed="rId4" cstate="print"/>
          <a:srcRect/>
          <a:stretch>
            <a:fillRect/>
          </a:stretch>
        </p:blipFill>
        <p:spPr bwMode="auto">
          <a:xfrm>
            <a:off x="0" y="1066800"/>
            <a:ext cx="4572000" cy="5791200"/>
          </a:xfrm>
          <a:prstGeom prst="rect">
            <a:avLst/>
          </a:prstGeom>
          <a:noFill/>
          <a:ln w="9525">
            <a:noFill/>
            <a:miter lim="800000"/>
            <a:headEnd/>
            <a:tailEnd/>
          </a:ln>
        </p:spPr>
      </p:pic>
      <p:sp>
        <p:nvSpPr>
          <p:cNvPr id="7173" name="Rectangle 2"/>
          <p:cNvSpPr>
            <a:spLocks noChangeArrowheads="1"/>
          </p:cNvSpPr>
          <p:nvPr/>
        </p:nvSpPr>
        <p:spPr bwMode="auto">
          <a:xfrm>
            <a:off x="2590800" y="1143000"/>
            <a:ext cx="6553200" cy="1447800"/>
          </a:xfrm>
          <a:prstGeom prst="rect">
            <a:avLst/>
          </a:prstGeom>
          <a:gradFill rotWithShape="0">
            <a:gsLst>
              <a:gs pos="0">
                <a:srgbClr val="FFFFFF"/>
              </a:gs>
              <a:gs pos="100000">
                <a:srgbClr val="C0C0C0">
                  <a:alpha val="29999"/>
                </a:srgbClr>
              </a:gs>
            </a:gsLst>
            <a:lin ang="27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lIns="126000" rIns="126000" anchor="ctr">
            <a:flatTx/>
          </a:bodyPr>
          <a:lstStyle/>
          <a:p>
            <a:r>
              <a:rPr lang="en-US" altLang="zh-CN" sz="1600" b="1">
                <a:solidFill>
                  <a:srgbClr val="0000FF"/>
                </a:solidFill>
                <a:ea typeface="宋体" pitchFamily="2" charset="-122"/>
                <a:sym typeface="Arial" charset="0"/>
              </a:rPr>
              <a:t>Technology of Real-time Weather Date Acquisition</a:t>
            </a:r>
          </a:p>
          <a:p>
            <a:r>
              <a:rPr lang="en-US" altLang="en-US" sz="1600" b="1">
                <a:solidFill>
                  <a:srgbClr val="0C9C3C"/>
                </a:solidFill>
                <a:ea typeface="宋体" pitchFamily="2" charset="-122"/>
                <a:sym typeface="Arial" charset="0"/>
              </a:rPr>
              <a:t>Weather element</a:t>
            </a:r>
            <a:r>
              <a:rPr lang="en-US" altLang="zh-CN" sz="1600" b="1">
                <a:solidFill>
                  <a:srgbClr val="0C9C3C"/>
                </a:solidFill>
                <a:ea typeface="宋体" pitchFamily="2" charset="-122"/>
                <a:sym typeface="Arial" charset="0"/>
              </a:rPr>
              <a:t> : </a:t>
            </a:r>
            <a:r>
              <a:rPr lang="en-US" altLang="en-US" sz="1600">
                <a:ea typeface="宋体" pitchFamily="2" charset="-122"/>
                <a:sym typeface="Arial" charset="0"/>
              </a:rPr>
              <a:t>wind speed/direction, temperature,      humidity, air pressure, radiation </a:t>
            </a:r>
          </a:p>
          <a:p>
            <a:r>
              <a:rPr lang="en-US" altLang="zh-CN" sz="1600" b="1">
                <a:solidFill>
                  <a:srgbClr val="0C9C3C"/>
                </a:solidFill>
                <a:ea typeface="宋体" pitchFamily="2" charset="-122"/>
                <a:sym typeface="Arial" charset="0"/>
              </a:rPr>
              <a:t>Height :</a:t>
            </a:r>
            <a:r>
              <a:rPr lang="en-US" altLang="zh-CN" sz="1600">
                <a:ea typeface="宋体" pitchFamily="2" charset="-122"/>
                <a:sym typeface="Arial" charset="0"/>
              </a:rPr>
              <a:t>10/30/70meters and hub height. </a:t>
            </a:r>
            <a:endParaRPr lang="zh-CN" altLang="zh-CN" sz="1600">
              <a:ea typeface="宋体" pitchFamily="2" charset="-122"/>
              <a:sym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0"/>
          <p:cNvSpPr>
            <a:spLocks noChangeArrowheads="1"/>
          </p:cNvSpPr>
          <p:nvPr/>
        </p:nvSpPr>
        <p:spPr bwMode="auto">
          <a:xfrm>
            <a:off x="152400" y="304800"/>
            <a:ext cx="8915400" cy="587375"/>
          </a:xfrm>
          <a:prstGeom prst="rect">
            <a:avLst/>
          </a:prstGeom>
          <a:noFill/>
          <a:ln w="9525">
            <a:noFill/>
            <a:miter lim="800000"/>
            <a:headEnd/>
            <a:tailEnd/>
          </a:ln>
        </p:spPr>
        <p:txBody>
          <a:bodyPr lIns="93296" tIns="46648" rIns="93296" bIns="46648">
            <a:spAutoFit/>
          </a:bodyPr>
          <a:lstStyle/>
          <a:p>
            <a:r>
              <a:rPr lang="en-US" altLang="zh-CN" sz="3200" b="1">
                <a:solidFill>
                  <a:srgbClr val="006C69"/>
                </a:solidFill>
              </a:rPr>
              <a:t> Key technology of forecast</a:t>
            </a:r>
            <a:endParaRPr lang="zh-CN" altLang="en-US" sz="3200" b="1">
              <a:solidFill>
                <a:srgbClr val="006C69"/>
              </a:solidFill>
              <a:ea typeface="黑体" pitchFamily="49" charset="-122"/>
            </a:endParaRPr>
          </a:p>
        </p:txBody>
      </p:sp>
      <p:sp>
        <p:nvSpPr>
          <p:cNvPr id="21507" name="Rectangle 2"/>
          <p:cNvSpPr>
            <a:spLocks noChangeArrowheads="1"/>
          </p:cNvSpPr>
          <p:nvPr/>
        </p:nvSpPr>
        <p:spPr bwMode="auto">
          <a:xfrm>
            <a:off x="0" y="1143000"/>
            <a:ext cx="3352800" cy="5715000"/>
          </a:xfrm>
          <a:prstGeom prst="rect">
            <a:avLst/>
          </a:prstGeom>
          <a:gradFill rotWithShape="0">
            <a:gsLst>
              <a:gs pos="0">
                <a:srgbClr val="FFFFFF"/>
              </a:gs>
              <a:gs pos="100000">
                <a:srgbClr val="C0C0C0">
                  <a:alpha val="29999"/>
                </a:srgbClr>
              </a:gs>
            </a:gsLst>
            <a:lin ang="27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lIns="126000" rIns="126000">
            <a:flatTx/>
          </a:bodyPr>
          <a:lstStyle/>
          <a:p>
            <a:pPr>
              <a:defRPr/>
            </a:pPr>
            <a:r>
              <a:rPr lang="en-US" altLang="zh-CN" sz="1600" b="1" dirty="0">
                <a:solidFill>
                  <a:srgbClr val="0000FF"/>
                </a:solidFill>
                <a:ea typeface="宋体" pitchFamily="2" charset="-122"/>
                <a:sym typeface="Arial" charset="0"/>
              </a:rPr>
              <a:t>Numerical Weather Prediction:</a:t>
            </a:r>
          </a:p>
          <a:p>
            <a:pPr>
              <a:defRPr/>
            </a:pPr>
            <a:endParaRPr lang="zh-CN" altLang="en-US" sz="1600" b="1" dirty="0">
              <a:ea typeface="宋体" pitchFamily="2" charset="-122"/>
              <a:sym typeface="Arial" charset="0"/>
            </a:endParaRPr>
          </a:p>
          <a:p>
            <a:pPr marL="342900" indent="-342900">
              <a:buFontTx/>
              <a:buAutoNum type="arabicPeriod"/>
              <a:defRPr/>
            </a:pPr>
            <a:r>
              <a:rPr lang="en-US" altLang="zh-CN" sz="1600" dirty="0">
                <a:ea typeface="宋体" pitchFamily="2" charset="-122"/>
                <a:sym typeface="Arial" charset="0"/>
              </a:rPr>
              <a:t>Regard </a:t>
            </a:r>
            <a:r>
              <a:rPr lang="en-US" altLang="zh-CN" sz="1600" dirty="0">
                <a:solidFill>
                  <a:srgbClr val="0000FF"/>
                </a:solidFill>
                <a:ea typeface="宋体" pitchFamily="2" charset="-122"/>
                <a:sym typeface="Arial" charset="0"/>
              </a:rPr>
              <a:t>GFS</a:t>
            </a:r>
            <a:r>
              <a:rPr lang="en-US" altLang="zh-CN" sz="1600" dirty="0">
                <a:ea typeface="宋体" pitchFamily="2" charset="-122"/>
                <a:sym typeface="Arial" charset="0"/>
              </a:rPr>
              <a:t> (global forecasting system) as the background field.</a:t>
            </a:r>
          </a:p>
          <a:p>
            <a:pPr marL="342900" indent="-342900">
              <a:buFontTx/>
              <a:buAutoNum type="arabicPeriod"/>
              <a:defRPr/>
            </a:pPr>
            <a:r>
              <a:rPr lang="en-US" altLang="zh-CN" sz="1600" dirty="0">
                <a:ea typeface="宋体" pitchFamily="2" charset="-122"/>
                <a:sym typeface="Arial" charset="0"/>
              </a:rPr>
              <a:t>Based on </a:t>
            </a:r>
            <a:r>
              <a:rPr lang="en-US" altLang="zh-CN" sz="1600" dirty="0">
                <a:solidFill>
                  <a:srgbClr val="0000FF"/>
                </a:solidFill>
                <a:ea typeface="宋体" pitchFamily="2" charset="-122"/>
                <a:sym typeface="Arial" charset="0"/>
              </a:rPr>
              <a:t>ADAS</a:t>
            </a:r>
            <a:r>
              <a:rPr lang="en-US" altLang="zh-CN" sz="1600" dirty="0">
                <a:ea typeface="宋体" pitchFamily="2" charset="-122"/>
                <a:sym typeface="Arial" charset="0"/>
              </a:rPr>
              <a:t> (ARPS Data Analysis System).</a:t>
            </a:r>
          </a:p>
          <a:p>
            <a:pPr marL="342900" indent="-342900">
              <a:buFontTx/>
              <a:buAutoNum type="arabicPeriod"/>
              <a:defRPr/>
            </a:pPr>
            <a:r>
              <a:rPr lang="en-US" altLang="zh-CN" sz="1600" dirty="0">
                <a:ea typeface="宋体" pitchFamily="2" charset="-122"/>
                <a:sym typeface="Arial" charset="0"/>
              </a:rPr>
              <a:t>Combine large amount of locally </a:t>
            </a:r>
            <a:r>
              <a:rPr lang="en-US" altLang="zh-CN" sz="1600" dirty="0">
                <a:solidFill>
                  <a:srgbClr val="0000FF"/>
                </a:solidFill>
                <a:ea typeface="宋体" pitchFamily="2" charset="-122"/>
                <a:sym typeface="Arial" charset="0"/>
              </a:rPr>
              <a:t>actual measurement data.</a:t>
            </a:r>
          </a:p>
          <a:p>
            <a:pPr marL="342900" indent="-342900">
              <a:buFontTx/>
              <a:buAutoNum type="arabicPeriod"/>
              <a:defRPr/>
            </a:pPr>
            <a:r>
              <a:rPr lang="en-US" altLang="zh-CN" sz="1600" dirty="0">
                <a:ea typeface="宋体" pitchFamily="2" charset="-122"/>
                <a:sym typeface="Arial" charset="0"/>
              </a:rPr>
              <a:t> Debug </a:t>
            </a:r>
            <a:r>
              <a:rPr lang="en-US" altLang="zh-CN" sz="1600" dirty="0" err="1">
                <a:ea typeface="宋体" pitchFamily="2" charset="-122"/>
                <a:sym typeface="Arial" charset="0"/>
              </a:rPr>
              <a:t>Mesoscale</a:t>
            </a:r>
            <a:r>
              <a:rPr lang="en-US" altLang="zh-CN" sz="1600" dirty="0">
                <a:ea typeface="宋体" pitchFamily="2" charset="-122"/>
                <a:sym typeface="Arial" charset="0"/>
              </a:rPr>
              <a:t> model </a:t>
            </a:r>
            <a:r>
              <a:rPr lang="en-US" altLang="zh-CN" sz="1600" dirty="0">
                <a:solidFill>
                  <a:srgbClr val="0000FF"/>
                </a:solidFill>
                <a:ea typeface="宋体" pitchFamily="2" charset="-122"/>
                <a:sym typeface="Arial" charset="0"/>
              </a:rPr>
              <a:t>WRF</a:t>
            </a:r>
            <a:r>
              <a:rPr lang="en-US" altLang="zh-CN" sz="1600" dirty="0">
                <a:ea typeface="宋体" pitchFamily="2" charset="-122"/>
                <a:sym typeface="Arial" charset="0"/>
              </a:rPr>
              <a:t>.</a:t>
            </a:r>
          </a:p>
          <a:p>
            <a:pPr marL="342900" indent="-342900">
              <a:buFontTx/>
              <a:buAutoNum type="arabicPeriod"/>
              <a:defRPr/>
            </a:pPr>
            <a:r>
              <a:rPr lang="en-US" altLang="zh-CN" sz="1600" dirty="0">
                <a:ea typeface="宋体" pitchFamily="2" charset="-122"/>
                <a:sym typeface="Arial" charset="0"/>
              </a:rPr>
              <a:t>Adopt application technology </a:t>
            </a:r>
          </a:p>
          <a:p>
            <a:pPr marL="342900" indent="-342900">
              <a:buFontTx/>
              <a:buAutoNum type="arabicPeriod"/>
              <a:defRPr/>
            </a:pPr>
            <a:endParaRPr lang="en-US" altLang="zh-CN" sz="1600" dirty="0">
              <a:ea typeface="宋体" pitchFamily="2" charset="-122"/>
              <a:sym typeface="Arial" charset="0"/>
            </a:endParaRPr>
          </a:p>
          <a:p>
            <a:pPr marL="342900" indent="-342900">
              <a:buFont typeface="Wingdings" pitchFamily="2" charset="2"/>
              <a:buChar char="Ø"/>
              <a:defRPr/>
            </a:pPr>
            <a:r>
              <a:rPr lang="en-US" altLang="zh-CN" sz="1600" dirty="0">
                <a:solidFill>
                  <a:srgbClr val="0C9C3C"/>
                </a:solidFill>
                <a:ea typeface="宋体" pitchFamily="2" charset="-122"/>
                <a:sym typeface="Arial" charset="0"/>
              </a:rPr>
              <a:t>      output 0-72 hours’ forecast value of wind speed and direction. </a:t>
            </a:r>
            <a:endParaRPr lang="zh-CN" altLang="en-US" sz="1600" dirty="0">
              <a:solidFill>
                <a:srgbClr val="0C9C3C"/>
              </a:solidFill>
              <a:ea typeface="宋体" pitchFamily="2" charset="-122"/>
              <a:sym typeface="Arial" charset="0"/>
            </a:endParaRPr>
          </a:p>
        </p:txBody>
      </p:sp>
      <p:grpSp>
        <p:nvGrpSpPr>
          <p:cNvPr id="8196" name="组合 39"/>
          <p:cNvGrpSpPr>
            <a:grpSpLocks/>
          </p:cNvGrpSpPr>
          <p:nvPr/>
        </p:nvGrpSpPr>
        <p:grpSpPr bwMode="auto">
          <a:xfrm>
            <a:off x="3429000" y="1371600"/>
            <a:ext cx="5105400" cy="5159375"/>
            <a:chOff x="1377851" y="957294"/>
            <a:chExt cx="6550729" cy="5352081"/>
          </a:xfrm>
        </p:grpSpPr>
        <p:sp>
          <p:nvSpPr>
            <p:cNvPr id="5" name="椭圆 4"/>
            <p:cNvSpPr/>
            <p:nvPr/>
          </p:nvSpPr>
          <p:spPr>
            <a:xfrm>
              <a:off x="3333211" y="957294"/>
              <a:ext cx="2150880" cy="632331"/>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measurement data</a:t>
              </a:r>
              <a:endParaRPr lang="zh-CN" altLang="en-US" sz="1200" b="1" dirty="0">
                <a:solidFill>
                  <a:schemeClr val="tx1"/>
                </a:solidFill>
              </a:endParaRPr>
            </a:p>
          </p:txBody>
        </p:sp>
        <p:sp>
          <p:nvSpPr>
            <p:cNvPr id="6" name="圆角矩形 5"/>
            <p:cNvSpPr/>
            <p:nvPr/>
          </p:nvSpPr>
          <p:spPr>
            <a:xfrm>
              <a:off x="3498422" y="3597490"/>
              <a:ext cx="1524707" cy="642942"/>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tx1"/>
                  </a:solidFill>
                </a:rPr>
                <a:t>ADAS</a:t>
              </a:r>
              <a:endParaRPr lang="zh-CN" altLang="en-US" b="1" dirty="0">
                <a:solidFill>
                  <a:schemeClr val="tx1"/>
                </a:solidFill>
              </a:endParaRPr>
            </a:p>
          </p:txBody>
        </p:sp>
        <p:sp>
          <p:nvSpPr>
            <p:cNvPr id="7" name="圆角矩形 6"/>
            <p:cNvSpPr/>
            <p:nvPr/>
          </p:nvSpPr>
          <p:spPr>
            <a:xfrm>
              <a:off x="3498422" y="4635594"/>
              <a:ext cx="1524707" cy="642942"/>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tx1"/>
                  </a:solidFill>
                </a:rPr>
                <a:t>WRF</a:t>
              </a:r>
              <a:endParaRPr lang="zh-CN" altLang="en-US" b="1" dirty="0">
                <a:solidFill>
                  <a:schemeClr val="tx1"/>
                </a:solidFill>
              </a:endParaRPr>
            </a:p>
          </p:txBody>
        </p:sp>
        <p:pic>
          <p:nvPicPr>
            <p:cNvPr id="8218" name="Picture 2"/>
            <p:cNvPicPr>
              <a:picLocks noChangeAspect="1" noChangeArrowheads="1"/>
            </p:cNvPicPr>
            <p:nvPr/>
          </p:nvPicPr>
          <p:blipFill>
            <a:blip r:embed="rId3" cstate="print"/>
            <a:srcRect/>
            <a:stretch>
              <a:fillRect/>
            </a:stretch>
          </p:blipFill>
          <p:spPr bwMode="auto">
            <a:xfrm>
              <a:off x="3497328" y="2106560"/>
              <a:ext cx="1466343" cy="1056245"/>
            </a:xfrm>
            <a:prstGeom prst="rect">
              <a:avLst/>
            </a:prstGeom>
            <a:noFill/>
            <a:ln w="9525">
              <a:noFill/>
              <a:miter lim="800000"/>
              <a:headEnd/>
              <a:tailEnd/>
            </a:ln>
          </p:spPr>
        </p:pic>
        <p:sp>
          <p:nvSpPr>
            <p:cNvPr id="9" name="椭圆 8"/>
            <p:cNvSpPr/>
            <p:nvPr/>
          </p:nvSpPr>
          <p:spPr>
            <a:xfrm>
              <a:off x="6070694" y="1984834"/>
              <a:ext cx="1857886" cy="618879"/>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tx1"/>
                  </a:solidFill>
                </a:rPr>
                <a:t>GFS</a:t>
              </a:r>
              <a:endParaRPr lang="zh-CN" altLang="en-US" b="1" dirty="0">
                <a:solidFill>
                  <a:schemeClr val="tx1"/>
                </a:solidFill>
              </a:endParaRPr>
            </a:p>
          </p:txBody>
        </p:sp>
        <p:sp>
          <p:nvSpPr>
            <p:cNvPr id="10" name="圆角矩形 9"/>
            <p:cNvSpPr/>
            <p:nvPr/>
          </p:nvSpPr>
          <p:spPr>
            <a:xfrm>
              <a:off x="3498422" y="5663013"/>
              <a:ext cx="1524707" cy="646362"/>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400" b="1" dirty="0">
                  <a:solidFill>
                    <a:schemeClr val="tx1"/>
                  </a:solidFill>
                </a:rPr>
                <a:t>Forecast value</a:t>
              </a:r>
            </a:p>
          </p:txBody>
        </p:sp>
        <p:sp>
          <p:nvSpPr>
            <p:cNvPr id="11" name="下箭头 10"/>
            <p:cNvSpPr/>
            <p:nvPr/>
          </p:nvSpPr>
          <p:spPr>
            <a:xfrm>
              <a:off x="4023808" y="4277231"/>
              <a:ext cx="482749" cy="279955"/>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 name="矩形 11"/>
            <p:cNvSpPr/>
            <p:nvPr/>
          </p:nvSpPr>
          <p:spPr>
            <a:xfrm>
              <a:off x="1377851" y="2063940"/>
              <a:ext cx="2737618" cy="670246"/>
            </a:xfrm>
            <a:prstGeom prst="rect">
              <a:avLst/>
            </a:prstGeom>
          </p:spPr>
          <p:txBody>
            <a:bodyPr>
              <a:spAutoFit/>
            </a:bodyPr>
            <a:lstStyle/>
            <a:p>
              <a:pPr algn="ctr" fontAlgn="auto">
                <a:spcBef>
                  <a:spcPts val="0"/>
                </a:spcBef>
                <a:spcAft>
                  <a:spcPts val="0"/>
                </a:spcAft>
                <a:defRPr/>
              </a:pPr>
              <a:r>
                <a:rPr lang="en-US" dirty="0"/>
                <a:t>data processing  </a:t>
              </a:r>
            </a:p>
            <a:p>
              <a:pPr algn="ctr" fontAlgn="auto">
                <a:spcBef>
                  <a:spcPts val="0"/>
                </a:spcBef>
                <a:spcAft>
                  <a:spcPts val="0"/>
                </a:spcAft>
                <a:defRPr/>
              </a:pPr>
              <a:r>
                <a:rPr lang="en-US" dirty="0"/>
                <a:t>server</a:t>
              </a:r>
              <a:endParaRPr lang="zh-CN" altLang="en-US" b="1" dirty="0">
                <a:latin typeface="+mn-lt"/>
                <a:ea typeface="+mn-ea"/>
              </a:endParaRPr>
            </a:p>
          </p:txBody>
        </p:sp>
        <p:sp>
          <p:nvSpPr>
            <p:cNvPr id="13" name="矩形 12"/>
            <p:cNvSpPr/>
            <p:nvPr/>
          </p:nvSpPr>
          <p:spPr>
            <a:xfrm>
              <a:off x="1671167" y="5779107"/>
              <a:ext cx="236283" cy="382056"/>
            </a:xfrm>
            <a:prstGeom prst="rect">
              <a:avLst/>
            </a:prstGeom>
          </p:spPr>
          <p:txBody>
            <a:bodyPr wrap="none">
              <a:spAutoFit/>
            </a:bodyPr>
            <a:lstStyle/>
            <a:p>
              <a:pPr algn="ctr" fontAlgn="auto">
                <a:spcBef>
                  <a:spcPts val="0"/>
                </a:spcBef>
                <a:spcAft>
                  <a:spcPts val="0"/>
                </a:spcAft>
                <a:defRPr/>
              </a:pPr>
              <a:endParaRPr lang="zh-CN" altLang="en-US" b="1" dirty="0">
                <a:latin typeface="+mn-lt"/>
                <a:ea typeface="+mn-ea"/>
              </a:endParaRPr>
            </a:p>
          </p:txBody>
        </p:sp>
        <p:sp>
          <p:nvSpPr>
            <p:cNvPr id="14" name="下箭头 13"/>
            <p:cNvSpPr/>
            <p:nvPr/>
          </p:nvSpPr>
          <p:spPr>
            <a:xfrm>
              <a:off x="4003439" y="3249631"/>
              <a:ext cx="482749" cy="279955"/>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5" name="下箭头 14"/>
            <p:cNvSpPr/>
            <p:nvPr/>
          </p:nvSpPr>
          <p:spPr>
            <a:xfrm>
              <a:off x="4003439" y="5341060"/>
              <a:ext cx="482749" cy="279955"/>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16" name="下箭头 15"/>
          <p:cNvSpPr/>
          <p:nvPr/>
        </p:nvSpPr>
        <p:spPr>
          <a:xfrm>
            <a:off x="5638800" y="2133600"/>
            <a:ext cx="376238" cy="269875"/>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7" name="下箭头 16"/>
          <p:cNvSpPr/>
          <p:nvPr/>
        </p:nvSpPr>
        <p:spPr>
          <a:xfrm rot="5247815">
            <a:off x="6450807" y="2574131"/>
            <a:ext cx="376238" cy="269875"/>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8199" name="矩形 70"/>
          <p:cNvSpPr>
            <a:spLocks noChangeArrowheads="1"/>
          </p:cNvSpPr>
          <p:nvPr/>
        </p:nvSpPr>
        <p:spPr bwMode="auto">
          <a:xfrm>
            <a:off x="4191000" y="3657600"/>
            <a:ext cx="2514600" cy="2819400"/>
          </a:xfrm>
          <a:prstGeom prst="rect">
            <a:avLst/>
          </a:prstGeom>
          <a:noFill/>
          <a:ln w="41275" algn="ctr">
            <a:solidFill>
              <a:srgbClr val="16DD07"/>
            </a:solidFill>
            <a:prstDash val="dashDot"/>
            <a:round/>
            <a:headEnd/>
            <a:tailEnd/>
          </a:ln>
        </p:spPr>
        <p:txBody>
          <a:bodyPr>
            <a:spAutoFit/>
          </a:bodyPr>
          <a:lstStyle/>
          <a:p>
            <a:endParaRPr lang="zh-CN" altLang="en-US"/>
          </a:p>
        </p:txBody>
      </p:sp>
      <p:pic>
        <p:nvPicPr>
          <p:cNvPr id="8200" name="图片 68" descr="supercomputer_sm.jpg"/>
          <p:cNvPicPr>
            <a:picLocks noChangeAspect="1"/>
          </p:cNvPicPr>
          <p:nvPr/>
        </p:nvPicPr>
        <p:blipFill>
          <a:blip r:embed="rId4" cstate="print"/>
          <a:srcRect/>
          <a:stretch>
            <a:fillRect/>
          </a:stretch>
        </p:blipFill>
        <p:spPr bwMode="auto">
          <a:xfrm>
            <a:off x="3429000" y="4267200"/>
            <a:ext cx="1447800" cy="1676400"/>
          </a:xfrm>
          <a:prstGeom prst="rect">
            <a:avLst/>
          </a:prstGeom>
          <a:noFill/>
          <a:ln w="9525">
            <a:noFill/>
            <a:miter lim="800000"/>
            <a:headEnd/>
            <a:tailEnd/>
          </a:ln>
        </p:spPr>
      </p:pic>
      <p:sp>
        <p:nvSpPr>
          <p:cNvPr id="20" name="圆角矩形 19"/>
          <p:cNvSpPr/>
          <p:nvPr/>
        </p:nvSpPr>
        <p:spPr>
          <a:xfrm>
            <a:off x="7422106" y="5777602"/>
            <a:ext cx="1569494" cy="623198"/>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tx1"/>
                </a:solidFill>
              </a:rPr>
              <a:t>Application</a:t>
            </a:r>
          </a:p>
          <a:p>
            <a:pPr algn="ctr" fontAlgn="auto">
              <a:spcBef>
                <a:spcPts val="0"/>
              </a:spcBef>
              <a:spcAft>
                <a:spcPts val="0"/>
              </a:spcAft>
              <a:defRPr/>
            </a:pPr>
            <a:r>
              <a:rPr lang="en-US" altLang="zh-CN" b="1" dirty="0">
                <a:solidFill>
                  <a:schemeClr val="tx1"/>
                </a:solidFill>
              </a:rPr>
              <a:t>Technology</a:t>
            </a:r>
          </a:p>
        </p:txBody>
      </p:sp>
      <p:sp>
        <p:nvSpPr>
          <p:cNvPr id="21" name="下箭头 20"/>
          <p:cNvSpPr/>
          <p:nvPr/>
        </p:nvSpPr>
        <p:spPr>
          <a:xfrm rot="16200000">
            <a:off x="6934200" y="5924550"/>
            <a:ext cx="377825" cy="269875"/>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2" name="圆角矩形 21"/>
          <p:cNvSpPr/>
          <p:nvPr/>
        </p:nvSpPr>
        <p:spPr>
          <a:xfrm>
            <a:off x="7269706" y="4482202"/>
            <a:ext cx="1721894" cy="623198"/>
          </a:xfrm>
          <a:prstGeom prst="roundRect">
            <a:avLst/>
          </a:prstGeom>
          <a:solidFill>
            <a:srgbClr val="16DD07"/>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detailed forecast value </a:t>
            </a:r>
            <a:endParaRPr lang="en-US" altLang="zh-CN" b="1" dirty="0">
              <a:solidFill>
                <a:schemeClr val="tx1"/>
              </a:solidFill>
            </a:endParaRPr>
          </a:p>
        </p:txBody>
      </p:sp>
      <p:sp>
        <p:nvSpPr>
          <p:cNvPr id="23" name="下箭头 22"/>
          <p:cNvSpPr/>
          <p:nvPr/>
        </p:nvSpPr>
        <p:spPr>
          <a:xfrm rot="10800000">
            <a:off x="7924800" y="5292725"/>
            <a:ext cx="376238" cy="269875"/>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对象 16"/>
          <p:cNvPicPr>
            <a:picLocks noChangeArrowheads="1"/>
          </p:cNvPicPr>
          <p:nvPr/>
        </p:nvPicPr>
        <p:blipFill>
          <a:blip r:embed="rId3" cstate="print"/>
          <a:srcRect t="-4909" b="-342"/>
          <a:stretch>
            <a:fillRect/>
          </a:stretch>
        </p:blipFill>
        <p:spPr bwMode="auto">
          <a:xfrm>
            <a:off x="2895600" y="3886200"/>
            <a:ext cx="4343400" cy="3124200"/>
          </a:xfrm>
          <a:prstGeom prst="rect">
            <a:avLst/>
          </a:prstGeom>
          <a:noFill/>
          <a:ln w="9525">
            <a:noFill/>
            <a:miter lim="800000"/>
            <a:headEnd/>
            <a:tailEnd/>
          </a:ln>
        </p:spPr>
      </p:pic>
      <p:sp>
        <p:nvSpPr>
          <p:cNvPr id="9219" name="Rectangle 30"/>
          <p:cNvSpPr>
            <a:spLocks noChangeArrowheads="1"/>
          </p:cNvSpPr>
          <p:nvPr/>
        </p:nvSpPr>
        <p:spPr bwMode="auto">
          <a:xfrm>
            <a:off x="152400" y="304800"/>
            <a:ext cx="8915400" cy="587375"/>
          </a:xfrm>
          <a:prstGeom prst="rect">
            <a:avLst/>
          </a:prstGeom>
          <a:noFill/>
          <a:ln w="9525">
            <a:noFill/>
            <a:miter lim="800000"/>
            <a:headEnd/>
            <a:tailEnd/>
          </a:ln>
        </p:spPr>
        <p:txBody>
          <a:bodyPr lIns="93296" tIns="46648" rIns="93296" bIns="46648">
            <a:spAutoFit/>
          </a:bodyPr>
          <a:lstStyle/>
          <a:p>
            <a:r>
              <a:rPr lang="en-US" altLang="zh-CN" sz="3200" b="1">
                <a:solidFill>
                  <a:srgbClr val="006C69"/>
                </a:solidFill>
              </a:rPr>
              <a:t>Key technology of forecast</a:t>
            </a:r>
            <a:endParaRPr lang="zh-CN" altLang="en-US" sz="3200" b="1">
              <a:solidFill>
                <a:srgbClr val="006C69"/>
              </a:solidFill>
              <a:ea typeface="黑体" pitchFamily="49" charset="-122"/>
            </a:endParaRPr>
          </a:p>
        </p:txBody>
      </p:sp>
      <p:sp>
        <p:nvSpPr>
          <p:cNvPr id="9220" name="Rectangle 2"/>
          <p:cNvSpPr>
            <a:spLocks noChangeArrowheads="1"/>
          </p:cNvSpPr>
          <p:nvPr/>
        </p:nvSpPr>
        <p:spPr bwMode="auto">
          <a:xfrm>
            <a:off x="0" y="1143000"/>
            <a:ext cx="3276600" cy="5715000"/>
          </a:xfrm>
          <a:prstGeom prst="rect">
            <a:avLst/>
          </a:prstGeom>
          <a:gradFill rotWithShape="0">
            <a:gsLst>
              <a:gs pos="0">
                <a:srgbClr val="FFFFFF"/>
              </a:gs>
              <a:gs pos="100000">
                <a:srgbClr val="C0C0C0">
                  <a:alpha val="29999"/>
                </a:srgbClr>
              </a:gs>
            </a:gsLst>
            <a:lin ang="27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lIns="126000" rIns="126000" anchor="ctr">
            <a:flatTx/>
          </a:bodyPr>
          <a:lstStyle/>
          <a:p>
            <a:r>
              <a:rPr lang="en-US" altLang="zh-CN" b="1">
                <a:solidFill>
                  <a:srgbClr val="0000FF"/>
                </a:solidFill>
              </a:rPr>
              <a:t>Technology of Forecast Modeling  :</a:t>
            </a:r>
            <a:endParaRPr lang="zh-CN" altLang="en-US">
              <a:solidFill>
                <a:srgbClr val="0000FF"/>
              </a:solidFill>
            </a:endParaRPr>
          </a:p>
          <a:p>
            <a:r>
              <a:rPr lang="en-US" altLang="zh-CN"/>
              <a:t>1.Establish </a:t>
            </a:r>
            <a:r>
              <a:rPr lang="en-US" altLang="zh-CN" b="1">
                <a:solidFill>
                  <a:srgbClr val="0C9C3C"/>
                </a:solidFill>
              </a:rPr>
              <a:t>weather forecast model </a:t>
            </a:r>
            <a:r>
              <a:rPr lang="en-US" altLang="zh-CN"/>
              <a:t>by the combination of statistic and physical methods.</a:t>
            </a:r>
          </a:p>
          <a:p>
            <a:endParaRPr lang="en-US" altLang="zh-CN"/>
          </a:p>
          <a:p>
            <a:endParaRPr lang="en-US" altLang="zh-CN"/>
          </a:p>
          <a:p>
            <a:endParaRPr lang="zh-CN" altLang="en-US"/>
          </a:p>
          <a:p>
            <a:r>
              <a:rPr lang="en-US" altLang="zh-CN"/>
              <a:t>2.Establish </a:t>
            </a:r>
            <a:r>
              <a:rPr lang="en-US" altLang="zh-CN" b="1">
                <a:solidFill>
                  <a:srgbClr val="0C9C3C"/>
                </a:solidFill>
              </a:rPr>
              <a:t>power forecast models</a:t>
            </a:r>
            <a:r>
              <a:rPr lang="en-US" altLang="zh-CN"/>
              <a:t> in accordance with the conditions ( geography and climate features , type and distribution of wind turbine and so on).</a:t>
            </a:r>
            <a:endParaRPr kumimoji="1" lang="zh-CN" altLang="zh-CN" b="1">
              <a:latin typeface="Times New Roman" pitchFamily="18" charset="0"/>
              <a:ea typeface="楷体_GB2312" pitchFamily="49" charset="-122"/>
            </a:endParaRPr>
          </a:p>
        </p:txBody>
      </p:sp>
      <p:pic>
        <p:nvPicPr>
          <p:cNvPr id="9221" name="Picture 3"/>
          <p:cNvPicPr>
            <a:picLocks noChangeArrowheads="1"/>
          </p:cNvPicPr>
          <p:nvPr/>
        </p:nvPicPr>
        <p:blipFill>
          <a:blip r:embed="rId4" cstate="print"/>
          <a:srcRect b="-429"/>
          <a:stretch>
            <a:fillRect/>
          </a:stretch>
        </p:blipFill>
        <p:spPr bwMode="auto">
          <a:xfrm>
            <a:off x="6221413" y="3810000"/>
            <a:ext cx="3532187" cy="3048000"/>
          </a:xfrm>
          <a:prstGeom prst="rect">
            <a:avLst/>
          </a:prstGeom>
          <a:noFill/>
          <a:ln w="9525">
            <a:noFill/>
            <a:miter lim="800000"/>
            <a:headEnd/>
            <a:tailEnd/>
          </a:ln>
        </p:spPr>
      </p:pic>
      <p:pic>
        <p:nvPicPr>
          <p:cNvPr id="9222" name="Picture 4"/>
          <p:cNvPicPr>
            <a:picLocks noChangeAspect="1" noChangeArrowheads="1"/>
          </p:cNvPicPr>
          <p:nvPr/>
        </p:nvPicPr>
        <p:blipFill>
          <a:blip r:embed="rId5" cstate="print"/>
          <a:srcRect/>
          <a:stretch>
            <a:fillRect/>
          </a:stretch>
        </p:blipFill>
        <p:spPr bwMode="auto">
          <a:xfrm>
            <a:off x="5943600" y="1219200"/>
            <a:ext cx="3124200" cy="2181225"/>
          </a:xfrm>
          <a:prstGeom prst="rect">
            <a:avLst/>
          </a:prstGeom>
          <a:noFill/>
          <a:ln w="9525">
            <a:noFill/>
            <a:miter lim="800000"/>
            <a:headEnd/>
            <a:tailEnd/>
          </a:ln>
        </p:spPr>
      </p:pic>
      <p:pic>
        <p:nvPicPr>
          <p:cNvPr id="9223" name="Picture 5"/>
          <p:cNvPicPr>
            <a:picLocks noChangeAspect="1" noChangeArrowheads="1"/>
          </p:cNvPicPr>
          <p:nvPr/>
        </p:nvPicPr>
        <p:blipFill>
          <a:blip r:embed="rId6" cstate="print"/>
          <a:srcRect/>
          <a:stretch>
            <a:fillRect/>
          </a:stretch>
        </p:blipFill>
        <p:spPr bwMode="auto">
          <a:xfrm>
            <a:off x="3352800" y="1219200"/>
            <a:ext cx="2543175"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219200"/>
            <a:ext cx="4648200" cy="5638800"/>
          </a:xfrm>
          <a:prstGeom prst="rect">
            <a:avLst/>
          </a:prstGeom>
          <a:gradFill rotWithShape="0">
            <a:gsLst>
              <a:gs pos="0">
                <a:srgbClr val="FFFFFF"/>
              </a:gs>
              <a:gs pos="100000">
                <a:srgbClr val="C0C0C0">
                  <a:alpha val="29999"/>
                </a:srgbClr>
              </a:gs>
            </a:gsLst>
            <a:lin ang="27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C0C0C0"/>
            </a:extrusionClr>
          </a:sp3d>
        </p:spPr>
        <p:txBody>
          <a:bodyPr lIns="126000" rIns="126000">
            <a:flatTx/>
          </a:bodyPr>
          <a:lstStyle/>
          <a:p>
            <a:r>
              <a:rPr lang="en-US" altLang="zh-CN" sz="1600" b="1"/>
              <a:t>1</a:t>
            </a:r>
            <a:r>
              <a:rPr lang="zh-CN" altLang="en-US" sz="1600" b="1"/>
              <a:t>、</a:t>
            </a:r>
            <a:r>
              <a:rPr lang="en-US" altLang="zh-CN" sz="1600" b="1">
                <a:solidFill>
                  <a:srgbClr val="0000FF"/>
                </a:solidFill>
              </a:rPr>
              <a:t>The Diversity of Wind Power Forecast Result at Home and Abroad: </a:t>
            </a:r>
            <a:endParaRPr lang="zh-CN" altLang="en-US" sz="1600">
              <a:solidFill>
                <a:srgbClr val="0000FF"/>
              </a:solidFill>
            </a:endParaRPr>
          </a:p>
          <a:p>
            <a:r>
              <a:rPr lang="en-US" altLang="zh-CN" sz="1600">
                <a:solidFill>
                  <a:srgbClr val="0C9C3C"/>
                </a:solidFill>
              </a:rPr>
              <a:t>(1</a:t>
            </a:r>
            <a:r>
              <a:rPr lang="en-US" altLang="zh-CN" sz="1600" b="1">
                <a:solidFill>
                  <a:srgbClr val="0C9C3C"/>
                </a:solidFill>
              </a:rPr>
              <a:t>) Distribution  of wind power stations</a:t>
            </a:r>
          </a:p>
          <a:p>
            <a:pPr>
              <a:buFont typeface="Wingdings" pitchFamily="2" charset="2"/>
              <a:buChar char="u"/>
            </a:pPr>
            <a:r>
              <a:rPr lang="en-US" altLang="zh-CN" sz="1600"/>
              <a:t> </a:t>
            </a:r>
            <a:r>
              <a:rPr lang="en-US" altLang="zh-CN" sz="1600">
                <a:solidFill>
                  <a:srgbClr val="FF0000"/>
                </a:solidFill>
              </a:rPr>
              <a:t>Large</a:t>
            </a:r>
            <a:r>
              <a:rPr lang="en-US" altLang="zh-CN" sz="1600"/>
              <a:t> scale of </a:t>
            </a:r>
            <a:r>
              <a:rPr lang="en-US" altLang="zh-CN" sz="1600">
                <a:solidFill>
                  <a:srgbClr val="FF0000"/>
                </a:solidFill>
              </a:rPr>
              <a:t>collective</a:t>
            </a:r>
            <a:r>
              <a:rPr lang="en-US" altLang="zh-CN" sz="1600"/>
              <a:t> distribution in China.</a:t>
            </a:r>
          </a:p>
          <a:p>
            <a:pPr>
              <a:buFont typeface="Wingdings" pitchFamily="2" charset="2"/>
              <a:buChar char="u"/>
            </a:pPr>
            <a:r>
              <a:rPr lang="en-US" altLang="zh-CN" sz="1600"/>
              <a:t>More </a:t>
            </a:r>
            <a:r>
              <a:rPr lang="en-US" altLang="zh-CN" sz="1600">
                <a:solidFill>
                  <a:srgbClr val="FF0000"/>
                </a:solidFill>
              </a:rPr>
              <a:t>expansive</a:t>
            </a:r>
            <a:r>
              <a:rPr lang="en-US" altLang="zh-CN" sz="1600"/>
              <a:t> and </a:t>
            </a:r>
            <a:r>
              <a:rPr lang="en-US" altLang="zh-CN" sz="1600">
                <a:solidFill>
                  <a:srgbClr val="FF0000"/>
                </a:solidFill>
              </a:rPr>
              <a:t>equal </a:t>
            </a:r>
            <a:r>
              <a:rPr lang="en-US" altLang="zh-CN" sz="1600"/>
              <a:t>in Europe</a:t>
            </a:r>
          </a:p>
          <a:p>
            <a:pPr>
              <a:buFont typeface="Wingdings" pitchFamily="2" charset="2"/>
              <a:buChar char="u"/>
            </a:pPr>
            <a:endParaRPr lang="en-US" altLang="zh-CN" sz="1600"/>
          </a:p>
          <a:p>
            <a:r>
              <a:rPr lang="en-US" altLang="zh-CN" sz="1600">
                <a:solidFill>
                  <a:srgbClr val="0C9C3C"/>
                </a:solidFill>
              </a:rPr>
              <a:t>(2)</a:t>
            </a:r>
            <a:r>
              <a:rPr lang="en-US" altLang="zh-CN" sz="1600" b="1">
                <a:solidFill>
                  <a:srgbClr val="0C9C3C"/>
                </a:solidFill>
              </a:rPr>
              <a:t>NWP   level </a:t>
            </a:r>
          </a:p>
          <a:p>
            <a:pPr>
              <a:buFont typeface="Wingdings" pitchFamily="2" charset="2"/>
              <a:buChar char="u"/>
            </a:pPr>
            <a:r>
              <a:rPr lang="en-US" altLang="zh-CN" sz="1600"/>
              <a:t>The weather stations are </a:t>
            </a:r>
            <a:r>
              <a:rPr lang="en-US" altLang="zh-CN" sz="1600">
                <a:solidFill>
                  <a:srgbClr val="FF0000"/>
                </a:solidFill>
              </a:rPr>
              <a:t>dense</a:t>
            </a:r>
            <a:r>
              <a:rPr lang="en-US" altLang="zh-CN" sz="1600"/>
              <a:t> distribution  in the Europe .</a:t>
            </a:r>
          </a:p>
          <a:p>
            <a:pPr>
              <a:buFont typeface="Wingdings" pitchFamily="2" charset="2"/>
              <a:buChar char="u"/>
            </a:pPr>
            <a:r>
              <a:rPr lang="en-US" altLang="zh-CN" sz="1600"/>
              <a:t> The </a:t>
            </a:r>
            <a:r>
              <a:rPr lang="en-US" altLang="zh-CN" sz="1600">
                <a:solidFill>
                  <a:srgbClr val="FF0000"/>
                </a:solidFill>
              </a:rPr>
              <a:t>geographic location</a:t>
            </a:r>
            <a:r>
              <a:rPr lang="en-US" altLang="zh-CN" sz="1600"/>
              <a:t> Europe lies  are beneficial to NWP.</a:t>
            </a:r>
          </a:p>
          <a:p>
            <a:pPr>
              <a:buFont typeface="Wingdings" pitchFamily="2" charset="2"/>
              <a:buChar char="u"/>
            </a:pPr>
            <a:r>
              <a:rPr lang="en-US" altLang="zh-CN" sz="1600"/>
              <a:t>Many </a:t>
            </a:r>
            <a:r>
              <a:rPr lang="en-US" altLang="zh-CN" sz="1600">
                <a:solidFill>
                  <a:srgbClr val="FF0000"/>
                </a:solidFill>
              </a:rPr>
              <a:t>commercialized </a:t>
            </a:r>
            <a:r>
              <a:rPr lang="en-US" altLang="zh-CN" sz="1600"/>
              <a:t>weather service companies in Europe.</a:t>
            </a:r>
          </a:p>
          <a:p>
            <a:endParaRPr lang="zh-CN" altLang="en-US" sz="1600"/>
          </a:p>
        </p:txBody>
      </p:sp>
      <p:sp>
        <p:nvSpPr>
          <p:cNvPr id="10243" name="Rectangle 30"/>
          <p:cNvSpPr>
            <a:spLocks noChangeArrowheads="1"/>
          </p:cNvSpPr>
          <p:nvPr/>
        </p:nvSpPr>
        <p:spPr bwMode="auto">
          <a:xfrm>
            <a:off x="228600" y="304800"/>
            <a:ext cx="9525000" cy="587375"/>
          </a:xfrm>
          <a:prstGeom prst="rect">
            <a:avLst/>
          </a:prstGeom>
          <a:noFill/>
          <a:ln w="9525">
            <a:noFill/>
            <a:miter lim="800000"/>
            <a:headEnd/>
            <a:tailEnd/>
          </a:ln>
        </p:spPr>
        <p:txBody>
          <a:bodyPr lIns="93296" tIns="46648" rIns="93296" bIns="46648">
            <a:spAutoFit/>
          </a:bodyPr>
          <a:lstStyle/>
          <a:p>
            <a:r>
              <a:rPr lang="en-US" altLang="zh-CN" sz="3200" b="1">
                <a:solidFill>
                  <a:srgbClr val="006C69"/>
                </a:solidFill>
              </a:rPr>
              <a:t> Development of forecast technology</a:t>
            </a:r>
            <a:endParaRPr lang="zh-CN" altLang="en-US" sz="3200" b="1">
              <a:solidFill>
                <a:srgbClr val="006C69"/>
              </a:solidFill>
              <a:ea typeface="黑体" pitchFamily="49" charset="-122"/>
            </a:endParaRPr>
          </a:p>
        </p:txBody>
      </p:sp>
      <p:pic>
        <p:nvPicPr>
          <p:cNvPr id="23556" name="Picture 4"/>
          <p:cNvPicPr>
            <a:picLocks noChangeAspect="1" noChangeArrowheads="1"/>
          </p:cNvPicPr>
          <p:nvPr/>
        </p:nvPicPr>
        <p:blipFill>
          <a:blip r:embed="rId3" cstate="print"/>
          <a:srcRect/>
          <a:stretch>
            <a:fillRect/>
          </a:stretch>
        </p:blipFill>
        <p:spPr bwMode="auto">
          <a:xfrm>
            <a:off x="0" y="4495800"/>
            <a:ext cx="4648200" cy="23622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557" name="Picture 5"/>
          <p:cNvPicPr>
            <a:picLocks noChangeAspect="1" noChangeArrowheads="1"/>
          </p:cNvPicPr>
          <p:nvPr/>
        </p:nvPicPr>
        <p:blipFill>
          <a:blip r:embed="rId4" cstate="print"/>
          <a:srcRect/>
          <a:stretch>
            <a:fillRect/>
          </a:stretch>
        </p:blipFill>
        <p:spPr bwMode="auto">
          <a:xfrm>
            <a:off x="0" y="4572000"/>
            <a:ext cx="1341438" cy="8382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558" name="Picture 6"/>
          <p:cNvPicPr>
            <a:picLocks noChangeAspect="1" noChangeArrowheads="1"/>
          </p:cNvPicPr>
          <p:nvPr/>
        </p:nvPicPr>
        <p:blipFill>
          <a:blip r:embed="rId5" cstate="print"/>
          <a:srcRect/>
          <a:stretch>
            <a:fillRect/>
          </a:stretch>
        </p:blipFill>
        <p:spPr bwMode="auto">
          <a:xfrm>
            <a:off x="5638800" y="3505200"/>
            <a:ext cx="2843213" cy="210343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559" name="Picture 7"/>
          <p:cNvPicPr>
            <a:picLocks noChangeAspect="1" noChangeArrowheads="1"/>
          </p:cNvPicPr>
          <p:nvPr/>
        </p:nvPicPr>
        <p:blipFill>
          <a:blip r:embed="rId6" cstate="print"/>
          <a:srcRect/>
          <a:stretch>
            <a:fillRect/>
          </a:stretch>
        </p:blipFill>
        <p:spPr bwMode="auto">
          <a:xfrm>
            <a:off x="4800600" y="1219200"/>
            <a:ext cx="4160838" cy="56388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a:spPr>
      <a:bodyPr vert="horz" wrap="square" lIns="92075" tIns="46038" rIns="92075" bIns="46038"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rgbClr val="333399"/>
          </a:solidFill>
          <a:prstDash val="solid"/>
          <a:round/>
          <a:headEnd type="none" w="med" len="med"/>
          <a:tailEnd type="none" w="med" len="med"/>
        </a:ln>
        <a:effectLst>
          <a:outerShdw dist="107763" dir="2700000" algn="ctr" rotWithShape="0">
            <a:schemeClr val="bg2">
              <a:alpha val="50000"/>
            </a:schemeClr>
          </a:outerShdw>
        </a:effectLst>
      </a:spPr>
      <a:bodyPr vert="horz" wrap="square" lIns="92075" tIns="46038" rIns="92075" bIns="46038"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17074</TotalTime>
  <Pages>0</Pages>
  <Words>1691</Words>
  <Characters>0</Characters>
  <Application>Microsoft Office PowerPoint</Application>
  <DocSecurity>0</DocSecurity>
  <PresentationFormat>On-screen Show (4:3)</PresentationFormat>
  <Lines>0</Lines>
  <Paragraphs>186</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智能电网</dc:title>
  <dc:creator>lizy</dc:creator>
  <cp:lastModifiedBy>Pradeep Perera</cp:lastModifiedBy>
  <cp:revision>3701</cp:revision>
  <cp:lastPrinted>1601-01-01T00:00:00Z</cp:lastPrinted>
  <dcterms:created xsi:type="dcterms:W3CDTF">1601-01-01T00:00:00Z</dcterms:created>
  <dcterms:modified xsi:type="dcterms:W3CDTF">2013-09-21T04:27:33Z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2052-6.4.0.1855</vt:lpwstr>
  </property>
</Properties>
</file>