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0"/>
  </p:notesMasterIdLst>
  <p:sldIdLst>
    <p:sldId id="256" r:id="rId2"/>
    <p:sldId id="270" r:id="rId3"/>
    <p:sldId id="271" r:id="rId4"/>
    <p:sldId id="269" r:id="rId5"/>
    <p:sldId id="257" r:id="rId6"/>
    <p:sldId id="258" r:id="rId7"/>
    <p:sldId id="259" r:id="rId8"/>
    <p:sldId id="260" r:id="rId9"/>
    <p:sldId id="261" r:id="rId10"/>
    <p:sldId id="262" r:id="rId11"/>
    <p:sldId id="263" r:id="rId12"/>
    <p:sldId id="265" r:id="rId13"/>
    <p:sldId id="264" r:id="rId14"/>
    <p:sldId id="266" r:id="rId15"/>
    <p:sldId id="267"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878101-3406-4AD1-B779-2AC49EC6A6D3}" type="datetimeFigureOut">
              <a:rPr lang="en-US" smtClean="0"/>
              <a:t>20/09/2013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9610F9-39F7-4063-8D3C-721A7044B39C}" type="slidenum">
              <a:rPr lang="en-US" smtClean="0"/>
              <a:t>‹#›</a:t>
            </a:fld>
            <a:endParaRPr lang="en-US"/>
          </a:p>
        </p:txBody>
      </p:sp>
    </p:spTree>
    <p:extLst>
      <p:ext uri="{BB962C8B-B14F-4D97-AF65-F5344CB8AC3E}">
        <p14:creationId xmlns:p14="http://schemas.microsoft.com/office/powerpoint/2010/main" val="391478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sixth session, emerging technologies and methods related to integrating variable generation into the grid will be presented.  Role of storage technologies, wind energy forecasting and advances in control technologies will be discussed in this session. </a:t>
            </a:r>
          </a:p>
          <a:p>
            <a:endParaRPr lang="en-US" dirty="0"/>
          </a:p>
        </p:txBody>
      </p:sp>
      <p:sp>
        <p:nvSpPr>
          <p:cNvPr id="4" name="Slide Number Placeholder 3"/>
          <p:cNvSpPr>
            <a:spLocks noGrp="1"/>
          </p:cNvSpPr>
          <p:nvPr>
            <p:ph type="sldNum" sz="quarter" idx="10"/>
          </p:nvPr>
        </p:nvSpPr>
        <p:spPr/>
        <p:txBody>
          <a:bodyPr/>
          <a:lstStyle/>
          <a:p>
            <a:fld id="{719610F9-39F7-4063-8D3C-721A7044B39C}" type="slidenum">
              <a:rPr lang="en-US" smtClean="0"/>
              <a:t>18</a:t>
            </a:fld>
            <a:endParaRPr lang="en-US"/>
          </a:p>
        </p:txBody>
      </p:sp>
    </p:spTree>
    <p:extLst>
      <p:ext uri="{BB962C8B-B14F-4D97-AF65-F5344CB8AC3E}">
        <p14:creationId xmlns:p14="http://schemas.microsoft.com/office/powerpoint/2010/main" val="1215153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FF511D-9E0E-42EC-B66B-8EC05C1602BC}" type="datetimeFigureOut">
              <a:rPr lang="en-US" smtClean="0"/>
              <a:t>20/09/2013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DEFA-120B-4F57-800E-0893DCF9EF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FF511D-9E0E-42EC-B66B-8EC05C1602BC}" type="datetimeFigureOut">
              <a:rPr lang="en-US" smtClean="0"/>
              <a:t>20/09/2013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DEFA-120B-4F57-800E-0893DCF9E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9FF511D-9E0E-42EC-B66B-8EC05C1602BC}" type="datetimeFigureOut">
              <a:rPr lang="en-US" smtClean="0"/>
              <a:t>20/09/2013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DEFA-120B-4F57-800E-0893DCF9EF3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FF511D-9E0E-42EC-B66B-8EC05C1602BC}" type="datetimeFigureOut">
              <a:rPr lang="en-US" smtClean="0"/>
              <a:t>20/09/2013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DEFA-120B-4F57-800E-0893DCF9EF3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FF511D-9E0E-42EC-B66B-8EC05C1602BC}" type="datetimeFigureOut">
              <a:rPr lang="en-US" smtClean="0"/>
              <a:t>20/09/2013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DEFA-120B-4F57-800E-0893DCF9EF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9FF511D-9E0E-42EC-B66B-8EC05C1602BC}" type="datetimeFigureOut">
              <a:rPr lang="en-US" smtClean="0"/>
              <a:t>20/09/2013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9DEFA-120B-4F57-800E-0893DCF9EF3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FF511D-9E0E-42EC-B66B-8EC05C1602BC}" type="datetimeFigureOut">
              <a:rPr lang="en-US" smtClean="0"/>
              <a:t>20/09/2013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9DEFA-120B-4F57-800E-0893DCF9E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FF511D-9E0E-42EC-B66B-8EC05C1602BC}" type="datetimeFigureOut">
              <a:rPr lang="en-US" smtClean="0"/>
              <a:t>20/09/2013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9DEFA-120B-4F57-800E-0893DCF9EF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9FF511D-9E0E-42EC-B66B-8EC05C1602BC}" type="datetimeFigureOut">
              <a:rPr lang="en-US" smtClean="0"/>
              <a:t>20/09/2013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9DEFA-120B-4F57-800E-0893DCF9E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9FF511D-9E0E-42EC-B66B-8EC05C1602BC}" type="datetimeFigureOut">
              <a:rPr lang="en-US" smtClean="0"/>
              <a:t>20/09/2013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9DEFA-120B-4F57-800E-0893DCF9EF3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FF511D-9E0E-42EC-B66B-8EC05C1602BC}" type="datetimeFigureOut">
              <a:rPr lang="en-US" smtClean="0"/>
              <a:t>20/09/2013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9DEFA-120B-4F57-800E-0893DCF9EF3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9FF511D-9E0E-42EC-B66B-8EC05C1602BC}" type="datetimeFigureOut">
              <a:rPr lang="en-US" smtClean="0"/>
              <a:t>20/09/2013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9A9DEFA-120B-4F57-800E-0893DCF9EF3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Challenge of Large Scale  Wind Power Integration</a:t>
            </a:r>
            <a:br>
              <a:rPr lang="en-US" b="1" dirty="0" smtClean="0"/>
            </a:br>
            <a:r>
              <a:rPr lang="en-US" b="1" dirty="0" smtClean="0"/>
              <a:t>-  Introduction  to the Work</a:t>
            </a:r>
            <a:r>
              <a:rPr lang="en-US" dirty="0" smtClean="0"/>
              <a:t>shop</a:t>
            </a:r>
            <a:endParaRPr lang="en-US" dirty="0"/>
          </a:p>
        </p:txBody>
      </p:sp>
      <p:sp>
        <p:nvSpPr>
          <p:cNvPr id="3" name="Subtitle 2"/>
          <p:cNvSpPr>
            <a:spLocks noGrp="1"/>
          </p:cNvSpPr>
          <p:nvPr>
            <p:ph type="subTitle" idx="1"/>
          </p:nvPr>
        </p:nvSpPr>
        <p:spPr/>
        <p:txBody>
          <a:bodyPr>
            <a:normAutofit lnSpcReduction="10000"/>
          </a:bodyPr>
          <a:lstStyle/>
          <a:p>
            <a:r>
              <a:rPr lang="en-US" sz="2800" b="1" dirty="0" err="1" smtClean="0"/>
              <a:t>Pradeep</a:t>
            </a:r>
            <a:r>
              <a:rPr lang="en-US" sz="2800" b="1" dirty="0" smtClean="0"/>
              <a:t>  </a:t>
            </a:r>
            <a:r>
              <a:rPr lang="en-US" sz="2800" b="1" dirty="0" err="1" smtClean="0"/>
              <a:t>Perera</a:t>
            </a:r>
            <a:endParaRPr lang="en-US" sz="2800" b="1" dirty="0" smtClean="0"/>
          </a:p>
          <a:p>
            <a:r>
              <a:rPr lang="en-US" sz="2800" b="1" dirty="0" smtClean="0"/>
              <a:t>Principal Energy Specialist</a:t>
            </a:r>
          </a:p>
          <a:p>
            <a:r>
              <a:rPr lang="en-US" sz="2800" b="1" dirty="0" smtClean="0"/>
              <a:t>Asian Development Bank</a:t>
            </a:r>
            <a:endParaRPr lang="en-US" sz="2800" b="1" dirty="0"/>
          </a:p>
        </p:txBody>
      </p:sp>
    </p:spTree>
    <p:extLst>
      <p:ext uri="{BB962C8B-B14F-4D97-AF65-F5344CB8AC3E}">
        <p14:creationId xmlns:p14="http://schemas.microsoft.com/office/powerpoint/2010/main" val="949915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924800" cy="4343400"/>
          </a:xfrm>
        </p:spPr>
        <p:txBody>
          <a:bodyPr/>
          <a:lstStyle/>
          <a:p>
            <a:r>
              <a:rPr lang="en-US" sz="2000" b="1" dirty="0" smtClean="0"/>
              <a:t>Higher wind penetration levels result in bigger fluctuation in net demand and require larger amount of balancing generation capacity. </a:t>
            </a:r>
          </a:p>
          <a:p>
            <a:r>
              <a:rPr lang="en-US" sz="2000" b="1" dirty="0" smtClean="0"/>
              <a:t>Balancing generation capacity is provided by power plants which are capable of rapidly changing their output ( ramping) and fast start up.  ( gas turbines &amp; hydro</a:t>
            </a:r>
            <a:r>
              <a:rPr lang="en-US" sz="2000" dirty="0" smtClean="0"/>
              <a:t>)</a:t>
            </a:r>
          </a:p>
          <a:p>
            <a:pPr marL="0" indent="0">
              <a:buNone/>
            </a:pPr>
            <a:r>
              <a:rPr lang="en-US" dirty="0" smtClean="0"/>
              <a:t> </a:t>
            </a:r>
            <a:endParaRPr lang="en-US" dirty="0"/>
          </a:p>
        </p:txBody>
      </p:sp>
      <p:sp>
        <p:nvSpPr>
          <p:cNvPr id="2" name="Title 1"/>
          <p:cNvSpPr>
            <a:spLocks noGrp="1"/>
          </p:cNvSpPr>
          <p:nvPr>
            <p:ph type="title"/>
          </p:nvPr>
        </p:nvSpPr>
        <p:spPr>
          <a:xfrm>
            <a:off x="609600" y="274638"/>
            <a:ext cx="7924800" cy="868362"/>
          </a:xfrm>
        </p:spPr>
        <p:txBody>
          <a:bodyPr>
            <a:normAutofit fontScale="90000"/>
          </a:bodyPr>
          <a:lstStyle/>
          <a:p>
            <a:r>
              <a:rPr lang="en-US" dirty="0" smtClean="0"/>
              <a:t>Balancing  Generation  Requirement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199" y="3200400"/>
            <a:ext cx="6086475" cy="333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6941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924800" cy="5105400"/>
          </a:xfrm>
        </p:spPr>
        <p:txBody>
          <a:bodyPr>
            <a:normAutofit lnSpcReduction="10000"/>
          </a:bodyPr>
          <a:lstStyle/>
          <a:p>
            <a:r>
              <a:rPr lang="en-US" b="1" dirty="0" smtClean="0"/>
              <a:t>Fluctuations in wind turbine output are smoothed out when large number of turbines are aggregated as a wind power plants ( from seconds to minutes)  and as wind power basins of  &gt; 1 GW ( from minutes to hours) .</a:t>
            </a:r>
          </a:p>
          <a:p>
            <a:r>
              <a:rPr lang="en-US" b="1" dirty="0" smtClean="0"/>
              <a:t>Balancing generation is provided by ;</a:t>
            </a:r>
          </a:p>
          <a:p>
            <a:pPr lvl="1"/>
            <a:r>
              <a:rPr lang="en-US" sz="2400" b="1" dirty="0" smtClean="0"/>
              <a:t> Automatic Generation Control  (AGC) { minutes}</a:t>
            </a:r>
          </a:p>
          <a:p>
            <a:pPr lvl="1"/>
            <a:r>
              <a:rPr lang="en-US" sz="2400" b="1" dirty="0" smtClean="0"/>
              <a:t>Dispatching &amp; Load Following { 30 minutes to hours }</a:t>
            </a:r>
          </a:p>
          <a:p>
            <a:pPr lvl="1"/>
            <a:r>
              <a:rPr lang="en-US" sz="2400" b="1" dirty="0" smtClean="0"/>
              <a:t>Short term capacity contracting  { day ahead }</a:t>
            </a:r>
          </a:p>
          <a:p>
            <a:r>
              <a:rPr lang="en-US" b="1" dirty="0" smtClean="0"/>
              <a:t>Wind power prediction can reduce the balancing generation requirement at more than 30 minutes. </a:t>
            </a:r>
          </a:p>
          <a:p>
            <a:r>
              <a:rPr lang="en-US" b="1" dirty="0" smtClean="0"/>
              <a:t>Balancing generation requirement is usually about 20% of wind power capacity and about 5% should be provided by AGC.</a:t>
            </a:r>
          </a:p>
          <a:p>
            <a:endParaRPr lang="en-US" sz="2000" b="1" dirty="0"/>
          </a:p>
        </p:txBody>
      </p:sp>
      <p:sp>
        <p:nvSpPr>
          <p:cNvPr id="2" name="Title 1"/>
          <p:cNvSpPr>
            <a:spLocks noGrp="1"/>
          </p:cNvSpPr>
          <p:nvPr>
            <p:ph type="title"/>
          </p:nvPr>
        </p:nvSpPr>
        <p:spPr>
          <a:xfrm>
            <a:off x="609600" y="274638"/>
            <a:ext cx="7924800" cy="715962"/>
          </a:xfrm>
        </p:spPr>
        <p:txBody>
          <a:bodyPr>
            <a:normAutofit fontScale="90000"/>
          </a:bodyPr>
          <a:lstStyle/>
          <a:p>
            <a:r>
              <a:rPr lang="en-US" dirty="0"/>
              <a:t>Balancing  Generation  Requirement</a:t>
            </a:r>
          </a:p>
        </p:txBody>
      </p:sp>
    </p:spTree>
    <p:extLst>
      <p:ext uri="{BB962C8B-B14F-4D97-AF65-F5344CB8AC3E}">
        <p14:creationId xmlns:p14="http://schemas.microsoft.com/office/powerpoint/2010/main" val="1701651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924800" cy="4343400"/>
          </a:xfrm>
        </p:spPr>
        <p:txBody>
          <a:bodyPr>
            <a:noAutofit/>
          </a:bodyPr>
          <a:lstStyle/>
          <a:p>
            <a:r>
              <a:rPr lang="en-US" sz="2400" b="1" dirty="0" smtClean="0"/>
              <a:t>Reactive power supply at key points of the transmission network is required to maintain the voltage profile within acceptable values. </a:t>
            </a:r>
          </a:p>
          <a:p>
            <a:r>
              <a:rPr lang="en-US" sz="2400" b="1" dirty="0" smtClean="0"/>
              <a:t>Wind plants has limited capability of providing reactive power and voltage support  compared to conventional thermal plants. </a:t>
            </a:r>
          </a:p>
          <a:p>
            <a:r>
              <a:rPr lang="en-US" sz="2400" b="1" dirty="0" smtClean="0"/>
              <a:t>Additional reactive power sources ( i.e. static VAR compensators) may be required for systems with high wind penetration.</a:t>
            </a:r>
          </a:p>
          <a:p>
            <a:r>
              <a:rPr lang="en-US" sz="2400" b="1" dirty="0" smtClean="0"/>
              <a:t>Some of the conventional plants may have to be operated as reactive power sources even when they are not providing active power. </a:t>
            </a:r>
          </a:p>
          <a:p>
            <a:endParaRPr lang="en-US" sz="2400" dirty="0"/>
          </a:p>
        </p:txBody>
      </p:sp>
      <p:sp>
        <p:nvSpPr>
          <p:cNvPr id="2" name="Title 1"/>
          <p:cNvSpPr>
            <a:spLocks noGrp="1"/>
          </p:cNvSpPr>
          <p:nvPr>
            <p:ph type="title"/>
          </p:nvPr>
        </p:nvSpPr>
        <p:spPr>
          <a:xfrm>
            <a:off x="609600" y="274638"/>
            <a:ext cx="7924800" cy="792162"/>
          </a:xfrm>
        </p:spPr>
        <p:txBody>
          <a:bodyPr>
            <a:normAutofit/>
          </a:bodyPr>
          <a:lstStyle/>
          <a:p>
            <a:pPr algn="ctr"/>
            <a:r>
              <a:rPr lang="en-US" dirty="0" smtClean="0"/>
              <a:t>Voltage  Control</a:t>
            </a:r>
            <a:endParaRPr lang="en-US" dirty="0"/>
          </a:p>
        </p:txBody>
      </p:sp>
    </p:spTree>
    <p:extLst>
      <p:ext uri="{BB962C8B-B14F-4D97-AF65-F5344CB8AC3E}">
        <p14:creationId xmlns:p14="http://schemas.microsoft.com/office/powerpoint/2010/main" val="2702740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1295400"/>
            <a:ext cx="7924800" cy="4419600"/>
          </a:xfrm>
        </p:spPr>
        <p:txBody>
          <a:bodyPr/>
          <a:lstStyle/>
          <a:p>
            <a:r>
              <a:rPr lang="en-US" sz="2000" b="1" dirty="0" smtClean="0"/>
              <a:t>Power system security is ability to regain the steady state when subjected to a disturbance such as tripping of major power plant. </a:t>
            </a:r>
          </a:p>
          <a:p>
            <a:r>
              <a:rPr lang="en-US" sz="2000" b="1" dirty="0" smtClean="0"/>
              <a:t>Higher levels of wind power penetration contributes to enhanced power system stability / security concerns as wind turbines have limited capabilities for grid support compared to conventional power plants</a:t>
            </a:r>
            <a:r>
              <a:rPr lang="en-US" b="1" dirty="0" smtClean="0"/>
              <a:t>. </a:t>
            </a:r>
          </a:p>
          <a:p>
            <a:endParaRPr lang="en-US" b="1" dirty="0"/>
          </a:p>
        </p:txBody>
      </p:sp>
      <p:sp>
        <p:nvSpPr>
          <p:cNvPr id="2" name="Title 1"/>
          <p:cNvSpPr>
            <a:spLocks noGrp="1"/>
          </p:cNvSpPr>
          <p:nvPr>
            <p:ph type="title"/>
          </p:nvPr>
        </p:nvSpPr>
        <p:spPr>
          <a:xfrm>
            <a:off x="609600" y="274638"/>
            <a:ext cx="7924800" cy="868362"/>
          </a:xfrm>
        </p:spPr>
        <p:txBody>
          <a:bodyPr>
            <a:normAutofit fontScale="90000"/>
          </a:bodyPr>
          <a:lstStyle/>
          <a:p>
            <a:pPr algn="ctr"/>
            <a:r>
              <a:rPr lang="en-US" dirty="0" smtClean="0"/>
              <a:t> </a:t>
            </a:r>
            <a:r>
              <a:rPr lang="en-US" b="1" dirty="0" smtClean="0"/>
              <a:t>Power  System  Security &amp; Wind Penetration</a:t>
            </a:r>
            <a:endParaRPr lang="en-US" b="1"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373" y="3078163"/>
            <a:ext cx="6138863" cy="3779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8693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057400"/>
            <a:ext cx="7408333" cy="4068763"/>
          </a:xfrm>
        </p:spPr>
        <p:txBody>
          <a:bodyPr>
            <a:normAutofit fontScale="92500" lnSpcReduction="10000"/>
          </a:bodyPr>
          <a:lstStyle/>
          <a:p>
            <a:r>
              <a:rPr lang="en-US" sz="2400" b="1" dirty="0" smtClean="0"/>
              <a:t>Most of the old wind turbines  ( fixed speed induction generators)  are designed to trip when there is a network fault. </a:t>
            </a:r>
          </a:p>
          <a:p>
            <a:r>
              <a:rPr lang="en-US" sz="2400" b="1" dirty="0" smtClean="0"/>
              <a:t>These types of wind turbines do not contribute to post fault recovery and make it even more difficult as absorb additional reactive power during a fault causing voltage collapse</a:t>
            </a:r>
            <a:r>
              <a:rPr lang="en-US" sz="2400" dirty="0" smtClean="0"/>
              <a:t>. </a:t>
            </a:r>
          </a:p>
          <a:p>
            <a:r>
              <a:rPr lang="en-US" sz="2400" b="1" dirty="0" smtClean="0"/>
              <a:t>Grid codes now require wind turbines to have Fault </a:t>
            </a:r>
            <a:r>
              <a:rPr lang="en-US" sz="2400" b="1" dirty="0"/>
              <a:t>R</a:t>
            </a:r>
            <a:r>
              <a:rPr lang="en-US" sz="2400" b="1" dirty="0" smtClean="0"/>
              <a:t>ide </a:t>
            </a:r>
            <a:r>
              <a:rPr lang="en-US" sz="2400" b="1" dirty="0"/>
              <a:t>T</a:t>
            </a:r>
            <a:r>
              <a:rPr lang="en-US" sz="2400" b="1" dirty="0" smtClean="0"/>
              <a:t>hrough (FTR) capability.</a:t>
            </a:r>
          </a:p>
          <a:p>
            <a:r>
              <a:rPr lang="en-US" sz="2400" b="1" dirty="0" smtClean="0"/>
              <a:t>In addition wind turbines may be required to be capable of  providing reactive power just as conventional power plants</a:t>
            </a:r>
            <a:r>
              <a:rPr lang="en-US" sz="2400" dirty="0" smtClean="0"/>
              <a:t>.  </a:t>
            </a:r>
          </a:p>
          <a:p>
            <a:endParaRPr lang="en-US" dirty="0"/>
          </a:p>
        </p:txBody>
      </p:sp>
      <p:sp>
        <p:nvSpPr>
          <p:cNvPr id="2" name="Title 1"/>
          <p:cNvSpPr>
            <a:spLocks noGrp="1"/>
          </p:cNvSpPr>
          <p:nvPr>
            <p:ph type="title"/>
          </p:nvPr>
        </p:nvSpPr>
        <p:spPr/>
        <p:txBody>
          <a:bodyPr>
            <a:normAutofit fontScale="90000"/>
          </a:bodyPr>
          <a:lstStyle/>
          <a:p>
            <a:pPr algn="ctr"/>
            <a:r>
              <a:rPr lang="en-US" b="1" dirty="0" smtClean="0"/>
              <a:t>Transient Stability  &amp; Wind power penetration </a:t>
            </a:r>
            <a:endParaRPr lang="en-US" b="1" dirty="0"/>
          </a:p>
        </p:txBody>
      </p:sp>
    </p:spTree>
    <p:extLst>
      <p:ext uri="{BB962C8B-B14F-4D97-AF65-F5344CB8AC3E}">
        <p14:creationId xmlns:p14="http://schemas.microsoft.com/office/powerpoint/2010/main" val="719321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981200"/>
            <a:ext cx="7408333" cy="4343400"/>
          </a:xfrm>
        </p:spPr>
        <p:txBody>
          <a:bodyPr>
            <a:normAutofit/>
          </a:bodyPr>
          <a:lstStyle/>
          <a:p>
            <a:r>
              <a:rPr lang="en-US" sz="2000" b="1" dirty="0" smtClean="0"/>
              <a:t>Frequency response is usually the ability to respond to changes in frequency within in few msec.  to  regain the rated frequency and also regain the frequency after subject to a major disturbance. </a:t>
            </a:r>
          </a:p>
          <a:p>
            <a:r>
              <a:rPr lang="en-US" sz="2000" b="1" dirty="0" smtClean="0"/>
              <a:t>This is distinct from balancing which is primarily load following capability. </a:t>
            </a:r>
          </a:p>
          <a:p>
            <a:r>
              <a:rPr lang="en-US" sz="2000" b="1" dirty="0" smtClean="0"/>
              <a:t>Frequency response is provided by the governor control and uses the kinetic energy stored in the rotating system of generators to alter the active power output to regain demand supply balance. </a:t>
            </a:r>
          </a:p>
          <a:p>
            <a:r>
              <a:rPr lang="en-US" sz="2000" b="1" dirty="0" smtClean="0"/>
              <a:t>Wind turbines have lower inertia and has limited ability to supply frequency response compared to conventional power plants. This is more acute in small island systems.</a:t>
            </a:r>
          </a:p>
          <a:p>
            <a:endParaRPr lang="en-US" sz="2000" b="1" dirty="0"/>
          </a:p>
        </p:txBody>
      </p:sp>
      <p:sp>
        <p:nvSpPr>
          <p:cNvPr id="2" name="Title 1"/>
          <p:cNvSpPr>
            <a:spLocks noGrp="1"/>
          </p:cNvSpPr>
          <p:nvPr>
            <p:ph type="title"/>
          </p:nvPr>
        </p:nvSpPr>
        <p:spPr/>
        <p:txBody>
          <a:bodyPr>
            <a:normAutofit fontScale="90000"/>
          </a:bodyPr>
          <a:lstStyle/>
          <a:p>
            <a:pPr algn="ctr"/>
            <a:r>
              <a:rPr lang="en-US" dirty="0" smtClean="0"/>
              <a:t>Frequency  Response &amp; Wind Power penetration</a:t>
            </a:r>
            <a:endParaRPr lang="en-US" dirty="0"/>
          </a:p>
        </p:txBody>
      </p:sp>
    </p:spTree>
    <p:extLst>
      <p:ext uri="{BB962C8B-B14F-4D97-AF65-F5344CB8AC3E}">
        <p14:creationId xmlns:p14="http://schemas.microsoft.com/office/powerpoint/2010/main" val="2558264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449763"/>
          </a:xfrm>
        </p:spPr>
        <p:txBody>
          <a:bodyPr>
            <a:normAutofit fontScale="92500" lnSpcReduction="20000"/>
          </a:bodyPr>
          <a:lstStyle/>
          <a:p>
            <a:pPr lvl="0" algn="just"/>
            <a:r>
              <a:rPr lang="en-US" b="1" dirty="0"/>
              <a:t>The first session </a:t>
            </a:r>
            <a:r>
              <a:rPr lang="en-US" b="1" dirty="0" smtClean="0"/>
              <a:t>: The </a:t>
            </a:r>
            <a:r>
              <a:rPr lang="en-US" b="1" dirty="0"/>
              <a:t>status of and approaches adopted by countries with high wind power installations:  China, USA, India and Australia. </a:t>
            </a:r>
            <a:r>
              <a:rPr lang="en-US" b="1" dirty="0" smtClean="0"/>
              <a:t> </a:t>
            </a:r>
          </a:p>
          <a:p>
            <a:pPr algn="just"/>
            <a:r>
              <a:rPr lang="en-US" b="1" dirty="0"/>
              <a:t>The second </a:t>
            </a:r>
            <a:r>
              <a:rPr lang="en-US" b="1" dirty="0" smtClean="0"/>
              <a:t>session :  </a:t>
            </a:r>
            <a:r>
              <a:rPr lang="en-US" b="1" dirty="0"/>
              <a:t>L</a:t>
            </a:r>
            <a:r>
              <a:rPr lang="en-US" b="1" dirty="0" smtClean="0"/>
              <a:t>ong-term </a:t>
            </a:r>
            <a:r>
              <a:rPr lang="en-US" b="1" dirty="0"/>
              <a:t>strategic system-wide analysis to determine the requirements in order to achieve higher penetration of variable generation. </a:t>
            </a:r>
            <a:endParaRPr lang="en-US" b="1" dirty="0" smtClean="0"/>
          </a:p>
          <a:p>
            <a:pPr lvl="1" algn="just"/>
            <a:r>
              <a:rPr lang="en-US" b="1" dirty="0" smtClean="0"/>
              <a:t>What </a:t>
            </a:r>
            <a:r>
              <a:rPr lang="en-US" b="1" dirty="0"/>
              <a:t>is the acceptable level of penetration of wind power into a grid?  </a:t>
            </a:r>
            <a:endParaRPr lang="en-US" b="1" dirty="0" smtClean="0"/>
          </a:p>
          <a:p>
            <a:pPr lvl="1" algn="just"/>
            <a:r>
              <a:rPr lang="en-US" b="1" dirty="0" smtClean="0"/>
              <a:t>What </a:t>
            </a:r>
            <a:r>
              <a:rPr lang="en-US" b="1" dirty="0"/>
              <a:t>factors determine the level of </a:t>
            </a:r>
            <a:r>
              <a:rPr lang="en-US" b="1" dirty="0" smtClean="0"/>
              <a:t>penetration ?</a:t>
            </a:r>
          </a:p>
          <a:p>
            <a:pPr lvl="1" algn="just"/>
            <a:r>
              <a:rPr lang="en-US" b="1" dirty="0" smtClean="0"/>
              <a:t>Why </a:t>
            </a:r>
            <a:r>
              <a:rPr lang="en-US" b="1" dirty="0"/>
              <a:t>are some grids able to absorb higher percentage of energy from wind? </a:t>
            </a:r>
            <a:endParaRPr lang="en-US" b="1" dirty="0" smtClean="0"/>
          </a:p>
          <a:p>
            <a:pPr lvl="1" algn="just"/>
            <a:r>
              <a:rPr lang="en-US" b="1" dirty="0" smtClean="0"/>
              <a:t>How </a:t>
            </a:r>
            <a:r>
              <a:rPr lang="en-US" b="1" dirty="0"/>
              <a:t>can the level of penetration of wind power be increased?  </a:t>
            </a:r>
            <a:endParaRPr lang="en-US" b="1" dirty="0" smtClean="0"/>
          </a:p>
          <a:p>
            <a:pPr lvl="1" algn="just"/>
            <a:r>
              <a:rPr lang="en-US" b="1" dirty="0" smtClean="0"/>
              <a:t>What </a:t>
            </a:r>
            <a:r>
              <a:rPr lang="en-US" b="1" dirty="0"/>
              <a:t>is the cost of higher levels of penetration of wind?</a:t>
            </a:r>
          </a:p>
          <a:p>
            <a:pPr lvl="0" algn="just"/>
            <a:endParaRPr lang="en-US" dirty="0"/>
          </a:p>
          <a:p>
            <a:endParaRPr lang="en-US" dirty="0"/>
          </a:p>
        </p:txBody>
      </p:sp>
      <p:sp>
        <p:nvSpPr>
          <p:cNvPr id="3" name="Title 2"/>
          <p:cNvSpPr>
            <a:spLocks noGrp="1"/>
          </p:cNvSpPr>
          <p:nvPr>
            <p:ph type="title"/>
          </p:nvPr>
        </p:nvSpPr>
        <p:spPr/>
        <p:txBody>
          <a:bodyPr/>
          <a:lstStyle/>
          <a:p>
            <a:r>
              <a:rPr lang="en-US" dirty="0" smtClean="0"/>
              <a:t>Workshop  Agenda</a:t>
            </a:r>
            <a:endParaRPr lang="en-US" dirty="0"/>
          </a:p>
        </p:txBody>
      </p:sp>
    </p:spTree>
    <p:extLst>
      <p:ext uri="{BB962C8B-B14F-4D97-AF65-F5344CB8AC3E}">
        <p14:creationId xmlns:p14="http://schemas.microsoft.com/office/powerpoint/2010/main" val="2064784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47800"/>
            <a:ext cx="7408333" cy="4678363"/>
          </a:xfrm>
        </p:spPr>
        <p:txBody>
          <a:bodyPr>
            <a:noAutofit/>
          </a:bodyPr>
          <a:lstStyle/>
          <a:p>
            <a:pPr lvl="0"/>
            <a:r>
              <a:rPr lang="en-US" sz="1800" b="1" dirty="0"/>
              <a:t>The third session </a:t>
            </a:r>
            <a:r>
              <a:rPr lang="en-US" sz="1800" b="1" dirty="0" smtClean="0"/>
              <a:t>:  </a:t>
            </a:r>
            <a:r>
              <a:rPr lang="en-US" sz="1800" b="1" dirty="0"/>
              <a:t>G</a:t>
            </a:r>
            <a:r>
              <a:rPr lang="en-US" sz="1800" b="1" dirty="0" smtClean="0"/>
              <a:t>rid </a:t>
            </a:r>
            <a:r>
              <a:rPr lang="en-US" sz="1800" b="1" dirty="0"/>
              <a:t>code for interconnecting variable generation. </a:t>
            </a:r>
            <a:r>
              <a:rPr lang="en-US" sz="1800" b="1" dirty="0" smtClean="0"/>
              <a:t>  Gird codes in USA and China will be summarized. </a:t>
            </a:r>
            <a:endParaRPr lang="en-US" sz="1800" b="1" dirty="0"/>
          </a:p>
          <a:p>
            <a:pPr lvl="1"/>
            <a:r>
              <a:rPr lang="en-US" sz="1800" b="1" dirty="0" smtClean="0"/>
              <a:t> </a:t>
            </a:r>
            <a:r>
              <a:rPr lang="en-US" sz="1800" b="1" dirty="0"/>
              <a:t>What are the requirements to make wind power plants grid friendly?  </a:t>
            </a:r>
            <a:endParaRPr lang="en-US" sz="1800" b="1" dirty="0" smtClean="0"/>
          </a:p>
          <a:p>
            <a:pPr lvl="1"/>
            <a:r>
              <a:rPr lang="en-US" sz="1800" b="1" dirty="0" smtClean="0"/>
              <a:t>What </a:t>
            </a:r>
            <a:r>
              <a:rPr lang="en-US" sz="1800" b="1" dirty="0"/>
              <a:t>power quality issues must be addressed by wind energy?  </a:t>
            </a:r>
            <a:endParaRPr lang="en-US" sz="1800" b="1" dirty="0" smtClean="0"/>
          </a:p>
          <a:p>
            <a:pPr lvl="1"/>
            <a:r>
              <a:rPr lang="en-US" sz="1800" b="1" dirty="0" smtClean="0"/>
              <a:t>What </a:t>
            </a:r>
            <a:r>
              <a:rPr lang="en-US" sz="1800" b="1" dirty="0"/>
              <a:t>types of data should the wind plants provide to dispatch </a:t>
            </a:r>
            <a:r>
              <a:rPr lang="en-US" sz="1800" b="1" dirty="0" smtClean="0"/>
              <a:t>center</a:t>
            </a:r>
            <a:endParaRPr lang="en-US" sz="1800" b="1" dirty="0"/>
          </a:p>
          <a:p>
            <a:pPr lvl="0"/>
            <a:r>
              <a:rPr lang="en-US" sz="1800" b="1" dirty="0"/>
              <a:t>The fourth session :</a:t>
            </a:r>
            <a:r>
              <a:rPr lang="en-US" sz="1800" b="1" dirty="0" smtClean="0"/>
              <a:t> System </a:t>
            </a:r>
            <a:r>
              <a:rPr lang="en-US" sz="1800" b="1" dirty="0"/>
              <a:t>impact studies </a:t>
            </a:r>
            <a:r>
              <a:rPr lang="en-US" sz="1800" b="1" dirty="0" smtClean="0"/>
              <a:t>of wind power.  </a:t>
            </a:r>
            <a:endParaRPr lang="en-US" sz="1800" b="1" dirty="0"/>
          </a:p>
          <a:p>
            <a:pPr lvl="1"/>
            <a:r>
              <a:rPr lang="en-US" sz="1800" b="1" dirty="0" smtClean="0"/>
              <a:t> </a:t>
            </a:r>
            <a:r>
              <a:rPr lang="en-US" sz="1800" b="1" dirty="0"/>
              <a:t>the impact on reliability, </a:t>
            </a:r>
            <a:r>
              <a:rPr lang="en-US" sz="1800" b="1" dirty="0" smtClean="0"/>
              <a:t>safety </a:t>
            </a:r>
            <a:r>
              <a:rPr lang="en-US" sz="1800" b="1" dirty="0"/>
              <a:t>and stability of the power system </a:t>
            </a:r>
            <a:endParaRPr lang="en-US" sz="1800" b="1" dirty="0" smtClean="0"/>
          </a:p>
          <a:p>
            <a:pPr lvl="1"/>
            <a:r>
              <a:rPr lang="en-US" sz="1800" b="1" dirty="0" smtClean="0"/>
              <a:t>What </a:t>
            </a:r>
            <a:r>
              <a:rPr lang="en-US" sz="1800" b="1" dirty="0"/>
              <a:t>is the impact on system stability due to wind power? </a:t>
            </a:r>
            <a:endParaRPr lang="en-US" sz="1800" b="1" dirty="0" smtClean="0"/>
          </a:p>
          <a:p>
            <a:pPr lvl="1"/>
            <a:r>
              <a:rPr lang="en-US" sz="1800" b="1" dirty="0" smtClean="0"/>
              <a:t> </a:t>
            </a:r>
            <a:r>
              <a:rPr lang="en-US" sz="1800" b="1" dirty="0"/>
              <a:t>What is the impact of rapid ramping up or down of wind energy generation on the grid</a:t>
            </a:r>
            <a:r>
              <a:rPr lang="en-US" sz="1800" b="1" dirty="0" smtClean="0"/>
              <a:t>?</a:t>
            </a:r>
          </a:p>
          <a:p>
            <a:pPr lvl="1"/>
            <a:r>
              <a:rPr lang="en-US" sz="1800" b="1" dirty="0" smtClean="0"/>
              <a:t> </a:t>
            </a:r>
            <a:r>
              <a:rPr lang="en-US" sz="1800" b="1" dirty="0"/>
              <a:t>How is the power flow in a grid impacted with high wind energy production and low demand?  </a:t>
            </a:r>
            <a:endParaRPr lang="en-US" sz="1800" b="1" dirty="0" smtClean="0"/>
          </a:p>
          <a:p>
            <a:pPr lvl="1"/>
            <a:r>
              <a:rPr lang="en-US" sz="1800" b="1" dirty="0" smtClean="0"/>
              <a:t>What </a:t>
            </a:r>
            <a:r>
              <a:rPr lang="en-US" sz="1800" b="1" dirty="0"/>
              <a:t>changes must be made to the grid to accommodate wind energy?</a:t>
            </a:r>
          </a:p>
          <a:p>
            <a:endParaRPr lang="en-US" sz="1800" b="1" dirty="0"/>
          </a:p>
        </p:txBody>
      </p:sp>
      <p:sp>
        <p:nvSpPr>
          <p:cNvPr id="3" name="Title 2"/>
          <p:cNvSpPr>
            <a:spLocks noGrp="1"/>
          </p:cNvSpPr>
          <p:nvPr>
            <p:ph type="title"/>
          </p:nvPr>
        </p:nvSpPr>
        <p:spPr/>
        <p:txBody>
          <a:bodyPr/>
          <a:lstStyle/>
          <a:p>
            <a:r>
              <a:rPr lang="en-US" dirty="0" smtClean="0"/>
              <a:t>Workshop Agenda</a:t>
            </a:r>
            <a:endParaRPr lang="en-US" dirty="0"/>
          </a:p>
        </p:txBody>
      </p:sp>
    </p:spTree>
    <p:extLst>
      <p:ext uri="{BB962C8B-B14F-4D97-AF65-F5344CB8AC3E}">
        <p14:creationId xmlns:p14="http://schemas.microsoft.com/office/powerpoint/2010/main" val="183275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fontScale="92500"/>
          </a:bodyPr>
          <a:lstStyle/>
          <a:p>
            <a:pPr lvl="0"/>
            <a:r>
              <a:rPr lang="en-US" b="1" dirty="0"/>
              <a:t>The fifth session </a:t>
            </a:r>
            <a:r>
              <a:rPr lang="en-US" b="1" dirty="0" smtClean="0"/>
              <a:t>: Dispatching of Wind Power. </a:t>
            </a:r>
          </a:p>
          <a:p>
            <a:pPr lvl="1"/>
            <a:r>
              <a:rPr lang="en-US" b="1" dirty="0" smtClean="0"/>
              <a:t>Is </a:t>
            </a:r>
            <a:r>
              <a:rPr lang="en-US" b="1" dirty="0"/>
              <a:t>wind energy dis patchable?  </a:t>
            </a:r>
          </a:p>
          <a:p>
            <a:pPr lvl="1"/>
            <a:r>
              <a:rPr lang="en-US" b="1" dirty="0" smtClean="0"/>
              <a:t>What </a:t>
            </a:r>
            <a:r>
              <a:rPr lang="en-US" b="1" dirty="0"/>
              <a:t>methods are used by grid operators to schedule wind into in 24-hour, and hour-to-hour time window?  How well can wind energy be forecasted?  </a:t>
            </a:r>
            <a:endParaRPr lang="en-US" b="1" dirty="0" smtClean="0"/>
          </a:p>
          <a:p>
            <a:pPr lvl="1"/>
            <a:r>
              <a:rPr lang="en-US" b="1" dirty="0" smtClean="0"/>
              <a:t>How </a:t>
            </a:r>
            <a:r>
              <a:rPr lang="en-US" b="1" dirty="0"/>
              <a:t>much spinning reserves are needed to support variability of wind energy?</a:t>
            </a:r>
          </a:p>
          <a:p>
            <a:pPr lvl="0"/>
            <a:r>
              <a:rPr lang="en-US" b="1" dirty="0"/>
              <a:t>T</a:t>
            </a:r>
            <a:r>
              <a:rPr lang="en-US" b="1" dirty="0" smtClean="0"/>
              <a:t>he </a:t>
            </a:r>
            <a:r>
              <a:rPr lang="en-US" b="1" dirty="0"/>
              <a:t>sixth session</a:t>
            </a:r>
            <a:r>
              <a:rPr lang="en-US" b="1" dirty="0" smtClean="0"/>
              <a:t>,: emerging </a:t>
            </a:r>
            <a:r>
              <a:rPr lang="en-US" b="1" dirty="0"/>
              <a:t>technologies and methods related to integrating variable generation into the grid will be presented.  Role of storage technologies, wind energy forecasting and advances in control technologies will be discussed in this session. </a:t>
            </a:r>
          </a:p>
          <a:p>
            <a:endParaRPr lang="en-US" dirty="0"/>
          </a:p>
        </p:txBody>
      </p:sp>
      <p:sp>
        <p:nvSpPr>
          <p:cNvPr id="3" name="Title 2"/>
          <p:cNvSpPr>
            <a:spLocks noGrp="1"/>
          </p:cNvSpPr>
          <p:nvPr>
            <p:ph type="title"/>
          </p:nvPr>
        </p:nvSpPr>
        <p:spPr/>
        <p:txBody>
          <a:bodyPr/>
          <a:lstStyle/>
          <a:p>
            <a:r>
              <a:rPr lang="en-US" dirty="0" smtClean="0"/>
              <a:t>Workshop  Agenda</a:t>
            </a:r>
            <a:endParaRPr lang="en-US" dirty="0"/>
          </a:p>
        </p:txBody>
      </p:sp>
    </p:spTree>
    <p:extLst>
      <p:ext uri="{BB962C8B-B14F-4D97-AF65-F5344CB8AC3E}">
        <p14:creationId xmlns:p14="http://schemas.microsoft.com/office/powerpoint/2010/main" val="258163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068763"/>
          </a:xfrm>
        </p:spPr>
        <p:txBody>
          <a:bodyPr>
            <a:normAutofit fontScale="92500" lnSpcReduction="20000"/>
          </a:bodyPr>
          <a:lstStyle/>
          <a:p>
            <a:pPr algn="just"/>
            <a:r>
              <a:rPr lang="en-US" sz="2600" b="1" dirty="0" smtClean="0"/>
              <a:t>Wind power has the highest penetration level and most rapidly growing among renewable energy technology. </a:t>
            </a:r>
          </a:p>
          <a:p>
            <a:pPr algn="just"/>
            <a:r>
              <a:rPr lang="en-US" sz="2600" b="1" dirty="0" smtClean="0"/>
              <a:t>Installed capacity of wind power is approximately 300 GW.  Asia account for one third  and China for one fourth.  India is among the top five wind developers in India.</a:t>
            </a:r>
          </a:p>
          <a:p>
            <a:pPr algn="just"/>
            <a:r>
              <a:rPr lang="en-US" sz="2600" b="1" dirty="0" smtClean="0"/>
              <a:t>Wind power accounts for more than 7- 8 % of installed generation capacity in  China and India. </a:t>
            </a:r>
          </a:p>
          <a:p>
            <a:pPr algn="just"/>
            <a:r>
              <a:rPr lang="en-US" sz="2600" b="1" dirty="0" smtClean="0"/>
              <a:t>Other Asian countries have initiated incentive programs and are on the verge of rapid expansion of wind industry</a:t>
            </a:r>
          </a:p>
          <a:p>
            <a:endParaRPr lang="en-US" dirty="0" smtClean="0"/>
          </a:p>
        </p:txBody>
      </p:sp>
      <p:sp>
        <p:nvSpPr>
          <p:cNvPr id="3" name="Title 2"/>
          <p:cNvSpPr>
            <a:spLocks noGrp="1"/>
          </p:cNvSpPr>
          <p:nvPr>
            <p:ph type="title"/>
          </p:nvPr>
        </p:nvSpPr>
        <p:spPr/>
        <p:txBody>
          <a:bodyPr/>
          <a:lstStyle/>
          <a:p>
            <a:r>
              <a:rPr lang="en-US" dirty="0" smtClean="0"/>
              <a:t>Workshop  Objectives</a:t>
            </a:r>
            <a:endParaRPr lang="en-US" dirty="0"/>
          </a:p>
        </p:txBody>
      </p:sp>
    </p:spTree>
    <p:extLst>
      <p:ext uri="{BB962C8B-B14F-4D97-AF65-F5344CB8AC3E}">
        <p14:creationId xmlns:p14="http://schemas.microsoft.com/office/powerpoint/2010/main" val="943737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lstStyle/>
          <a:p>
            <a:r>
              <a:rPr lang="en-US" b="1" dirty="0" smtClean="0"/>
              <a:t>Increasing levels of wind power  ( more than 5% of energy and 10% of capacity)  poses several technical challenges to power utilities.</a:t>
            </a:r>
          </a:p>
          <a:p>
            <a:r>
              <a:rPr lang="en-US" b="1" dirty="0" smtClean="0"/>
              <a:t>However, wind power penetration levels of over 30%  have been achieved. </a:t>
            </a:r>
          </a:p>
          <a:p>
            <a:pPr lvl="0"/>
            <a:r>
              <a:rPr lang="en-US" b="1" dirty="0"/>
              <a:t>How are the capabilities of grid analyzed with regards to ability to accommodate various levels of variable generation?</a:t>
            </a:r>
          </a:p>
          <a:p>
            <a:pPr lvl="0"/>
            <a:r>
              <a:rPr lang="en-US" b="1" dirty="0"/>
              <a:t>What kinds of solutions can be used to accommodate higher levels of variable generation?</a:t>
            </a:r>
          </a:p>
          <a:p>
            <a:endParaRPr lang="en-US" dirty="0" smtClean="0"/>
          </a:p>
          <a:p>
            <a:endParaRPr lang="en-US" dirty="0"/>
          </a:p>
        </p:txBody>
      </p:sp>
      <p:sp>
        <p:nvSpPr>
          <p:cNvPr id="3" name="Title 2"/>
          <p:cNvSpPr>
            <a:spLocks noGrp="1"/>
          </p:cNvSpPr>
          <p:nvPr>
            <p:ph type="title"/>
          </p:nvPr>
        </p:nvSpPr>
        <p:spPr/>
        <p:txBody>
          <a:bodyPr/>
          <a:lstStyle/>
          <a:p>
            <a:r>
              <a:rPr lang="en-US" dirty="0" smtClean="0"/>
              <a:t>Workshop  Objectives</a:t>
            </a:r>
            <a:endParaRPr lang="en-US" dirty="0"/>
          </a:p>
        </p:txBody>
      </p:sp>
    </p:spTree>
    <p:extLst>
      <p:ext uri="{BB962C8B-B14F-4D97-AF65-F5344CB8AC3E}">
        <p14:creationId xmlns:p14="http://schemas.microsoft.com/office/powerpoint/2010/main" val="387993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fontScale="92500"/>
          </a:bodyPr>
          <a:lstStyle/>
          <a:p>
            <a:r>
              <a:rPr lang="en-US" b="1" dirty="0" smtClean="0"/>
              <a:t>Wind power increases the  variability of the power system and may result in large fluctuations in the net demand.  ( Consumer demand – wind output).</a:t>
            </a:r>
          </a:p>
          <a:p>
            <a:r>
              <a:rPr lang="en-US" b="1" dirty="0"/>
              <a:t>This requires balancing generation and higher level of spinning reserve.  </a:t>
            </a:r>
            <a:endParaRPr lang="en-US" b="1" dirty="0" smtClean="0"/>
          </a:p>
          <a:p>
            <a:r>
              <a:rPr lang="en-US" b="1" dirty="0" smtClean="0"/>
              <a:t>The </a:t>
            </a:r>
            <a:r>
              <a:rPr lang="en-US" b="1" dirty="0"/>
              <a:t>thermal plants may have to be operated below their rated output and at lower than maximum efficiency levels. </a:t>
            </a:r>
            <a:endParaRPr lang="en-US" b="1" dirty="0" smtClean="0"/>
          </a:p>
          <a:p>
            <a:r>
              <a:rPr lang="en-US" b="1" dirty="0" smtClean="0"/>
              <a:t>Efficiency </a:t>
            </a:r>
            <a:r>
              <a:rPr lang="en-US" b="1" dirty="0"/>
              <a:t>penalty can be as high as 20%. </a:t>
            </a:r>
            <a:endParaRPr lang="en-US" b="1" dirty="0" smtClean="0"/>
          </a:p>
          <a:p>
            <a:r>
              <a:rPr lang="en-US" b="1" dirty="0" smtClean="0"/>
              <a:t>There should be mechanism for compensating the utilities and conventional generators for this additional cost.</a:t>
            </a:r>
            <a:endParaRPr lang="en-US" b="1" dirty="0"/>
          </a:p>
          <a:p>
            <a:endParaRPr lang="en-US" dirty="0"/>
          </a:p>
        </p:txBody>
      </p:sp>
      <p:sp>
        <p:nvSpPr>
          <p:cNvPr id="3" name="Title 2"/>
          <p:cNvSpPr>
            <a:spLocks noGrp="1"/>
          </p:cNvSpPr>
          <p:nvPr>
            <p:ph type="title"/>
          </p:nvPr>
        </p:nvSpPr>
        <p:spPr/>
        <p:txBody>
          <a:bodyPr>
            <a:normAutofit fontScale="90000"/>
          </a:bodyPr>
          <a:lstStyle/>
          <a:p>
            <a:r>
              <a:rPr lang="en-US" dirty="0" smtClean="0"/>
              <a:t>Wind Power :  Perceptions &amp; </a:t>
            </a:r>
            <a:r>
              <a:rPr lang="en-US" dirty="0" err="1" smtClean="0"/>
              <a:t>Mythes</a:t>
            </a:r>
            <a:endParaRPr lang="en-US" dirty="0"/>
          </a:p>
        </p:txBody>
      </p:sp>
    </p:spTree>
    <p:extLst>
      <p:ext uri="{BB962C8B-B14F-4D97-AF65-F5344CB8AC3E}">
        <p14:creationId xmlns:p14="http://schemas.microsoft.com/office/powerpoint/2010/main" val="349620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7924800" cy="4953000"/>
          </a:xfrm>
        </p:spPr>
        <p:txBody>
          <a:bodyPr>
            <a:normAutofit/>
          </a:bodyPr>
          <a:lstStyle/>
          <a:p>
            <a:r>
              <a:rPr lang="en-US" b="1" dirty="0" smtClean="0"/>
              <a:t>Increasing levels of wind penetration may increase the economic value of energy storage</a:t>
            </a:r>
            <a:r>
              <a:rPr lang="en-US" dirty="0" smtClean="0"/>
              <a:t>. </a:t>
            </a:r>
            <a:r>
              <a:rPr lang="en-US" sz="2400" dirty="0"/>
              <a:t> </a:t>
            </a:r>
            <a:endParaRPr lang="en-US" sz="2400" dirty="0" smtClean="0"/>
          </a:p>
          <a:p>
            <a:r>
              <a:rPr lang="en-US" sz="2400" b="1" dirty="0" smtClean="0"/>
              <a:t>Energy storage may not be required up to 20% of wind power penetration levels.   Value of storage is in the range of $ 1,000 - $ 1,600 / KW) depending on the generation mix of the system. </a:t>
            </a:r>
          </a:p>
          <a:p>
            <a:r>
              <a:rPr lang="en-US" sz="2400" b="1" dirty="0" smtClean="0"/>
              <a:t>Higher levels of wind power penetration requires additional investments in network infrastructure and higher operational expenses.</a:t>
            </a:r>
          </a:p>
          <a:p>
            <a:r>
              <a:rPr lang="en-US" sz="2400" b="1" dirty="0" smtClean="0"/>
              <a:t> Wind Power penetration levels of 25% of average annual energy and 50% of instantaneous power output can be achieved at a acceptable cost. </a:t>
            </a:r>
          </a:p>
          <a:p>
            <a:pPr marL="0" indent="0">
              <a:buNone/>
            </a:pPr>
            <a:endParaRPr lang="en-US" dirty="0"/>
          </a:p>
        </p:txBody>
      </p:sp>
      <p:sp>
        <p:nvSpPr>
          <p:cNvPr id="2" name="Title 1"/>
          <p:cNvSpPr>
            <a:spLocks noGrp="1"/>
          </p:cNvSpPr>
          <p:nvPr>
            <p:ph type="title"/>
          </p:nvPr>
        </p:nvSpPr>
        <p:spPr>
          <a:xfrm>
            <a:off x="609600" y="274638"/>
            <a:ext cx="7924800" cy="944562"/>
          </a:xfrm>
        </p:spPr>
        <p:txBody>
          <a:bodyPr>
            <a:normAutofit fontScale="90000"/>
          </a:bodyPr>
          <a:lstStyle/>
          <a:p>
            <a:pPr algn="ctr"/>
            <a:r>
              <a:rPr lang="en-US" dirty="0" smtClean="0"/>
              <a:t>Specific  Issues with  Wind Power Integration</a:t>
            </a:r>
            <a:endParaRPr lang="en-US" dirty="0"/>
          </a:p>
        </p:txBody>
      </p:sp>
    </p:spTree>
    <p:extLst>
      <p:ext uri="{BB962C8B-B14F-4D97-AF65-F5344CB8AC3E}">
        <p14:creationId xmlns:p14="http://schemas.microsoft.com/office/powerpoint/2010/main" val="794218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828800"/>
            <a:ext cx="8335496"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pPr algn="ctr"/>
            <a:r>
              <a:rPr lang="en-US" dirty="0"/>
              <a:t>Specific  Issues with  Wind Power Integration</a:t>
            </a:r>
          </a:p>
        </p:txBody>
      </p:sp>
    </p:spTree>
    <p:extLst>
      <p:ext uri="{BB962C8B-B14F-4D97-AF65-F5344CB8AC3E}">
        <p14:creationId xmlns:p14="http://schemas.microsoft.com/office/powerpoint/2010/main" val="2151107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057022" y="1828800"/>
            <a:ext cx="7324978" cy="5019175"/>
          </a:xfrm>
          <a:prstGeom prst="rect">
            <a:avLst/>
          </a:prstGeom>
          <a:solidFill>
            <a:schemeClr val="accent1">
              <a:lumMod val="60000"/>
              <a:lumOff val="40000"/>
            </a:schemeClr>
          </a:solidFill>
          <a:ln>
            <a:noFill/>
          </a:ln>
          <a:effectLst/>
        </p:spPr>
      </p:pic>
      <p:sp>
        <p:nvSpPr>
          <p:cNvPr id="2" name="Title 1"/>
          <p:cNvSpPr>
            <a:spLocks noGrp="1"/>
          </p:cNvSpPr>
          <p:nvPr>
            <p:ph type="title"/>
          </p:nvPr>
        </p:nvSpPr>
        <p:spPr/>
        <p:txBody>
          <a:bodyPr>
            <a:normAutofit fontScale="90000"/>
          </a:bodyPr>
          <a:lstStyle/>
          <a:p>
            <a:pPr algn="ctr"/>
            <a:r>
              <a:rPr lang="en-US" dirty="0" smtClean="0"/>
              <a:t>Spatial   &amp;  Temporal  Aspects  of  Wind Power Integration</a:t>
            </a:r>
            <a:endParaRPr lang="en-US" dirty="0"/>
          </a:p>
        </p:txBody>
      </p:sp>
    </p:spTree>
    <p:extLst>
      <p:ext uri="{BB962C8B-B14F-4D97-AF65-F5344CB8AC3E}">
        <p14:creationId xmlns:p14="http://schemas.microsoft.com/office/powerpoint/2010/main" val="1306482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924800" cy="4800600"/>
          </a:xfrm>
        </p:spPr>
        <p:txBody>
          <a:bodyPr>
            <a:normAutofit lnSpcReduction="10000"/>
          </a:bodyPr>
          <a:lstStyle/>
          <a:p>
            <a:r>
              <a:rPr lang="en-US" sz="2200" b="1" dirty="0" smtClean="0"/>
              <a:t>The Power System must have adequate generation capacity to meet the demand at all times. </a:t>
            </a:r>
          </a:p>
          <a:p>
            <a:r>
              <a:rPr lang="en-US" sz="2200" b="1" dirty="0"/>
              <a:t>P</a:t>
            </a:r>
            <a:r>
              <a:rPr lang="en-US" sz="2200" b="1" dirty="0" smtClean="0"/>
              <a:t>robabilistic methods have to be used to compute the firm generation capacity of wind power plants due to the intermittency.  </a:t>
            </a:r>
          </a:p>
          <a:p>
            <a:r>
              <a:rPr lang="en-US" sz="2200" b="1" dirty="0" smtClean="0"/>
              <a:t>This depend on the correlation of the wind power output and peak demand.  </a:t>
            </a:r>
          </a:p>
          <a:p>
            <a:r>
              <a:rPr lang="en-US" sz="2200" b="1" dirty="0" smtClean="0"/>
              <a:t>Firm  capacity of wind power is usually about 10%  of the name plate capacity. </a:t>
            </a:r>
          </a:p>
          <a:p>
            <a:r>
              <a:rPr lang="en-US" sz="2200" b="1" dirty="0" smtClean="0"/>
              <a:t>The contribution of Wind power to energy adequacy ( </a:t>
            </a:r>
            <a:r>
              <a:rPr lang="en-US" sz="2200" b="1" dirty="0" err="1"/>
              <a:t>T</a:t>
            </a:r>
            <a:r>
              <a:rPr lang="en-US" sz="2200" b="1" dirty="0" err="1" smtClean="0"/>
              <a:t>Wh</a:t>
            </a:r>
            <a:r>
              <a:rPr lang="en-US" sz="2200" b="1" dirty="0" smtClean="0"/>
              <a:t>) is much greater than its contribution to capacity adequacy. </a:t>
            </a:r>
          </a:p>
          <a:p>
            <a:r>
              <a:rPr lang="en-US" sz="2200" b="1" dirty="0" smtClean="0"/>
              <a:t>If wind power is replacing conventional plants,  more wind capacity than the replaced conventional plant is required to maintain the same level of reliability  </a:t>
            </a:r>
          </a:p>
          <a:p>
            <a:endParaRPr lang="en-US" dirty="0" smtClean="0"/>
          </a:p>
          <a:p>
            <a:endParaRPr lang="en-US" dirty="0"/>
          </a:p>
        </p:txBody>
      </p:sp>
      <p:sp>
        <p:nvSpPr>
          <p:cNvPr id="2" name="Title 1"/>
          <p:cNvSpPr>
            <a:spLocks noGrp="1"/>
          </p:cNvSpPr>
          <p:nvPr>
            <p:ph type="title"/>
          </p:nvPr>
        </p:nvSpPr>
        <p:spPr>
          <a:xfrm>
            <a:off x="609600" y="274638"/>
            <a:ext cx="7924800" cy="715962"/>
          </a:xfrm>
        </p:spPr>
        <p:txBody>
          <a:bodyPr>
            <a:normAutofit fontScale="90000"/>
          </a:bodyPr>
          <a:lstStyle/>
          <a:p>
            <a:r>
              <a:rPr lang="en-US" dirty="0" smtClean="0"/>
              <a:t>Energy  &amp; Capacity  Adequacy </a:t>
            </a:r>
            <a:endParaRPr lang="en-US" dirty="0"/>
          </a:p>
        </p:txBody>
      </p:sp>
    </p:spTree>
    <p:extLst>
      <p:ext uri="{BB962C8B-B14F-4D97-AF65-F5344CB8AC3E}">
        <p14:creationId xmlns:p14="http://schemas.microsoft.com/office/powerpoint/2010/main" val="588938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924800" cy="4953000"/>
          </a:xfrm>
        </p:spPr>
        <p:txBody>
          <a:bodyPr>
            <a:normAutofit/>
          </a:bodyPr>
          <a:lstStyle/>
          <a:p>
            <a:r>
              <a:rPr lang="en-US" sz="2000" b="1" dirty="0" smtClean="0"/>
              <a:t>Ability to deliver energy generated to demand centers subject to N-1 contingency  requirement.  </a:t>
            </a:r>
          </a:p>
          <a:p>
            <a:r>
              <a:rPr lang="en-US" sz="2000" b="1" dirty="0" smtClean="0"/>
              <a:t>Wind power is usually located far from load centers and at the end of transmission network.  Some times wind plants are connected to medium voltage network.</a:t>
            </a:r>
          </a:p>
          <a:p>
            <a:r>
              <a:rPr lang="en-US" sz="2000" b="1" dirty="0" smtClean="0"/>
              <a:t>Wind plants have a shorter construction time than the time taken to build new transmission  lines.  Transmission planning need to take into account this to avoid delays in connecting newly built wind plants. </a:t>
            </a:r>
          </a:p>
          <a:p>
            <a:r>
              <a:rPr lang="en-US" sz="2000" b="1" dirty="0" smtClean="0"/>
              <a:t>Wind plants may alter the power flows in the network and may cause over loading of  certain lines and substations. </a:t>
            </a:r>
          </a:p>
          <a:p>
            <a:r>
              <a:rPr lang="en-US" sz="2000" b="1" dirty="0" smtClean="0"/>
              <a:t>Load flow analysis need to be undertaken to identify potential bottlenecks and network need to be augmented if necessary.   Smart Grid technologies and FACT Devices ( Power Electronic ) can be used to address this issue. </a:t>
            </a:r>
          </a:p>
          <a:p>
            <a:endParaRPr lang="en-US" dirty="0" smtClean="0"/>
          </a:p>
        </p:txBody>
      </p:sp>
      <p:sp>
        <p:nvSpPr>
          <p:cNvPr id="2" name="Title 1"/>
          <p:cNvSpPr>
            <a:spLocks noGrp="1"/>
          </p:cNvSpPr>
          <p:nvPr>
            <p:ph type="title"/>
          </p:nvPr>
        </p:nvSpPr>
        <p:spPr>
          <a:xfrm>
            <a:off x="609600" y="274638"/>
            <a:ext cx="7924800" cy="792162"/>
          </a:xfrm>
        </p:spPr>
        <p:txBody>
          <a:bodyPr>
            <a:normAutofit/>
          </a:bodyPr>
          <a:lstStyle/>
          <a:p>
            <a:r>
              <a:rPr lang="en-US" dirty="0" smtClean="0"/>
              <a:t>Grid  Planning  &amp;  Grid  adequacy</a:t>
            </a:r>
            <a:endParaRPr lang="en-US" dirty="0"/>
          </a:p>
        </p:txBody>
      </p:sp>
    </p:spTree>
    <p:extLst>
      <p:ext uri="{BB962C8B-B14F-4D97-AF65-F5344CB8AC3E}">
        <p14:creationId xmlns:p14="http://schemas.microsoft.com/office/powerpoint/2010/main" val="2946315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454</TotalTime>
  <Words>1475</Words>
  <Application>Microsoft Office PowerPoint</Application>
  <PresentationFormat>On-screen Show (4:3)</PresentationFormat>
  <Paragraphs>97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Waveform</vt:lpstr>
      <vt:lpstr>Challenge of Large Scale  Wind Power Integration -  Introduction  to the Workshop</vt:lpstr>
      <vt:lpstr>Workshop  Objectives</vt:lpstr>
      <vt:lpstr>Workshop  Objectives</vt:lpstr>
      <vt:lpstr>Wind Power :  Perceptions &amp; Mythes</vt:lpstr>
      <vt:lpstr>Specific  Issues with  Wind Power Integration</vt:lpstr>
      <vt:lpstr>Specific  Issues with  Wind Power Integration</vt:lpstr>
      <vt:lpstr>Spatial   &amp;  Temporal  Aspects  of  Wind Power Integration</vt:lpstr>
      <vt:lpstr>Energy  &amp; Capacity  Adequacy </vt:lpstr>
      <vt:lpstr>Grid  Planning  &amp;  Grid  adequacy</vt:lpstr>
      <vt:lpstr>Balancing  Generation  Requirement</vt:lpstr>
      <vt:lpstr>Balancing  Generation  Requirement</vt:lpstr>
      <vt:lpstr>Voltage  Control</vt:lpstr>
      <vt:lpstr> Power  System  Security &amp; Wind Penetration</vt:lpstr>
      <vt:lpstr>Transient Stability  &amp; Wind power penetration </vt:lpstr>
      <vt:lpstr>Frequency  Response &amp; Wind Power penetration</vt:lpstr>
      <vt:lpstr>Workshop  Agenda</vt:lpstr>
      <vt:lpstr>Workshop Agenda</vt:lpstr>
      <vt:lpstr>Workshop  Agenda</vt:lpstr>
    </vt:vector>
  </TitlesOfParts>
  <Company>Asian Development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 of Large Scale  Wind Power Integration</dc:title>
  <dc:creator>Pradeep Perera</dc:creator>
  <cp:lastModifiedBy>Pradeep Perera</cp:lastModifiedBy>
  <cp:revision>27</cp:revision>
  <dcterms:created xsi:type="dcterms:W3CDTF">2013-06-16T05:51:01Z</dcterms:created>
  <dcterms:modified xsi:type="dcterms:W3CDTF">2013-09-19T20:53:20Z</dcterms:modified>
</cp:coreProperties>
</file>