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32"/>
  </p:notesMasterIdLst>
  <p:handoutMasterIdLst>
    <p:handoutMasterId r:id="rId33"/>
  </p:handoutMasterIdLst>
  <p:sldIdLst>
    <p:sldId id="261" r:id="rId14"/>
    <p:sldId id="347" r:id="rId15"/>
    <p:sldId id="350" r:id="rId16"/>
    <p:sldId id="353" r:id="rId17"/>
    <p:sldId id="361" r:id="rId18"/>
    <p:sldId id="360" r:id="rId19"/>
    <p:sldId id="363" r:id="rId20"/>
    <p:sldId id="369" r:id="rId21"/>
    <p:sldId id="368" r:id="rId22"/>
    <p:sldId id="370" r:id="rId23"/>
    <p:sldId id="354" r:id="rId24"/>
    <p:sldId id="382" r:id="rId25"/>
    <p:sldId id="386" r:id="rId26"/>
    <p:sldId id="384" r:id="rId27"/>
    <p:sldId id="373" r:id="rId28"/>
    <p:sldId id="374" r:id="rId29"/>
    <p:sldId id="375" r:id="rId30"/>
    <p:sldId id="265" r:id="rId3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9933"/>
    <a:srgbClr val="CC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44" autoAdjust="0"/>
    <p:restoredTop sz="89369" autoAdjust="0"/>
  </p:normalViewPr>
  <p:slideViewPr>
    <p:cSldViewPr>
      <p:cViewPr varScale="1">
        <p:scale>
          <a:sx n="70" d="100"/>
          <a:sy n="70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810"/>
          </a:xfrm>
          <a:prstGeom prst="rect">
            <a:avLst/>
          </a:prstGeom>
        </p:spPr>
        <p:txBody>
          <a:bodyPr vert="horz" lIns="96826" tIns="48413" rIns="96826" bIns="4841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79810"/>
          </a:xfrm>
          <a:prstGeom prst="rect">
            <a:avLst/>
          </a:prstGeom>
        </p:spPr>
        <p:txBody>
          <a:bodyPr vert="horz" lIns="96826" tIns="48413" rIns="96826" bIns="48413" rtlCol="0"/>
          <a:lstStyle>
            <a:lvl1pPr algn="r">
              <a:defRPr sz="1300"/>
            </a:lvl1pPr>
          </a:lstStyle>
          <a:p>
            <a:fld id="{CFDF5BA7-3388-4159-903D-CE5E4FCEAB49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719"/>
            <a:ext cx="3169920" cy="479809"/>
          </a:xfrm>
          <a:prstGeom prst="rect">
            <a:avLst/>
          </a:prstGeom>
        </p:spPr>
        <p:txBody>
          <a:bodyPr vert="horz" lIns="96826" tIns="48413" rIns="96826" bIns="4841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719"/>
            <a:ext cx="3169920" cy="479809"/>
          </a:xfrm>
          <a:prstGeom prst="rect">
            <a:avLst/>
          </a:prstGeom>
        </p:spPr>
        <p:txBody>
          <a:bodyPr vert="horz" lIns="96826" tIns="48413" rIns="96826" bIns="48413" rtlCol="0" anchor="b"/>
          <a:lstStyle>
            <a:lvl1pPr algn="r">
              <a:defRPr sz="1300"/>
            </a:lvl1pPr>
          </a:lstStyle>
          <a:p>
            <a:fld id="{4FA66B10-6376-421B-8E22-64539D59C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300"/>
            </a:lvl1pPr>
          </a:lstStyle>
          <a:p>
            <a:pPr>
              <a:defRPr/>
            </a:pPr>
            <a:fld id="{1D1B02C5-E3A4-4F9C-8A97-76B926DFDA85}" type="datetimeFigureOut">
              <a:rPr lang="en-GB"/>
              <a:pPr>
                <a:defRPr/>
              </a:pPr>
              <a:t>16/06/2011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300"/>
            </a:lvl1pPr>
          </a:lstStyle>
          <a:p>
            <a:pPr>
              <a:defRPr/>
            </a:pPr>
            <a:fld id="{4F7CCFAD-4608-480D-843C-EFFA9948DF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8AA367-5A72-4A31-9F32-F00500553F4C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695AB4-F7FB-4EB9-AE0A-A58DE4EF45D3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DEFF5-6403-4696-9367-3CA951850B28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C694C3-3A10-4CDB-B481-BBCC3D38C1CA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DEFF5-6403-4696-9367-3CA951850B28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623FE-5CDC-4FF4-A39A-7B3F4D10CFEE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7381B6-F18D-46AC-973B-6F6DDEBA388C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DEFF5-6403-4696-9367-3CA951850B28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DEFF5-6403-4696-9367-3CA951850B28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5AE701-43E6-496B-9E03-99C4F266EB66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D47AF-026C-4E6D-9254-B2EC570F0CC9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326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1997: 24.6%; 1998: 34.2%; 1999: 33.3%; 2000: 27.9%; 2001: 37.4%; 2002: 30.1%; 2003: 26.8%; 2004: 20.8%; 2005:24.1%; 2006: 25.3%; 2007: 26.7%; 2008: 28.7%; 2009: 31.9%;</a:t>
            </a:r>
            <a:r>
              <a:rPr lang="en-US" baseline="0" dirty="0" smtClean="0">
                <a:latin typeface="Arial" charset="0"/>
              </a:rPr>
              <a:t> 2010: 24.1%: tot  395.9 = 28.28%  for14 years…</a:t>
            </a:r>
            <a:r>
              <a:rPr lang="en-US" dirty="0" smtClean="0">
                <a:latin typeface="Arial" charset="0"/>
              </a:rPr>
              <a:t> 2000-2010 average  %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DEFF5-6403-4696-9367-3CA951850B28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326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1997: 19.5%; 1998: 64.7%; 1999: 36.5%; 2000: 9.3%; 2001: 72.9%; 2002: 11.8%; 2003: 11.9%; 2004: 0.9%;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2005: 40.5%; 2006: 32.2%; 2007: 30.3%; 2008: 36.2%; 2009: 41.7%; 2010:</a:t>
            </a:r>
            <a:r>
              <a:rPr lang="en-US" baseline="0" dirty="0" smtClean="0">
                <a:latin typeface="Arial" charset="0"/>
              </a:rPr>
              <a:t> -0.5%</a:t>
            </a:r>
            <a:r>
              <a:rPr lang="en-US" dirty="0" smtClean="0">
                <a:latin typeface="Arial" charset="0"/>
              </a:rPr>
              <a:t> = 408.9/14</a:t>
            </a:r>
            <a:r>
              <a:rPr lang="en-US" baseline="0" dirty="0" smtClean="0">
                <a:latin typeface="Arial" charset="0"/>
              </a:rPr>
              <a:t> =</a:t>
            </a:r>
            <a:r>
              <a:rPr lang="en-US" dirty="0" smtClean="0">
                <a:latin typeface="Arial" charset="0"/>
              </a:rPr>
              <a:t>29.2 – 2000-2009 </a:t>
            </a:r>
            <a:r>
              <a:rPr lang="en-US" dirty="0" err="1" smtClean="0">
                <a:latin typeface="Arial" charset="0"/>
              </a:rPr>
              <a:t>avg</a:t>
            </a:r>
            <a:r>
              <a:rPr lang="en-US" dirty="0" smtClean="0">
                <a:latin typeface="Arial" charset="0"/>
              </a:rPr>
              <a:t> 28.77%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DEFF5-6403-4696-9367-3CA951850B28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ECA490-38C9-47A4-AA57-AC30DFED7082}" type="slidenum">
              <a:rPr lang="en-GB" smtClean="0">
                <a:ea typeface="ヒラギノ角ゴ ProN W3" charset="-128"/>
              </a:rPr>
              <a:pPr/>
              <a:t>5</a:t>
            </a:fld>
            <a:endParaRPr lang="en-GB" smtClean="0">
              <a:ea typeface="ヒラギノ角ゴ ProN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623FE-5CDC-4FF4-A39A-7B3F4D10CFEE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623FE-5CDC-4FF4-A39A-7B3F4D10CFEE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623FE-5CDC-4FF4-A39A-7B3F4D10CFEE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623FE-5CDC-4FF4-A39A-7B3F4D10CFEE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3975" y="1155700"/>
            <a:ext cx="1838325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62575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3975" y="177800"/>
            <a:ext cx="1838325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62575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0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43100"/>
            <a:ext cx="3600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3975" y="177800"/>
            <a:ext cx="1838325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62575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14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7850" y="1943100"/>
            <a:ext cx="1314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3975" y="177800"/>
            <a:ext cx="1838325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62575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3975" y="177800"/>
            <a:ext cx="1838325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62575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1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1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045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3530600"/>
            <a:ext cx="360045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7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75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7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75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655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655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69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69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655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655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69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69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533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533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533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1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533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53300" cy="401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533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0" y="1943100"/>
            <a:ext cx="2781300" cy="401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533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1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5330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889000"/>
            <a:ext cx="7353300" cy="506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533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533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655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655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533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wec.net/index.php?id=181" TargetMode="Externa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estas.com/en/about-vestas/strategy/political-affairs/water-energy-climate-nexus.aspx" TargetMode="Externa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3" Type="http://schemas.openxmlformats.org/officeDocument/2006/relationships/image" Target="../media/image4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42" Type="http://schemas.openxmlformats.org/officeDocument/2006/relationships/image" Target="../media/image4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openxmlformats.org/officeDocument/2006/relationships/image" Target="../media/image31.jpeg"/><Relationship Id="rId44" Type="http://schemas.openxmlformats.org/officeDocument/2006/relationships/image" Target="../media/image43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hyperlink" Target="http://www.canwea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13 Zafarana (Medium)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3316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0" y="4102100"/>
            <a:ext cx="9144000" cy="2755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688"/>
                </a:moveTo>
                <a:cubicBezTo>
                  <a:pt x="21600" y="1688"/>
                  <a:pt x="19377" y="0"/>
                  <a:pt x="16071" y="0"/>
                </a:cubicBezTo>
                <a:cubicBezTo>
                  <a:pt x="12618" y="0"/>
                  <a:pt x="8936" y="3632"/>
                  <a:pt x="5481" y="3632"/>
                </a:cubicBezTo>
                <a:cubicBezTo>
                  <a:pt x="2296" y="3632"/>
                  <a:pt x="0" y="1688"/>
                  <a:pt x="0" y="1688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1688"/>
                </a:lnTo>
                <a:close/>
                <a:moveTo>
                  <a:pt x="21600" y="1688"/>
                </a:moveTo>
              </a:path>
            </a:pathLst>
          </a:custGeom>
          <a:solidFill>
            <a:srgbClr val="F5F6F5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95536" y="4940300"/>
            <a:ext cx="8161337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Global Wind Power Update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Steve Sawyer, Secretary General</a:t>
            </a:r>
          </a:p>
          <a:p>
            <a:pPr>
              <a:spcBef>
                <a:spcPts val="600"/>
              </a:spcBef>
            </a:pPr>
            <a:r>
              <a:rPr lang="en-US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June 21, 2011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Quantum Leap In Wind – ADB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Manila</a:t>
            </a:r>
            <a:endParaRPr lang="en-US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13320" name="Picture 5" descr="GWEC_RGB_LRG_300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4580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24583" name="Picture 9" descr="Global_cumulative_wind_power_capaci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963" y="1625600"/>
            <a:ext cx="7273925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932363" y="5805488"/>
            <a:ext cx="647700" cy="3603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732588" y="5805488"/>
            <a:ext cx="647700" cy="3603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32588" y="6237288"/>
            <a:ext cx="647700" cy="3603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pic>
        <p:nvPicPr>
          <p:cNvPr id="24587" name="Picture 5" descr="GWEC_RGB_LRG_300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6628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26631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Steve Sawyer\My Documents\GWEO\GWEO 2010\GWEO 2010 graphics\Investment+Employmen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675" y="1816100"/>
            <a:ext cx="8301038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148064" y="6237312"/>
            <a:ext cx="936625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020272" y="6237312"/>
            <a:ext cx="936625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2483768" y="658100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 smtClean="0">
                <a:hlinkClick r:id="rId5"/>
              </a:rPr>
              <a:t>http://www.gwec.net/index.php?id=181</a:t>
            </a:r>
            <a:endParaRPr lang="en-GB" sz="1200" dirty="0" smtClean="0"/>
          </a:p>
          <a:p>
            <a:endParaRPr lang="en-US" sz="1200" dirty="0" smtClean="0"/>
          </a:p>
          <a:p>
            <a:endParaRPr lang="en-GB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0484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6588125" y="3933825"/>
            <a:ext cx="14398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Verdana" pitchFamily="34" charset="0"/>
              </a:rPr>
              <a:t>$96bn in wind power</a:t>
            </a:r>
          </a:p>
          <a:p>
            <a:r>
              <a:rPr lang="en-GB" sz="2000" b="1">
                <a:solidFill>
                  <a:schemeClr val="bg1"/>
                </a:solidFill>
                <a:latin typeface="Verdana" pitchFamily="34" charset="0"/>
              </a:rPr>
              <a:t>(up by 31%)</a:t>
            </a:r>
          </a:p>
        </p:txBody>
      </p:sp>
      <p:pic>
        <p:nvPicPr>
          <p:cNvPr id="20488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1498600"/>
            <a:ext cx="7070725" cy="4859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35825" y="3213100"/>
            <a:ext cx="14398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latin typeface="Verdana" pitchFamily="34" charset="0"/>
              </a:rPr>
              <a:t>$96bn in wind power</a:t>
            </a:r>
          </a:p>
          <a:p>
            <a:r>
              <a:rPr lang="en-GB" sz="2000" b="1">
                <a:solidFill>
                  <a:schemeClr val="tx1"/>
                </a:solidFill>
                <a:latin typeface="Verdana" pitchFamily="34" charset="0"/>
              </a:rPr>
              <a:t>(up by 31%)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6628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26631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7344831" cy="516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19463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28800"/>
            <a:ext cx="7100017" cy="499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5604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25607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827088" y="2420938"/>
            <a:ext cx="77057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Verdana" pitchFamily="34" charset="0"/>
              </a:rPr>
              <a:t> Market conditions:</a:t>
            </a:r>
          </a:p>
          <a:p>
            <a:pPr algn="l"/>
            <a:endParaRPr lang="en-US" sz="2000" dirty="0">
              <a:latin typeface="Verdana" pitchFamily="34" charset="0"/>
            </a:endParaRPr>
          </a:p>
          <a:p>
            <a:pPr algn="l"/>
            <a:r>
              <a:rPr lang="en-US" sz="2000" dirty="0">
                <a:latin typeface="Verdana" pitchFamily="34" charset="0"/>
              </a:rPr>
              <a:t>     -	Asian market driving global growth</a:t>
            </a:r>
          </a:p>
          <a:p>
            <a:pPr algn="l"/>
            <a:r>
              <a:rPr lang="en-US" sz="2000" dirty="0">
                <a:latin typeface="Verdana" pitchFamily="34" charset="0"/>
              </a:rPr>
              <a:t>     -    European market solid and steady</a:t>
            </a:r>
          </a:p>
          <a:p>
            <a:pPr algn="l"/>
            <a:r>
              <a:rPr lang="en-US" sz="2000" dirty="0">
                <a:latin typeface="Verdana" pitchFamily="34" charset="0"/>
              </a:rPr>
              <a:t>     -    North America uncertain and weak at the moment</a:t>
            </a:r>
          </a:p>
          <a:p>
            <a:pPr algn="l"/>
            <a:r>
              <a:rPr lang="en-US" sz="2000" dirty="0">
                <a:latin typeface="Verdana" pitchFamily="34" charset="0"/>
              </a:rPr>
              <a:t>     -	Hopeful signs in Latin America, Africa</a:t>
            </a:r>
          </a:p>
          <a:p>
            <a:pPr algn="l"/>
            <a:r>
              <a:rPr lang="en-US" sz="2000" dirty="0">
                <a:latin typeface="Verdana" pitchFamily="34" charset="0"/>
              </a:rPr>
              <a:t>     - 	Downward price pressure </a:t>
            </a:r>
            <a:r>
              <a:rPr lang="en-US" sz="2000" dirty="0" smtClean="0">
                <a:latin typeface="Verdana" pitchFamily="34" charset="0"/>
              </a:rPr>
              <a:t>continues</a:t>
            </a:r>
          </a:p>
          <a:p>
            <a:pPr algn="l"/>
            <a:r>
              <a:rPr lang="en-US" sz="2000" dirty="0" smtClean="0">
                <a:latin typeface="Verdana" pitchFamily="34" charset="0"/>
              </a:rPr>
              <a:t>     - 	Trade </a:t>
            </a:r>
            <a:r>
              <a:rPr lang="en-US" sz="2000" smtClean="0">
                <a:latin typeface="Verdana" pitchFamily="34" charset="0"/>
              </a:rPr>
              <a:t>barriers/new protectionism?</a:t>
            </a:r>
          </a:p>
          <a:p>
            <a:pPr algn="l"/>
            <a:r>
              <a:rPr lang="en-US" sz="2000" dirty="0" smtClean="0">
                <a:latin typeface="Verdana" pitchFamily="34" charset="0"/>
              </a:rPr>
              <a:t>     </a:t>
            </a:r>
            <a:r>
              <a:rPr lang="en-US" sz="2000" dirty="0">
                <a:latin typeface="Verdana" pitchFamily="34" charset="0"/>
              </a:rPr>
              <a:t>- 	International commodity price volatility 		returns with economic recovery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1763713" y="1557338"/>
            <a:ext cx="4752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Conclusions</a:t>
            </a:r>
            <a:endParaRPr lang="en-GB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6628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26631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250825" y="2133600"/>
            <a:ext cx="88931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Verdana" pitchFamily="34" charset="0"/>
              </a:rPr>
              <a:t>A global climate agreement will be fundamental for wind power to achieve its maximum potential, but for the short term:</a:t>
            </a:r>
          </a:p>
          <a:p>
            <a:pPr algn="l"/>
            <a:endParaRPr lang="en-US" sz="2000" dirty="0">
              <a:latin typeface="Verdana" pitchFamily="34" charset="0"/>
            </a:endParaRPr>
          </a:p>
          <a:p>
            <a:pPr algn="l"/>
            <a:r>
              <a:rPr lang="en-US" sz="2000" dirty="0">
                <a:latin typeface="Verdana" pitchFamily="34" charset="0"/>
              </a:rPr>
              <a:t>Uncertainty:</a:t>
            </a:r>
          </a:p>
          <a:p>
            <a:pPr algn="l"/>
            <a:r>
              <a:rPr lang="en-US" sz="2000" dirty="0">
                <a:latin typeface="Verdana" pitchFamily="34" charset="0"/>
              </a:rPr>
              <a:t>	- in international political landscape</a:t>
            </a:r>
          </a:p>
          <a:p>
            <a:pPr algn="l"/>
            <a:r>
              <a:rPr lang="en-US" sz="2000" dirty="0">
                <a:latin typeface="Verdana" pitchFamily="34" charset="0"/>
              </a:rPr>
              <a:t>	- in the future of the carbon markets</a:t>
            </a:r>
          </a:p>
          <a:p>
            <a:pPr algn="l"/>
            <a:r>
              <a:rPr lang="en-US" sz="2000" dirty="0">
                <a:latin typeface="Verdana" pitchFamily="34" charset="0"/>
              </a:rPr>
              <a:t>	- in ‘new’ climate-related funds</a:t>
            </a:r>
          </a:p>
          <a:p>
            <a:pPr algn="l"/>
            <a:endParaRPr lang="en-US" sz="2000" dirty="0">
              <a:latin typeface="Verdana" pitchFamily="34" charset="0"/>
            </a:endParaRPr>
          </a:p>
          <a:p>
            <a:pPr algn="l"/>
            <a:r>
              <a:rPr lang="en-US" sz="2000" dirty="0">
                <a:latin typeface="Verdana" pitchFamily="34" charset="0"/>
              </a:rPr>
              <a:t>Focus on national/regional legislation and markets</a:t>
            </a:r>
          </a:p>
          <a:p>
            <a:pPr algn="l"/>
            <a:endParaRPr lang="en-US" sz="2000" dirty="0">
              <a:latin typeface="Verdana" pitchFamily="34" charset="0"/>
            </a:endParaRPr>
          </a:p>
          <a:p>
            <a:pPr algn="l"/>
            <a:r>
              <a:rPr lang="en-US" sz="2000" dirty="0">
                <a:latin typeface="Verdana" pitchFamily="34" charset="0"/>
              </a:rPr>
              <a:t>Market drivers all still in place, and increasingly prominent:</a:t>
            </a:r>
          </a:p>
          <a:p>
            <a:pPr algn="l"/>
            <a:r>
              <a:rPr lang="en-US" sz="2000" dirty="0">
                <a:latin typeface="Verdana" pitchFamily="34" charset="0"/>
              </a:rPr>
              <a:t>	energy security; cost stability; macroeconomic security; 	local economic development and job creation; local  	environment  and climate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2411413" y="1484313"/>
            <a:ext cx="475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Verdana" pitchFamily="34" charset="0"/>
              </a:rPr>
              <a:t>Conclusions - 2</a:t>
            </a:r>
            <a:endParaRPr lang="en-GB" b="1">
              <a:latin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6628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26631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155679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Water Crisis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492896"/>
            <a:ext cx="6348214" cy="317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9592" y="6611779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Source: </a:t>
            </a:r>
            <a:r>
              <a:rPr lang="en-GB" sz="1000" i="1" dirty="0" smtClean="0">
                <a:hlinkClick r:id="rId5"/>
              </a:rPr>
              <a:t>http://www.vestas.com/en/about-vestas/strategy/political-affairs/water-energy-climate-nexus.aspx</a:t>
            </a:r>
            <a:endParaRPr lang="en-GB" sz="1000" i="1" dirty="0" smtClean="0"/>
          </a:p>
          <a:p>
            <a:endParaRPr lang="en-GB" sz="1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573325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Water Intensities of Power Generation (m3/MWh)</a:t>
            </a:r>
            <a:endParaRPr lang="en-GB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8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8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7652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0" y="4102100"/>
            <a:ext cx="9144000" cy="2755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688"/>
                </a:moveTo>
                <a:cubicBezTo>
                  <a:pt x="21600" y="1688"/>
                  <a:pt x="19377" y="0"/>
                  <a:pt x="16071" y="0"/>
                </a:cubicBezTo>
                <a:cubicBezTo>
                  <a:pt x="12618" y="0"/>
                  <a:pt x="8936" y="3632"/>
                  <a:pt x="5481" y="3632"/>
                </a:cubicBezTo>
                <a:cubicBezTo>
                  <a:pt x="2296" y="3632"/>
                  <a:pt x="0" y="1688"/>
                  <a:pt x="0" y="1688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1688"/>
                </a:lnTo>
                <a:close/>
                <a:moveTo>
                  <a:pt x="21600" y="1688"/>
                </a:moveTo>
              </a:path>
            </a:pathLst>
          </a:custGeom>
          <a:solidFill>
            <a:srgbClr val="F5F6F5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684213" y="5084763"/>
            <a:ext cx="3836987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sz="4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Thank you!</a:t>
            </a:r>
          </a:p>
        </p:txBody>
      </p:sp>
      <p:pic>
        <p:nvPicPr>
          <p:cNvPr id="27656" name="Picture 5" descr="GWEC_RGB_LRG_300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5076825" y="4797425"/>
            <a:ext cx="35988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Verdana" pitchFamily="34" charset="0"/>
              </a:rPr>
              <a:t>For more information:</a:t>
            </a:r>
          </a:p>
          <a:p>
            <a:endParaRPr lang="en-GB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Steve Sawyer</a:t>
            </a:r>
            <a:endParaRPr lang="en-GB" sz="2000">
              <a:latin typeface="Verdana" pitchFamily="34" charset="0"/>
            </a:endParaRPr>
          </a:p>
          <a:p>
            <a:r>
              <a:rPr lang="en-GB" sz="2000">
                <a:latin typeface="Verdana" pitchFamily="34" charset="0"/>
              </a:rPr>
              <a:t>steve.sawyer@gwec.net</a:t>
            </a:r>
          </a:p>
          <a:p>
            <a:endParaRPr lang="en-GB" sz="2000">
              <a:latin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4" name="Bild 1" descr="DWIA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77272"/>
            <a:ext cx="124713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ung 1"/>
          <p:cNvGrpSpPr>
            <a:grpSpLocks/>
          </p:cNvGrpSpPr>
          <p:nvPr/>
        </p:nvGrpSpPr>
        <p:grpSpPr bwMode="auto">
          <a:xfrm>
            <a:off x="0" y="-7938"/>
            <a:ext cx="9144000" cy="1335088"/>
            <a:chOff x="0" y="-7590"/>
            <a:chExt cx="9144000" cy="1334740"/>
          </a:xfrm>
        </p:grpSpPr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0" y="346"/>
              <a:ext cx="9144000" cy="1326804"/>
            </a:xfrm>
            <a:custGeom>
              <a:avLst/>
              <a:gdLst>
                <a:gd name="T0" fmla="*/ 9144000 w 21600"/>
                <a:gd name="T1" fmla="*/ 1078950 h 21600"/>
                <a:gd name="T2" fmla="*/ 6803390 w 21600"/>
                <a:gd name="T3" fmla="*/ 863774 h 21600"/>
                <a:gd name="T4" fmla="*/ 2320290 w 21600"/>
                <a:gd name="T5" fmla="*/ 1326804 h 21600"/>
                <a:gd name="T6" fmla="*/ 0 w 21600"/>
                <a:gd name="T7" fmla="*/ 1078950 h 21600"/>
                <a:gd name="T8" fmla="*/ 0 w 21600"/>
                <a:gd name="T9" fmla="*/ 0 h 21600"/>
                <a:gd name="T10" fmla="*/ 9144000 w 21600"/>
                <a:gd name="T11" fmla="*/ 0 h 21600"/>
                <a:gd name="T12" fmla="*/ 9144000 w 21600"/>
                <a:gd name="T13" fmla="*/ 1078950 h 21600"/>
                <a:gd name="T14" fmla="*/ 9144000 w 21600"/>
                <a:gd name="T15" fmla="*/ 107895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17565"/>
                  </a:moveTo>
                  <a:cubicBezTo>
                    <a:pt x="21600" y="17565"/>
                    <a:pt x="19377" y="14062"/>
                    <a:pt x="16071" y="14062"/>
                  </a:cubicBezTo>
                  <a:cubicBezTo>
                    <a:pt x="12618" y="14062"/>
                    <a:pt x="8936" y="21600"/>
                    <a:pt x="5481" y="21600"/>
                  </a:cubicBezTo>
                  <a:cubicBezTo>
                    <a:pt x="2296" y="21600"/>
                    <a:pt x="0" y="17565"/>
                    <a:pt x="0" y="17565"/>
                  </a:cubicBezTo>
                  <a:lnTo>
                    <a:pt x="0" y="0"/>
                  </a:lnTo>
                  <a:lnTo>
                    <a:pt x="21600" y="0"/>
                  </a:lnTo>
                  <a:lnTo>
                    <a:pt x="21600" y="17565"/>
                  </a:lnTo>
                  <a:close/>
                  <a:moveTo>
                    <a:pt x="21600" y="17565"/>
                  </a:moveTo>
                </a:path>
              </a:pathLst>
            </a:cu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>
              <a:outerShdw dist="761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408" name="Freeform 3"/>
            <p:cNvSpPr>
              <a:spLocks/>
            </p:cNvSpPr>
            <p:nvPr/>
          </p:nvSpPr>
          <p:spPr bwMode="auto">
            <a:xfrm>
              <a:off x="0" y="-7590"/>
              <a:ext cx="9144000" cy="12763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w 21600"/>
                <a:gd name="T9" fmla="*/ 0 h 21600"/>
                <a:gd name="T10" fmla="*/ 2147483647 w 21600"/>
                <a:gd name="T11" fmla="*/ 0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21600" y="17404"/>
                  </a:moveTo>
                  <a:cubicBezTo>
                    <a:pt x="21600" y="17404"/>
                    <a:pt x="19377" y="13762"/>
                    <a:pt x="16071" y="13762"/>
                  </a:cubicBezTo>
                  <a:cubicBezTo>
                    <a:pt x="12618" y="13762"/>
                    <a:pt x="8936" y="21600"/>
                    <a:pt x="5481" y="21600"/>
                  </a:cubicBezTo>
                  <a:cubicBezTo>
                    <a:pt x="2296" y="21600"/>
                    <a:pt x="0" y="17404"/>
                    <a:pt x="0" y="17404"/>
                  </a:cubicBezTo>
                  <a:lnTo>
                    <a:pt x="0" y="0"/>
                  </a:lnTo>
                  <a:lnTo>
                    <a:pt x="21600" y="0"/>
                  </a:lnTo>
                  <a:lnTo>
                    <a:pt x="21600" y="17404"/>
                  </a:lnTo>
                  <a:close/>
                  <a:moveTo>
                    <a:pt x="21600" y="17404"/>
                  </a:moveTo>
                </a:path>
              </a:pathLst>
            </a:custGeom>
            <a:solidFill>
              <a:srgbClr val="00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5409" name="Rectangle 5"/>
            <p:cNvSpPr>
              <a:spLocks/>
            </p:cNvSpPr>
            <p:nvPr/>
          </p:nvSpPr>
          <p:spPr bwMode="auto">
            <a:xfrm>
              <a:off x="6210300" y="303560"/>
              <a:ext cx="2525713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rgbClr val="F5F6F5"/>
                  </a:solidFill>
                  <a:latin typeface="Bliss 2 Medium" pitchFamily="50" charset="0"/>
                  <a:sym typeface="Bliss 2 Medium" pitchFamily="50" charset="0"/>
                </a:rPr>
                <a:t>Beijing        |        Brussels        |        London</a:t>
              </a:r>
            </a:p>
          </p:txBody>
        </p:sp>
        <p:pic>
          <p:nvPicPr>
            <p:cNvPr id="15410" name="Picture 5" descr="GWEC_RGB_LRG_300dpi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950" y="108298"/>
              <a:ext cx="1450975" cy="83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2" name="Textfeld 11"/>
          <p:cNvSpPr txBox="1">
            <a:spLocks noChangeArrowheads="1"/>
          </p:cNvSpPr>
          <p:nvPr/>
        </p:nvSpPr>
        <p:spPr bwMode="auto">
          <a:xfrm>
            <a:off x="2266950" y="6524625"/>
            <a:ext cx="46101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Verdana" pitchFamily="34" charset="0"/>
                <a:ea typeface="ＭＳ Ｐゴシック" charset="-128"/>
                <a:sym typeface="Verdana" pitchFamily="34" charset="0"/>
              </a:rPr>
              <a:t>GWEC – Uniting the global wind industry and its representative associations</a:t>
            </a:r>
            <a:endParaRPr lang="de-DE" sz="900"/>
          </a:p>
        </p:txBody>
      </p:sp>
      <p:sp>
        <p:nvSpPr>
          <p:cNvPr id="15363" name="Text Box 35"/>
          <p:cNvSpPr txBox="1">
            <a:spLocks noChangeArrowheads="1"/>
          </p:cNvSpPr>
          <p:nvPr/>
        </p:nvSpPr>
        <p:spPr bwMode="auto">
          <a:xfrm>
            <a:off x="261938" y="1554163"/>
            <a:ext cx="1511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latin typeface="Verdana" pitchFamily="34" charset="0"/>
              </a:rPr>
              <a:t>C0 Members</a:t>
            </a:r>
            <a:endParaRPr lang="en-GB" sz="1000">
              <a:latin typeface="Verdana" pitchFamily="34" charset="0"/>
            </a:endParaRPr>
          </a:p>
        </p:txBody>
      </p:sp>
      <p:sp>
        <p:nvSpPr>
          <p:cNvPr id="15364" name="Text Box 36"/>
          <p:cNvSpPr txBox="1">
            <a:spLocks noChangeArrowheads="1"/>
          </p:cNvSpPr>
          <p:nvPr/>
        </p:nvSpPr>
        <p:spPr bwMode="auto">
          <a:xfrm>
            <a:off x="250825" y="3860800"/>
            <a:ext cx="143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latin typeface="Verdana" pitchFamily="34" charset="0"/>
              </a:rPr>
              <a:t>C2 Members</a:t>
            </a:r>
            <a:endParaRPr lang="en-GB" sz="1000">
              <a:latin typeface="Verdana" pitchFamily="34" charset="0"/>
            </a:endParaRPr>
          </a:p>
        </p:txBody>
      </p:sp>
      <p:sp>
        <p:nvSpPr>
          <p:cNvPr id="15365" name="Line 48"/>
          <p:cNvSpPr>
            <a:spLocks noChangeShapeType="1"/>
          </p:cNvSpPr>
          <p:nvPr/>
        </p:nvSpPr>
        <p:spPr bwMode="auto">
          <a:xfrm>
            <a:off x="361950" y="3789363"/>
            <a:ext cx="8377238" cy="142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5366" name="Bild 15" descr="acciona_energi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713" y="1844675"/>
            <a:ext cx="1200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Bild 16" descr="Alsto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9475" y="1844675"/>
            <a:ext cx="1157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Bild 17" descr="EDP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0963" y="1844675"/>
            <a:ext cx="1727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Bild 18" descr="GAMES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3463" y="1844675"/>
            <a:ext cx="13525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Bild 19" descr="GE_Energy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0775" y="1844675"/>
            <a:ext cx="598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Bild 20" descr="Hansen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1950" y="2573338"/>
            <a:ext cx="12176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Bild 21" descr="iberdrola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89163" y="2492375"/>
            <a:ext cx="736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Bild 22" descr="Nordex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40350" y="2555875"/>
            <a:ext cx="1489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Bild 23" descr="Repow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40613" y="255587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Bild 24" descr="RE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950" y="3063875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Bild 25" descr="Siemens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71663" y="3309938"/>
            <a:ext cx="1276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Bild 26" descr="Sinovel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8588" y="3125788"/>
            <a:ext cx="11842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Bild 27" descr="suzlon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13438" y="2924175"/>
            <a:ext cx="863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Bild 28" descr="Vestas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67613" y="3290888"/>
            <a:ext cx="11684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Bild 29" descr="LM_Windpower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36950" y="2597150"/>
            <a:ext cx="11938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Bild 30" descr="CG_Power_Systems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3538" y="4257675"/>
            <a:ext cx="3444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Bild 31" descr="Clipper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68375" y="4306888"/>
            <a:ext cx="5111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Bild 32" descr="GL_Garrad_Hassan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22575" y="4337050"/>
            <a:ext cx="914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Bild 33" descr="Mainstream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56325" y="4332288"/>
            <a:ext cx="817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Bild 34" descr="Milbank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78413" y="4402138"/>
            <a:ext cx="8175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Bild 35" descr="NRG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234238" y="4344988"/>
            <a:ext cx="4238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Bild 36" descr="Shermco_industries.jp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18450" y="4346575"/>
            <a:ext cx="8175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Bild 37" descr="ABE_Eolica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1950" y="5229225"/>
            <a:ext cx="1295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Bild 38" descr="AEE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47664" y="5229200"/>
            <a:ext cx="647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Bild 39" descr="AMDEE_logo.jp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716016" y="5157192"/>
            <a:ext cx="11255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Bild 40" descr="ANEV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851920" y="5229200"/>
            <a:ext cx="776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Bild 41" descr="AWEA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339752" y="5157192"/>
            <a:ext cx="12795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Bild 42" descr="cec.jpg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012160" y="5157192"/>
            <a:ext cx="863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Bild 44" descr="EWEA.jp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695450" y="5905500"/>
            <a:ext cx="6731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Bild 45" descr="German_Wind_Energy_Association_BWE.jp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616200" y="6118225"/>
            <a:ext cx="12192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Bild 46" descr="IWTMA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081463" y="5792788"/>
            <a:ext cx="34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Bild 47" descr="JWEA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670425" y="5967413"/>
            <a:ext cx="484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Bild 48" descr="JWPA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400675" y="6129338"/>
            <a:ext cx="736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Bild 49" descr="KWEIA.jp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384925" y="6132513"/>
            <a:ext cx="11239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Bild 50" descr="RenewableUK.jpg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756525" y="5989638"/>
            <a:ext cx="979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02" name="Text Box 36"/>
          <p:cNvSpPr txBox="1">
            <a:spLocks noChangeArrowheads="1"/>
          </p:cNvSpPr>
          <p:nvPr/>
        </p:nvSpPr>
        <p:spPr bwMode="auto">
          <a:xfrm>
            <a:off x="250825" y="4940300"/>
            <a:ext cx="14335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latin typeface="Verdana" pitchFamily="34" charset="0"/>
              </a:rPr>
              <a:t>Associations</a:t>
            </a:r>
            <a:endParaRPr lang="en-GB" sz="1000">
              <a:latin typeface="Verdana" pitchFamily="34" charset="0"/>
            </a:endParaRPr>
          </a:p>
        </p:txBody>
      </p:sp>
      <p:sp>
        <p:nvSpPr>
          <p:cNvPr id="15403" name="Line 48"/>
          <p:cNvSpPr>
            <a:spLocks noChangeShapeType="1"/>
          </p:cNvSpPr>
          <p:nvPr/>
        </p:nvSpPr>
        <p:spPr bwMode="auto">
          <a:xfrm>
            <a:off x="366713" y="4868863"/>
            <a:ext cx="8372475" cy="142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5405" name="Bild 31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739900" y="4300538"/>
            <a:ext cx="8223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Bild 34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997325" y="4365625"/>
            <a:ext cx="82073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8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948264" y="5229200"/>
            <a:ext cx="847725" cy="356098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53" name="Picture 31" descr="3fda4df1f2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email"/>
          <a:srcRect/>
          <a:stretch>
            <a:fillRect/>
          </a:stretch>
        </p:blipFill>
        <p:spPr bwMode="auto">
          <a:xfrm>
            <a:off x="7956376" y="4941168"/>
            <a:ext cx="869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6628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26631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6948488" y="627697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fld id="{E9CB2695-8088-44FE-B4EF-FFDAFBCA1FD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2286000" y="357188"/>
            <a:ext cx="6072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D2C694"/>
                </a:solidFill>
              </a:rPr>
              <a:t>  </a:t>
            </a:r>
            <a:r>
              <a:rPr lang="en-US" sz="2400" b="1" dirty="0" smtClean="0">
                <a:solidFill>
                  <a:srgbClr val="D2C694"/>
                </a:solidFill>
              </a:rPr>
              <a:t> </a:t>
            </a:r>
            <a:endParaRPr lang="en-US" sz="2000" b="1" dirty="0">
              <a:solidFill>
                <a:srgbClr val="D2C694"/>
              </a:solidFill>
            </a:endParaRPr>
          </a:p>
        </p:txBody>
      </p:sp>
      <p:sp>
        <p:nvSpPr>
          <p:cNvPr id="12" name="Right Brace 11"/>
          <p:cNvSpPr>
            <a:spLocks/>
          </p:cNvSpPr>
          <p:nvPr/>
        </p:nvSpPr>
        <p:spPr bwMode="auto">
          <a:xfrm rot="5400000">
            <a:off x="4679156" y="2321719"/>
            <a:ext cx="428625" cy="7500938"/>
          </a:xfrm>
          <a:prstGeom prst="rightBrace">
            <a:avLst>
              <a:gd name="adj1" fmla="val 81667"/>
              <a:gd name="adj2" fmla="val 49093"/>
            </a:avLst>
          </a:prstGeom>
          <a:solidFill>
            <a:srgbClr val="FF0000">
              <a:alpha val="0"/>
            </a:srgbClr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14688" y="6215063"/>
            <a:ext cx="350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14 yr </a:t>
            </a:r>
            <a:r>
              <a:rPr lang="en-US" sz="1800" b="1" dirty="0" err="1">
                <a:solidFill>
                  <a:srgbClr val="FF0000"/>
                </a:solidFill>
              </a:rPr>
              <a:t>avg</a:t>
            </a:r>
            <a:r>
              <a:rPr lang="en-US" sz="1800" b="1" dirty="0">
                <a:solidFill>
                  <a:srgbClr val="FF0000"/>
                </a:solidFill>
              </a:rPr>
              <a:t> growth: </a:t>
            </a:r>
            <a:r>
              <a:rPr lang="en-US" sz="1800" b="1" dirty="0" smtClean="0">
                <a:solidFill>
                  <a:srgbClr val="FF0000"/>
                </a:solidFill>
              </a:rPr>
              <a:t>28.3%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glob_cum_inst_wind_cap_1996-2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85677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84168" y="1700808"/>
            <a:ext cx="2326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2010 </a:t>
            </a:r>
            <a:r>
              <a:rPr lang="en-US" sz="1800" b="1" dirty="0">
                <a:solidFill>
                  <a:srgbClr val="FF0000"/>
                </a:solidFill>
              </a:rPr>
              <a:t>growth: </a:t>
            </a:r>
            <a:r>
              <a:rPr lang="en-US" sz="1800" b="1" dirty="0" smtClean="0">
                <a:solidFill>
                  <a:srgbClr val="FF0000"/>
                </a:solidFill>
              </a:rPr>
              <a:t>24.1%</a:t>
            </a:r>
            <a:endParaRPr lang="en-GB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26628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26631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664" y="234888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9" name="Picture 12" descr="glob_ann_inst_wind_cap_1996-2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320925"/>
            <a:ext cx="84963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Brace 9"/>
          <p:cNvSpPr>
            <a:spLocks/>
          </p:cNvSpPr>
          <p:nvPr/>
        </p:nvSpPr>
        <p:spPr bwMode="auto">
          <a:xfrm rot="5400000">
            <a:off x="4723209" y="2197671"/>
            <a:ext cx="428625" cy="7643812"/>
          </a:xfrm>
          <a:prstGeom prst="rightBrace">
            <a:avLst>
              <a:gd name="adj1" fmla="val 81654"/>
              <a:gd name="adj2" fmla="val 49093"/>
            </a:avLst>
          </a:prstGeom>
          <a:solidFill>
            <a:srgbClr val="FF0000">
              <a:alpha val="0"/>
            </a:srgbClr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35896" y="6237312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14 </a:t>
            </a:r>
            <a:r>
              <a:rPr lang="en-US" sz="1800" b="1" dirty="0">
                <a:solidFill>
                  <a:srgbClr val="FF0000"/>
                </a:solidFill>
              </a:rPr>
              <a:t>yr </a:t>
            </a:r>
            <a:r>
              <a:rPr lang="en-US" sz="1800" b="1" dirty="0" err="1">
                <a:solidFill>
                  <a:srgbClr val="FF0000"/>
                </a:solidFill>
              </a:rPr>
              <a:t>avg</a:t>
            </a:r>
            <a:r>
              <a:rPr lang="en-US" sz="1800" b="1" dirty="0">
                <a:solidFill>
                  <a:srgbClr val="FF0000"/>
                </a:solidFill>
              </a:rPr>
              <a:t> growth: </a:t>
            </a:r>
            <a:r>
              <a:rPr lang="en-US" sz="1800" b="1" dirty="0" smtClean="0">
                <a:solidFill>
                  <a:srgbClr val="FF0000"/>
                </a:solidFill>
              </a:rPr>
              <a:t>29.2%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32004" y="1772816"/>
            <a:ext cx="2274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2010 </a:t>
            </a:r>
            <a:r>
              <a:rPr lang="en-US" sz="1800" b="1" dirty="0">
                <a:solidFill>
                  <a:srgbClr val="FF0000"/>
                </a:solidFill>
              </a:rPr>
              <a:t>growth: </a:t>
            </a:r>
            <a:r>
              <a:rPr lang="en-US" sz="1800" b="1" dirty="0" smtClean="0">
                <a:solidFill>
                  <a:srgbClr val="FF0000"/>
                </a:solidFill>
              </a:rPr>
              <a:t>-0.5%</a:t>
            </a:r>
            <a:endParaRPr lang="en-GB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>
              <a:ea typeface="ヒラギノ角ゴ ProN W3" charset="0"/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7412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pitchFamily="50" charset="0"/>
                <a:sym typeface="Bliss 2 Medium" pitchFamily="50" charset="0"/>
              </a:rPr>
              <a:t>Beijing        |        Brussels        |        London</a:t>
            </a:r>
          </a:p>
        </p:txBody>
      </p:sp>
      <p:sp>
        <p:nvSpPr>
          <p:cNvPr id="17413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pic>
        <p:nvPicPr>
          <p:cNvPr id="17414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top10_cum_cap_dec2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628775"/>
            <a:ext cx="287972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98538" y="5013325"/>
            <a:ext cx="431800" cy="2159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16000" y="4349750"/>
            <a:ext cx="431800" cy="2159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364163" y="2492375"/>
            <a:ext cx="431800" cy="2159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011863" y="3284538"/>
            <a:ext cx="431800" cy="2159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516688" y="4243388"/>
            <a:ext cx="431800" cy="2159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516688" y="4437063"/>
            <a:ext cx="431800" cy="2159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7422" name="Picture 18" descr="top10_new_inst_cap_jan-dec20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628775"/>
            <a:ext cx="28511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932363" y="4310063"/>
            <a:ext cx="431800" cy="2159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932363" y="4643438"/>
            <a:ext cx="431800" cy="2159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12" grpId="0" animBg="1"/>
      <p:bldP spid="15" grpId="0" animBg="1"/>
      <p:bldP spid="17" grpId="0" animBg="1"/>
      <p:bldP spid="1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19463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ann_inst_cap_by_reg_2003-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13" y="1844675"/>
            <a:ext cx="74930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3492500" y="422116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99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3708400" y="3429000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9933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19463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8039970" cy="463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19463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7969101" cy="48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331788" y="2057400"/>
            <a:ext cx="84836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2000"/>
              </a:spcBef>
            </a:pPr>
            <a:endParaRPr lang="en-US" sz="12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1327150"/>
          </a:xfrm>
          <a:custGeom>
            <a:avLst/>
            <a:gdLst/>
            <a:ahLst/>
            <a:cxnLst>
              <a:cxn ang="0">
                <a:pos x="21600" y="17565"/>
              </a:cxn>
              <a:cxn ang="0">
                <a:pos x="16071" y="14062"/>
              </a:cxn>
              <a:cxn ang="0">
                <a:pos x="5481" y="21600"/>
              </a:cxn>
              <a:cxn ang="0">
                <a:pos x="0" y="17565"/>
              </a:cxn>
              <a:cxn ang="0">
                <a:pos x="0" y="0"/>
              </a:cxn>
              <a:cxn ang="0">
                <a:pos x="21600" y="0"/>
              </a:cxn>
              <a:cxn ang="0">
                <a:pos x="21600" y="17565"/>
              </a:cxn>
              <a:cxn ang="0">
                <a:pos x="21600" y="17565"/>
              </a:cxn>
            </a:cxnLst>
            <a:rect l="0" t="0" r="r" b="b"/>
            <a:pathLst>
              <a:path w="21600" h="21600">
                <a:moveTo>
                  <a:pt x="21600" y="17565"/>
                </a:moveTo>
                <a:cubicBezTo>
                  <a:pt x="21600" y="17565"/>
                  <a:pt x="19377" y="14062"/>
                  <a:pt x="16071" y="14062"/>
                </a:cubicBezTo>
                <a:cubicBezTo>
                  <a:pt x="12618" y="14062"/>
                  <a:pt x="8936" y="21600"/>
                  <a:pt x="5481" y="21600"/>
                </a:cubicBezTo>
                <a:cubicBezTo>
                  <a:pt x="2296" y="21600"/>
                  <a:pt x="0" y="17565"/>
                  <a:pt x="0" y="17565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565"/>
                </a:lnTo>
                <a:close/>
                <a:moveTo>
                  <a:pt x="21600" y="17565"/>
                </a:moveTo>
              </a:path>
            </a:pathLst>
          </a:cu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0" y="0"/>
            <a:ext cx="9144000" cy="1276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1600" y="17404"/>
                </a:moveTo>
                <a:cubicBezTo>
                  <a:pt x="21600" y="17404"/>
                  <a:pt x="19377" y="13762"/>
                  <a:pt x="16071" y="13762"/>
                </a:cubicBezTo>
                <a:cubicBezTo>
                  <a:pt x="12618" y="13762"/>
                  <a:pt x="8936" y="21600"/>
                  <a:pt x="5481" y="21600"/>
                </a:cubicBezTo>
                <a:cubicBezTo>
                  <a:pt x="2296" y="21600"/>
                  <a:pt x="0" y="17404"/>
                  <a:pt x="0" y="17404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7404"/>
                </a:lnTo>
                <a:close/>
                <a:moveTo>
                  <a:pt x="21600" y="17404"/>
                </a:moveTo>
              </a:path>
            </a:pathLst>
          </a:cu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6210300" y="311150"/>
            <a:ext cx="25257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>
                <a:solidFill>
                  <a:srgbClr val="F5F6F5"/>
                </a:solidFill>
                <a:latin typeface="Bliss 2 Medium" charset="0"/>
                <a:ea typeface="Bliss 2 Medium" charset="0"/>
                <a:cs typeface="Bliss 2 Medium" charset="0"/>
                <a:sym typeface="Bliss 2 Medium" charset="0"/>
              </a:rPr>
              <a:t>Beijing        |        Brussels        |        London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4484688" y="1358900"/>
            <a:ext cx="42418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2400"/>
              </a:spcBef>
            </a:pPr>
            <a:endParaRPr lang="en-US" sz="1000" b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19463" name="Picture 5" descr="GWEC_RGB_LRG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450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777573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el &amp; Untert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0CD9E"/>
      </a:accent1>
      <a:accent2>
        <a:srgbClr val="333399"/>
      </a:accent2>
      <a:accent3>
        <a:srgbClr val="FFFFFF"/>
      </a:accent3>
      <a:accent4>
        <a:srgbClr val="000000"/>
      </a:accent4>
      <a:accent5>
        <a:srgbClr val="EDE3C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&amp; Aufzählung - Links">
  <a:themeElements>
    <a:clrScheme name="Titel &amp; Aufzählung - Lin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Link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- Lin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&amp; Aufzählung - 2 Spalten">
  <a:themeElements>
    <a:clrScheme name="Titel &amp; Aufzählung - 2 Spalt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2 Spalt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- 2 Spalt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&amp; Aufzählung - Rechts">
  <a:themeElements>
    <a:clrScheme name="Titel &amp; Aufzählung - Rech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Rech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- Rec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Aufzählung &amp; Foto">
  <a:themeElements>
    <a:clrScheme name="Titel, Aufzählung &amp;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Aufzählung &amp;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Aufzählung &amp;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 - Mitte">
  <a:themeElements>
    <a:clrScheme name="Titel - Mit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Mitt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Mit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ufzählung">
  <a:themeElements>
    <a:clrScheme name="Aufzäh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fzäh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zontal">
  <a:themeElements>
    <a:clrScheme name="F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zontal, Spiegelung">
  <a:themeElements>
    <a:clrScheme name="Foto - Horizontal, Spiege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, Spiege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, Spiege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">
  <a:themeElements>
    <a:clrScheme name="Foto - Vertik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, Spiegelung">
  <a:themeElements>
    <a:clrScheme name="Foto - Vertikal, Spiege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, Spiege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, Spiege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Oben">
  <a:themeElements>
    <a:clrScheme name="Titel - Ob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Ob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Pages>0</Pages>
  <Words>371</Words>
  <Characters>0</Characters>
  <Application>Microsoft Office PowerPoint</Application>
  <PresentationFormat>On-screen Show (4:3)</PresentationFormat>
  <Lines>0</Lines>
  <Paragraphs>107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Titel &amp; Untertitel</vt:lpstr>
      <vt:lpstr>Titel - Mitte</vt:lpstr>
      <vt:lpstr>Aufzählung</vt:lpstr>
      <vt:lpstr>Foto - Horizontal</vt:lpstr>
      <vt:lpstr>Foto - Horizontal, Spiegelung</vt:lpstr>
      <vt:lpstr>Foto - Vertikal</vt:lpstr>
      <vt:lpstr>Foto - Vertikal, Spiegelung</vt:lpstr>
      <vt:lpstr>Titel - Oben</vt:lpstr>
      <vt:lpstr>Leer</vt:lpstr>
      <vt:lpstr>Titel &amp; Aufzählung - Links</vt:lpstr>
      <vt:lpstr>Titel &amp; Aufzählung - 2 Spalten</vt:lpstr>
      <vt:lpstr>Titel &amp; Aufzählung - Rechts</vt:lpstr>
      <vt:lpstr>Titel, Aufzählung &amp; Foto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Steve Sawyer</cp:lastModifiedBy>
  <cp:revision>51</cp:revision>
  <dcterms:modified xsi:type="dcterms:W3CDTF">2011-06-16T01:50:22Z</dcterms:modified>
</cp:coreProperties>
</file>