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1" r:id="rId2"/>
    <p:sldId id="595" r:id="rId3"/>
    <p:sldId id="646" r:id="rId4"/>
    <p:sldId id="627" r:id="rId5"/>
    <p:sldId id="657" r:id="rId6"/>
    <p:sldId id="652" r:id="rId7"/>
    <p:sldId id="645" r:id="rId8"/>
    <p:sldId id="643" r:id="rId9"/>
    <p:sldId id="648" r:id="rId10"/>
    <p:sldId id="628" r:id="rId11"/>
    <p:sldId id="649" r:id="rId12"/>
    <p:sldId id="650" r:id="rId13"/>
    <p:sldId id="651" r:id="rId14"/>
    <p:sldId id="622" r:id="rId15"/>
    <p:sldId id="592" r:id="rId16"/>
    <p:sldId id="653" r:id="rId17"/>
    <p:sldId id="654" r:id="rId18"/>
    <p:sldId id="655" r:id="rId19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00"/>
    <a:srgbClr val="0099FF"/>
    <a:srgbClr val="FFFF00"/>
    <a:srgbClr val="003161"/>
    <a:srgbClr val="CC3300"/>
    <a:srgbClr val="FFFFCC"/>
    <a:srgbClr val="00608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00" autoAdjust="0"/>
    <p:restoredTop sz="89524" autoAdjust="0"/>
  </p:normalViewPr>
  <p:slideViewPr>
    <p:cSldViewPr snapToGrid="0">
      <p:cViewPr varScale="1">
        <p:scale>
          <a:sx n="90" d="100"/>
          <a:sy n="90" d="100"/>
        </p:scale>
        <p:origin x="-5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278" y="-9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Fergusson\AppData\Local\Temp\notes74512C\Power%20Investments%20FY1967-2010%20with%20analysis%2000-10%20BK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5790189601688434E-2"/>
          <c:y val="6.8696318323593519E-2"/>
          <c:w val="0.83929221951694977"/>
          <c:h val="0.81731782797928021"/>
        </c:manualLayout>
      </c:layout>
      <c:barChart>
        <c:barDir val="col"/>
        <c:grouping val="stacked"/>
        <c:ser>
          <c:idx val="0"/>
          <c:order val="0"/>
          <c:tx>
            <c:strRef>
              <c:f>'Analysis of 00-10'!$D$3</c:f>
              <c:strCache>
                <c:ptCount val="1"/>
                <c:pt idx="0">
                  <c:v>Renewable Generation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'Analysis of 00-10'!$M$2:$O$2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'Analysis of 00-10'!$M$3:$O$3</c:f>
              <c:numCache>
                <c:formatCode>_(* #,##0_);_(* \(#,##0\);_(* "-"??_);_(@_)</c:formatCode>
                <c:ptCount val="3"/>
                <c:pt idx="0">
                  <c:v>6</c:v>
                </c:pt>
                <c:pt idx="1">
                  <c:v>15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'Analysis of 00-10'!$D$4</c:f>
              <c:strCache>
                <c:ptCount val="1"/>
                <c:pt idx="0">
                  <c:v>Energy Efficiency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'Analysis of 00-10'!$M$2:$O$2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'Analysis of 00-10'!$M$4:$O$4</c:f>
              <c:numCache>
                <c:formatCode>_(* #,##0_);_(* \(#,##0\);_(* "-"??_);_(@_)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'Analysis of 00-10'!$D$5</c:f>
              <c:strCache>
                <c:ptCount val="1"/>
                <c:pt idx="0">
                  <c:v>Thermal Generation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'Analysis of 00-10'!$M$2:$O$2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'Analysis of 00-10'!$M$5:$O$5</c:f>
              <c:numCache>
                <c:formatCode>_(* #,##0_);_(* \(#,##0\);_(* "-"??_);_(@_)</c:formatCode>
                <c:ptCount val="3"/>
                <c:pt idx="0">
                  <c:v>5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</c:ser>
        <c:ser>
          <c:idx val="3"/>
          <c:order val="3"/>
          <c:tx>
            <c:strRef>
              <c:f>'Analysis of 00-10'!$D$6</c:f>
              <c:strCache>
                <c:ptCount val="1"/>
                <c:pt idx="0">
                  <c:v>Transmission &amp; Distribution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'Analysis of 00-10'!$M$2:$O$2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'Analysis of 00-10'!$M$6:$O$6</c:f>
              <c:numCache>
                <c:formatCode>_(* #,##0_);_(* \(#,##0\);_(* "-"??_);_(@_)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4"/>
          <c:order val="4"/>
          <c:tx>
            <c:strRef>
              <c:f>'Analysis of 00-10'!$D$7</c:f>
              <c:strCache>
                <c:ptCount val="1"/>
                <c:pt idx="0">
                  <c:v>Other (eg HoldCos, Integrated Utilities)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'Analysis of 00-10'!$M$2:$O$2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'Analysis of 00-10'!$M$7:$O$7</c:f>
              <c:numCache>
                <c:formatCode>_(* #,##0_);_(* \(#,##0\);_(* "-"??_);_(@_)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overlap val="100"/>
        <c:axId val="61155200"/>
        <c:axId val="61156736"/>
      </c:barChart>
      <c:lineChart>
        <c:grouping val="standard"/>
        <c:ser>
          <c:idx val="5"/>
          <c:order val="5"/>
          <c:tx>
            <c:strRef>
              <c:f>'Analysis of 00-10'!$D$17</c:f>
              <c:strCache>
                <c:ptCount val="1"/>
                <c:pt idx="0">
                  <c:v>REEE  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Pos val="t"/>
            <c:showVal val="1"/>
          </c:dLbls>
          <c:cat>
            <c:numRef>
              <c:f>'Analysis of 00-10'!$M$2:$O$2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'Analysis of 00-10'!$M$17:$O$17</c:f>
              <c:numCache>
                <c:formatCode>0%</c:formatCode>
                <c:ptCount val="3"/>
                <c:pt idx="0">
                  <c:v>0.42857142857142855</c:v>
                </c:pt>
                <c:pt idx="1">
                  <c:v>0.71428571428571463</c:v>
                </c:pt>
                <c:pt idx="2">
                  <c:v>0.75757575757575879</c:v>
                </c:pt>
              </c:numCache>
            </c:numRef>
          </c:val>
        </c:ser>
        <c:marker val="1"/>
        <c:axId val="61176448"/>
        <c:axId val="61174912"/>
      </c:lineChart>
      <c:catAx>
        <c:axId val="61155200"/>
        <c:scaling>
          <c:orientation val="minMax"/>
        </c:scaling>
        <c:axPos val="b"/>
        <c:numFmt formatCode="General" sourceLinked="1"/>
        <c:tickLblPos val="nextTo"/>
        <c:crossAx val="61156736"/>
        <c:crosses val="autoZero"/>
        <c:auto val="1"/>
        <c:lblAlgn val="ctr"/>
        <c:lblOffset val="100"/>
      </c:catAx>
      <c:valAx>
        <c:axId val="61156736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61155200"/>
        <c:crosses val="autoZero"/>
        <c:crossBetween val="between"/>
      </c:valAx>
      <c:valAx>
        <c:axId val="61174912"/>
        <c:scaling>
          <c:orientation val="minMax"/>
        </c:scaling>
        <c:axPos val="r"/>
        <c:numFmt formatCode="0%" sourceLinked="1"/>
        <c:tickLblPos val="nextTo"/>
        <c:crossAx val="61176448"/>
        <c:crosses val="max"/>
        <c:crossBetween val="between"/>
      </c:valAx>
      <c:catAx>
        <c:axId val="61176448"/>
        <c:scaling>
          <c:orientation val="minMax"/>
        </c:scaling>
        <c:delete val="1"/>
        <c:axPos val="b"/>
        <c:numFmt formatCode="General" sourceLinked="1"/>
        <c:tickLblPos val="none"/>
        <c:crossAx val="61174912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l">
              <a:defRPr sz="1200" b="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l">
              <a:defRPr sz="1200" b="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/>
            </a:lvl1pPr>
          </a:lstStyle>
          <a:p>
            <a:pPr>
              <a:defRPr/>
            </a:pPr>
            <a:fld id="{0C7D17E0-1386-45DE-96EF-0E4E69AE0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l">
              <a:defRPr sz="1200" b="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l">
              <a:defRPr sz="1200" b="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/>
            </a:lvl1pPr>
          </a:lstStyle>
          <a:p>
            <a:pPr>
              <a:defRPr/>
            </a:pPr>
            <a:fld id="{1B5F404C-F9AD-46BE-ADE0-E4F5FF0D1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61C0B-37A7-4777-8B1D-EECB241DFCDA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rochureCoverStrip-Aug07"/>
          <p:cNvPicPr>
            <a:picLocks noChangeAspect="1" noChangeArrowheads="1"/>
          </p:cNvPicPr>
          <p:nvPr userDrawn="1"/>
        </p:nvPicPr>
        <p:blipFill>
          <a:blip r:embed="rId3" cstate="print"/>
          <a:srcRect l="12500" r="75000"/>
          <a:stretch>
            <a:fillRect/>
          </a:stretch>
        </p:blipFill>
        <p:spPr bwMode="auto">
          <a:xfrm>
            <a:off x="4622800" y="2159000"/>
            <a:ext cx="22479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1" descr="offshore_windfarm"/>
          <p:cNvPicPr>
            <a:picLocks noChangeAspect="1" noChangeArrowheads="1"/>
          </p:cNvPicPr>
          <p:nvPr userDrawn="1"/>
        </p:nvPicPr>
        <p:blipFill>
          <a:blip r:embed="rId4" cstate="print"/>
          <a:srcRect r="563"/>
          <a:stretch>
            <a:fillRect/>
          </a:stretch>
        </p:blipFill>
        <p:spPr bwMode="auto">
          <a:xfrm>
            <a:off x="2305050" y="2146300"/>
            <a:ext cx="22447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0550" y="2152650"/>
            <a:ext cx="22034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34" descr="r139061_476078"/>
          <p:cNvPicPr>
            <a:picLocks noChangeAspect="1" noChangeArrowheads="1"/>
          </p:cNvPicPr>
          <p:nvPr userDrawn="1"/>
        </p:nvPicPr>
        <p:blipFill>
          <a:blip r:embed="rId6" cstate="print"/>
          <a:srcRect l="21307"/>
          <a:stretch>
            <a:fillRect/>
          </a:stretch>
        </p:blipFill>
        <p:spPr bwMode="auto">
          <a:xfrm>
            <a:off x="0" y="2151063"/>
            <a:ext cx="22161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36" descr="BellyRvr-PowerHouse-and-Irrigation-Spillway-(LR)"/>
          <p:cNvPicPr>
            <a:picLocks noChangeAspect="1" noChangeArrowheads="1"/>
          </p:cNvPicPr>
          <p:nvPr userDrawn="1"/>
        </p:nvPicPr>
        <p:blipFill>
          <a:blip r:embed="rId7" cstate="print"/>
          <a:srcRect r="10754"/>
          <a:stretch>
            <a:fillRect/>
          </a:stretch>
        </p:blipFill>
        <p:spPr bwMode="auto">
          <a:xfrm>
            <a:off x="4611688" y="2147888"/>
            <a:ext cx="22796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63975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4008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730529-22FD-40A1-BC10-19E2985F3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C9D85CC-AEB4-4BC2-85CB-7F6D41737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11455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9125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3340742-C174-41D3-8061-76F9DE834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63F33AB-A4A7-4768-9056-0E6112061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903B598-533E-4E33-ADC4-1E9450CF5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431F5B3-9E83-4BE5-930E-9AA5AA794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B67DF11-A6A1-40D5-827C-62432D677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106143F-80DD-4D9C-ACB0-097BE093F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66941A8-0806-4D25-9308-B7B7E1135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EBF0F72-3A18-4A12-B802-519573228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C270E6A-0596-4286-BBE9-DE6A04AFE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800A678-BF5D-4823-9B89-E07CF869D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350EE48-777A-4A10-B984-EFE54469D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offshore_windfarm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grayscl/>
          </a:blip>
          <a:srcRect r="575"/>
          <a:stretch>
            <a:fillRect/>
          </a:stretch>
        </p:blipFill>
        <p:spPr bwMode="auto">
          <a:xfrm>
            <a:off x="374650" y="1427163"/>
            <a:ext cx="8389938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2D1DD80-AC72-4E32-AD7F-FC2060D8A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Arial" charset="0"/>
        <a:buChar char="―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ldwindglobal.com/web/index.do" TargetMode="External"/><Relationship Id="rId3" Type="http://schemas.openxmlformats.org/officeDocument/2006/relationships/hyperlink" Target="http://www.acciona.com/" TargetMode="External"/><Relationship Id="rId7" Type="http://schemas.openxmlformats.org/officeDocument/2006/relationships/image" Target="../media/image1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580" y="4193672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b="1" dirty="0" smtClean="0"/>
              <a:t>Money </a:t>
            </a:r>
            <a:r>
              <a:rPr lang="en-US" b="1" dirty="0" err="1" smtClean="0"/>
              <a:t>Money</a:t>
            </a:r>
            <a:r>
              <a:rPr lang="en-US" b="1" dirty="0" smtClean="0"/>
              <a:t> Everywhere…..</a:t>
            </a:r>
            <a:br>
              <a:rPr lang="en-US" b="1" dirty="0" smtClean="0"/>
            </a:br>
            <a:r>
              <a:rPr lang="en-US" b="1" dirty="0" smtClean="0"/>
              <a:t>……..Why can’t I get my project financed? 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986463" y="0"/>
            <a:ext cx="31575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2800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72714" y="5794375"/>
            <a:ext cx="8523288" cy="734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i="0" dirty="0" smtClean="0">
                <a:solidFill>
                  <a:schemeClr val="folHlink"/>
                </a:solidFill>
                <a:latin typeface="Arial Narrow" pitchFamily="34" charset="0"/>
              </a:rPr>
              <a:t>Quantum Leap in Wind				Jesse </a:t>
            </a:r>
            <a:r>
              <a:rPr lang="en-US" sz="2400" i="0" dirty="0" err="1" smtClean="0">
                <a:solidFill>
                  <a:schemeClr val="folHlink"/>
                </a:solidFill>
                <a:latin typeface="Arial Narrow" pitchFamily="34" charset="0"/>
              </a:rPr>
              <a:t>Ang</a:t>
            </a:r>
            <a:r>
              <a:rPr lang="en-US" sz="2400" i="0" dirty="0" smtClean="0">
                <a:solidFill>
                  <a:schemeClr val="folHlink"/>
                </a:solidFill>
                <a:latin typeface="Arial Narrow" pitchFamily="34" charset="0"/>
              </a:rPr>
              <a:t>, June 2011</a:t>
            </a:r>
            <a:endParaRPr lang="en-US" sz="2400" i="0" dirty="0">
              <a:solidFill>
                <a:schemeClr val="folHlink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But resource is site specific and equipment and capital markets are dynamic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431F5B3-9E83-4BE5-930E-9AA5AA7944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7480"/>
            <a:ext cx="41870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1285" y="1965960"/>
            <a:ext cx="333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/>
              <a:t>Cost of debt for typical EU wind farm</a:t>
            </a:r>
            <a:endParaRPr lang="en-US" i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48" y="2880359"/>
            <a:ext cx="4267202" cy="22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84245" y="2057400"/>
            <a:ext cx="333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/>
              <a:t>Turbine prices by delivery date (€ and $/MW)</a:t>
            </a:r>
            <a:endParaRPr lang="en-US" i="0" dirty="0"/>
          </a:p>
        </p:txBody>
      </p:sp>
      <p:sp>
        <p:nvSpPr>
          <p:cNvPr id="9" name="TextBox 8"/>
          <p:cNvSpPr txBox="1"/>
          <p:nvPr/>
        </p:nvSpPr>
        <p:spPr>
          <a:xfrm>
            <a:off x="387986" y="5908664"/>
            <a:ext cx="2912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Bloomberg New Energy Finance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89097" y="4500645"/>
            <a:ext cx="8195733" cy="64346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628" y="2237098"/>
            <a:ext cx="5764109" cy="411479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IFC RE Track Record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Asia Wind Market Drivers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Financing Challenges ~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431F5B3-9E83-4BE5-930E-9AA5AA7944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Key drivers of available, low cost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638" y="2068032"/>
            <a:ext cx="8229600" cy="4525963"/>
          </a:xfrm>
        </p:spPr>
        <p:txBody>
          <a:bodyPr/>
          <a:lstStyle/>
          <a:p>
            <a:r>
              <a:rPr lang="en-US" dirty="0" smtClean="0"/>
              <a:t>Regulatory and contractual certainty?</a:t>
            </a:r>
          </a:p>
          <a:p>
            <a:r>
              <a:rPr lang="en-US" dirty="0" smtClean="0"/>
              <a:t>Wind resource certainty?</a:t>
            </a:r>
          </a:p>
          <a:p>
            <a:r>
              <a:rPr lang="en-US" dirty="0" smtClean="0"/>
              <a:t>Project development certainty?</a:t>
            </a:r>
          </a:p>
          <a:p>
            <a:r>
              <a:rPr lang="en-US" dirty="0" smtClean="0"/>
              <a:t>Construction certainty?</a:t>
            </a:r>
          </a:p>
          <a:p>
            <a:r>
              <a:rPr lang="en-US" dirty="0" smtClean="0"/>
              <a:t>Equipment certainty?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431F5B3-9E83-4BE5-930E-9AA5AA7944C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 – support slides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431F5B3-9E83-4BE5-930E-9AA5AA7944C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regulatory support systems used for wind in different regions of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431F5B3-9E83-4BE5-930E-9AA5AA7944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8229" y="1203923"/>
          <a:ext cx="8805332" cy="561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71"/>
                <a:gridCol w="2089662"/>
                <a:gridCol w="1844385"/>
                <a:gridCol w="1998921"/>
                <a:gridCol w="2022193"/>
              </a:tblGrid>
              <a:tr h="284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Arial Narrow"/>
                          <a:ea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</a:rPr>
                        <a:t>Feed In Tariff (“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</a:rPr>
                        <a:t>FiT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</a:rPr>
                        <a:t>”)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</a:rPr>
                        <a:t>Portfolio Standards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</a:rPr>
                        <a:t>Auctions</a:t>
                      </a:r>
                      <a:endParaRPr lang="en-US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</a:rPr>
                        <a:t>Tax Incentives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130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 Narrow"/>
                          <a:ea typeface="Times New Roman"/>
                        </a:rPr>
                        <a:t>Strengths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TLC [Transparency, Longevity, Certainty]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“Pull” incentive on the market.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Separate FITs can allow multiple technologies to be supported and deliver diversification.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Can drive competition between RE technologies, delivering the government target at the lowest cost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Can achieve an exact volume target if measured against metered output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Cost efficient (depends on floor price of certificate)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Combination of market efficiency with the auction and the TLC of a guaranteed price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Greatest regulatory control on expansion of RE in the system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Separate auctions can allow multiple technologies to be supported and deliver diversification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Can accelerate pay down of capital cost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Regulatory reliance is not long-term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Public “subsidy” is delivered upfront so regulatory reliance and public liability are not long-term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38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 Narrow"/>
                          <a:ea typeface="Times New Roman"/>
                        </a:rPr>
                        <a:t>Weaknesses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 dirty="0" smtClean="0">
                          <a:latin typeface="Arial Narrow"/>
                          <a:ea typeface="Times New Roman"/>
                          <a:cs typeface="Times New Roman"/>
                        </a:rPr>
                        <a:t>Getting </a:t>
                      </a: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the price right is hard! Equipment and financing prices are dynamic.  A FIT that is too low will result in no investment and a FIT that is too high will give away excess returns and add to public costs.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US" sz="1100" dirty="0" err="1">
                          <a:latin typeface="Arial Narrow"/>
                          <a:ea typeface="Times New Roman"/>
                          <a:cs typeface="Times New Roman"/>
                        </a:rPr>
                        <a:t>FiTalone</a:t>
                      </a: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 is not enough to spur the market  – also need access to grid, bankable PPAs etc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FITs create a long-term liability – suitable caps on the amounts of RE supported are needed.  Sustainability depends on who is paying– are the tariffs passed through to consumers or subsidized by government funds - and how much is committed to.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Low TLC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Price volatility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Disadvantages some RE techs so likely to only support the single lowest cost technology for that country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Complexity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Bureaucracy in administering and managing the RE credit scheme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Setting right % can be challenge in understanding the cost implications on the sector(this can be mitigated by setting a suitable safety valve or penalty price above which the credits cannot go)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Can be high transaction costs and long lead times associated with running the auctions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Risk of non-delivery if auction entry requirements  and bid scrutiny are inadequate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Setting suitable  bid deposit/guarantees are essential to successful outcomes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Harder to achieve success in context of volatility in capital costs and/or costs of capital particularly related to currency markets (bids may become quickly unviable)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Burden is directly on govt. finances with reduced tax income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Can lead to stop/start markets if support is only approved on an annual basis (such as in the US) or with economic cycles affecting the availability of profits to shelter from taxes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Less operating incentive can lead to less well run generation assets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26365" algn="l"/>
                        </a:tabLs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May disadvantage some RE technologies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00786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Application in wind sector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itchFamily="34" charset="0"/>
                        <a:buChar char="•"/>
                      </a:pPr>
                      <a:r>
                        <a:rPr lang="en-US" sz="1100" b="0" dirty="0" smtClean="0"/>
                        <a:t>Europe</a:t>
                      </a:r>
                    </a:p>
                    <a:p>
                      <a:pPr marL="111125" indent="-111125">
                        <a:buFont typeface="Arial" pitchFamily="34" charset="0"/>
                        <a:buChar char="•"/>
                      </a:pPr>
                      <a:r>
                        <a:rPr lang="en-US" sz="1100" b="0" dirty="0" smtClean="0"/>
                        <a:t>China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itchFamily="34" charset="0"/>
                        <a:buChar char="•"/>
                      </a:pPr>
                      <a:r>
                        <a:rPr lang="en-US" sz="1100" b="0" dirty="0" smtClean="0"/>
                        <a:t>UK</a:t>
                      </a:r>
                    </a:p>
                    <a:p>
                      <a:pPr marL="111125" indent="-111125">
                        <a:buFont typeface="Arial" pitchFamily="34" charset="0"/>
                        <a:buChar char="•"/>
                      </a:pPr>
                      <a:r>
                        <a:rPr lang="en-US" sz="1100" b="0" dirty="0" smtClean="0"/>
                        <a:t>USA</a:t>
                      </a:r>
                    </a:p>
                    <a:p>
                      <a:pPr marL="111125" indent="-111125">
                        <a:buFont typeface="Arial" pitchFamily="34" charset="0"/>
                        <a:buChar char="•"/>
                      </a:pPr>
                      <a:r>
                        <a:rPr lang="en-US" sz="1100" b="0" dirty="0" smtClean="0"/>
                        <a:t>Chile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itchFamily="34" charset="0"/>
                        <a:buChar char="•"/>
                      </a:pPr>
                      <a:r>
                        <a:rPr lang="en-US" sz="1100" b="0" dirty="0" smtClean="0"/>
                        <a:t>Brazil</a:t>
                      </a:r>
                    </a:p>
                    <a:p>
                      <a:pPr marL="111125" indent="-111125">
                        <a:buFont typeface="Arial" pitchFamily="34" charset="0"/>
                        <a:buChar char="•"/>
                      </a:pPr>
                      <a:r>
                        <a:rPr lang="en-US" sz="1100" b="0" dirty="0" smtClean="0"/>
                        <a:t>Uruguay</a:t>
                      </a:r>
                    </a:p>
                    <a:p>
                      <a:pPr marL="111125" indent="-111125">
                        <a:buFont typeface="Arial" pitchFamily="34" charset="0"/>
                        <a:buChar char="•"/>
                      </a:pPr>
                      <a:r>
                        <a:rPr lang="en-US" sz="1100" b="0" dirty="0" smtClean="0"/>
                        <a:t>Argentina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itchFamily="34" charset="0"/>
                        <a:buChar char="•"/>
                      </a:pPr>
                      <a:r>
                        <a:rPr lang="en-US" sz="1100" b="0" dirty="0" smtClean="0"/>
                        <a:t>USA</a:t>
                      </a:r>
                    </a:p>
                    <a:p>
                      <a:pPr marL="111125" indent="-111125">
                        <a:buFont typeface="Arial" pitchFamily="34" charset="0"/>
                        <a:buChar char="•"/>
                      </a:pPr>
                      <a:r>
                        <a:rPr lang="en-US" sz="1100" b="0" dirty="0" smtClean="0"/>
                        <a:t>Central America</a:t>
                      </a:r>
                      <a:endParaRPr lang="en-US" sz="11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If we accept reliance on national regulatory support, we need to know it is politically &amp; financially sustainable?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293" y="1555058"/>
            <a:ext cx="6060558" cy="4525963"/>
          </a:xfrm>
        </p:spPr>
        <p:txBody>
          <a:bodyPr/>
          <a:lstStyle/>
          <a:p>
            <a:r>
              <a:rPr lang="en-US" sz="2400" dirty="0" smtClean="0"/>
              <a:t>Is the regulation distorting or correcting?</a:t>
            </a:r>
          </a:p>
          <a:p>
            <a:pPr lvl="1"/>
            <a:r>
              <a:rPr lang="en-US" sz="2400" dirty="0" smtClean="0"/>
              <a:t>Implied cost of CO2?</a:t>
            </a:r>
          </a:p>
          <a:p>
            <a:pPr lvl="1"/>
            <a:r>
              <a:rPr lang="en-US" sz="2400" dirty="0" smtClean="0"/>
              <a:t>Achieving intended consequences?</a:t>
            </a:r>
          </a:p>
          <a:p>
            <a:r>
              <a:rPr lang="en-US" sz="2400" dirty="0" smtClean="0"/>
              <a:t>Who will bear the cost?</a:t>
            </a:r>
          </a:p>
          <a:p>
            <a:r>
              <a:rPr lang="en-US" sz="2400" dirty="0" smtClean="0"/>
              <a:t>What is the cost?</a:t>
            </a:r>
          </a:p>
          <a:p>
            <a:pPr lvl="1"/>
            <a:r>
              <a:rPr lang="en-US" sz="2400" dirty="0" smtClean="0"/>
              <a:t>Absolute</a:t>
            </a:r>
          </a:p>
          <a:p>
            <a:pPr lvl="1"/>
            <a:r>
              <a:rPr lang="en-US" sz="2400" dirty="0" smtClean="0"/>
              <a:t>System wide/per kWh/per person</a:t>
            </a:r>
          </a:p>
          <a:p>
            <a:r>
              <a:rPr lang="en-US" sz="2400" dirty="0" smtClean="0"/>
              <a:t>Can they bear the cost?</a:t>
            </a:r>
          </a:p>
          <a:p>
            <a:r>
              <a:rPr lang="en-US" sz="2400" dirty="0" smtClean="0"/>
              <a:t>Is there a safety valve?</a:t>
            </a:r>
          </a:p>
          <a:p>
            <a:r>
              <a:rPr lang="en-US" sz="2400" dirty="0" smtClean="0"/>
              <a:t>Is there a track record of consistent regulation</a:t>
            </a:r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431F5B3-9E83-4BE5-930E-9AA5AA7944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Wind resource risk?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431F5B3-9E83-4BE5-930E-9AA5AA7944C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793" y="1584625"/>
            <a:ext cx="7136740" cy="441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Wind resource risk?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431F5B3-9E83-4BE5-930E-9AA5AA7944C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1598688"/>
            <a:ext cx="7072993" cy="430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Wind resource risk?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431F5B3-9E83-4BE5-930E-9AA5AA7944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539" y="1644275"/>
            <a:ext cx="6980591" cy="427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89097" y="2491091"/>
            <a:ext cx="8195733" cy="64346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628" y="2237098"/>
            <a:ext cx="5764109" cy="411479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IFC RE &amp; Wind Track Record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Asia Wind Market Drivers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Financing Challenges ~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431F5B3-9E83-4BE5-930E-9AA5AA7944C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6522720" y="6238240"/>
            <a:ext cx="2621280" cy="3962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IFC was established in 1956 to promote private sector development and is a member of the World Bank Group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431F5B3-9E83-4BE5-930E-9AA5AA7944C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Pentagon 4"/>
          <p:cNvSpPr/>
          <p:nvPr/>
        </p:nvSpPr>
        <p:spPr bwMode="auto">
          <a:xfrm rot="5400000">
            <a:off x="1305451" y="565817"/>
            <a:ext cx="744167" cy="2232498"/>
          </a:xfrm>
          <a:prstGeom prst="homePlate">
            <a:avLst>
              <a:gd name="adj" fmla="val 244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IFC</a:t>
            </a:r>
          </a:p>
        </p:txBody>
      </p:sp>
      <p:sp>
        <p:nvSpPr>
          <p:cNvPr id="6" name="Pentagon 5"/>
          <p:cNvSpPr/>
          <p:nvPr/>
        </p:nvSpPr>
        <p:spPr bwMode="auto">
          <a:xfrm rot="5400000">
            <a:off x="4179543" y="565816"/>
            <a:ext cx="744167" cy="2232498"/>
          </a:xfrm>
          <a:prstGeom prst="homePlate">
            <a:avLst>
              <a:gd name="adj" fmla="val 244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Sector</a:t>
            </a:r>
          </a:p>
        </p:txBody>
      </p:sp>
      <p:sp>
        <p:nvSpPr>
          <p:cNvPr id="7" name="Pentagon 6"/>
          <p:cNvSpPr/>
          <p:nvPr/>
        </p:nvSpPr>
        <p:spPr bwMode="auto">
          <a:xfrm rot="5400000">
            <a:off x="7053635" y="565818"/>
            <a:ext cx="744167" cy="2232498"/>
          </a:xfrm>
          <a:prstGeom prst="homePlate">
            <a:avLst>
              <a:gd name="adj" fmla="val 244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Wind Power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2676" y="2026581"/>
            <a:ext cx="2705804" cy="1619655"/>
          </a:xfrm>
        </p:spPr>
        <p:txBody>
          <a:bodyPr/>
          <a:lstStyle/>
          <a:p>
            <a:pPr marL="111125" indent="-111125"/>
            <a:r>
              <a:rPr lang="en-US" sz="1800" b="1" i="1" dirty="0" smtClean="0"/>
              <a:t>Provides</a:t>
            </a:r>
            <a:r>
              <a:rPr lang="en-US" sz="1800" dirty="0" smtClean="0"/>
              <a:t> equity, quasi-equity, debt, risk management and advice in 179 member countries</a:t>
            </a:r>
          </a:p>
          <a:p>
            <a:pPr marL="111125" indent="-111125"/>
            <a:r>
              <a:rPr lang="en-US" sz="1800" b="1" i="1" dirty="0" smtClean="0"/>
              <a:t>FY10: </a:t>
            </a:r>
            <a:r>
              <a:rPr lang="en-US" sz="1800" dirty="0" smtClean="0"/>
              <a:t>Committed US$12.6bn, Mobilized US$5.4bn, Portfolio US$38.9bn, 1,656 Clients, 103 Countries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0865" y="2026581"/>
            <a:ext cx="3126255" cy="118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1125" marR="0" lvl="0" indent="-1111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Committed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US$6.8bn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205 transactions in 53 countries</a:t>
            </a:r>
          </a:p>
          <a:p>
            <a:pPr marL="111125" marR="0" lvl="0" indent="-1111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latin typeface="+mn-lt"/>
                <a:cs typeface="+mn-cs"/>
              </a:rPr>
              <a:t>Invest in </a:t>
            </a:r>
            <a:r>
              <a:rPr lang="en-US" b="0" i="0" kern="0" dirty="0" smtClean="0">
                <a:latin typeface="+mn-lt"/>
                <a:cs typeface="+mn-cs"/>
              </a:rPr>
              <a:t>generation, transmission and distribution</a:t>
            </a:r>
          </a:p>
          <a:p>
            <a:pPr marL="111125" marR="0" lvl="0" indent="-1111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firsts: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largest wind farms in LAC and SE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Europe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largest solar farm in SE Asia, first merchant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wind farm etc</a:t>
            </a:r>
          </a:p>
          <a:p>
            <a:pPr marL="111125" marR="0" lvl="0" indent="-1111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kern="0" baseline="0" dirty="0" smtClean="0">
                <a:latin typeface="+mn-lt"/>
                <a:cs typeface="+mn-cs"/>
              </a:rPr>
              <a:t>Huge growth in all RE</a:t>
            </a:r>
            <a:r>
              <a:rPr lang="en-US" b="0" i="0" kern="0" baseline="0" dirty="0" smtClean="0">
                <a:latin typeface="+mn-lt"/>
                <a:cs typeface="+mn-cs"/>
              </a:rPr>
              <a:t>: wind, solar, geothermal, hydro,</a:t>
            </a:r>
            <a:r>
              <a:rPr lang="en-US" b="0" i="0" kern="0" dirty="0" smtClean="0">
                <a:latin typeface="+mn-lt"/>
                <a:cs typeface="+mn-cs"/>
              </a:rPr>
              <a:t> </a:t>
            </a:r>
            <a:r>
              <a:rPr lang="en-US" b="0" i="0" kern="0" baseline="0" dirty="0" smtClean="0">
                <a:latin typeface="+mn-lt"/>
                <a:cs typeface="+mn-cs"/>
              </a:rPr>
              <a:t>biomass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9025" y="2026581"/>
            <a:ext cx="2719855" cy="118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1125" marR="0" lvl="0" indent="-1111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latin typeface="+mn-lt"/>
                <a:cs typeface="+mn-cs"/>
              </a:rPr>
              <a:t>Committed</a:t>
            </a:r>
            <a:r>
              <a:rPr lang="en-US" b="0" i="0" kern="0" dirty="0" smtClean="0">
                <a:latin typeface="+mn-lt"/>
                <a:cs typeface="+mn-cs"/>
              </a:rPr>
              <a:t> nearly 1GW in China, Brazil, Bulgaria, Chile, Turkey, &amp; Mexico &amp; manufacturing capacity in China &amp; India</a:t>
            </a:r>
          </a:p>
          <a:p>
            <a:pPr marL="111125" marR="0" lvl="0" indent="-1111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kern="0" noProof="0" dirty="0" smtClean="0">
                <a:latin typeface="+mn-lt"/>
                <a:cs typeface="+mn-cs"/>
              </a:rPr>
              <a:t>Strong pipeline </a:t>
            </a:r>
            <a:r>
              <a:rPr lang="en-US" b="0" i="0" kern="0" noProof="0" dirty="0" smtClean="0">
                <a:latin typeface="+mn-lt"/>
                <a:cs typeface="+mn-cs"/>
              </a:rPr>
              <a:t>in India, Pakistan, Philippines, Thailand, </a:t>
            </a:r>
          </a:p>
          <a:p>
            <a:pPr marL="111125" indent="-111125" algn="l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</a:pPr>
            <a:r>
              <a:rPr lang="en-US" kern="0" dirty="0" smtClean="0">
                <a:latin typeface="+mn-lt"/>
                <a:cs typeface="+mn-cs"/>
              </a:rPr>
              <a:t>Technical expertise </a:t>
            </a:r>
            <a:r>
              <a:rPr lang="en-US" b="0" i="0" kern="0" dirty="0" smtClean="0">
                <a:latin typeface="+mn-lt"/>
                <a:cs typeface="+mn-cs"/>
              </a:rPr>
              <a:t>and sector knowledge/network</a:t>
            </a:r>
          </a:p>
          <a:p>
            <a:pPr marL="111125" marR="0" lvl="0" indent="-1111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 flipH="1">
            <a:off x="82040" y="5336784"/>
            <a:ext cx="130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/>
              <a:t>No. Power Transactions</a:t>
            </a:r>
            <a:endParaRPr lang="en-US" sz="1400" b="0" i="0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750280" y="4917440"/>
          <a:ext cx="7641879" cy="160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 rot="5400000">
            <a:off x="7630921" y="5434345"/>
            <a:ext cx="1300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/>
              <a:t>% Renewable</a:t>
            </a:r>
            <a:endParaRPr lang="en-US" sz="1400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Selected recent IFC Wind Investments</a:t>
            </a: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08000" y="1524000"/>
            <a:ext cx="7950200" cy="4813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070225" y="4489193"/>
            <a:ext cx="3471863" cy="158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 rot="10800000">
            <a:off x="52388" y="3032065"/>
            <a:ext cx="1295400" cy="533400"/>
          </a:xfrm>
          <a:prstGeom prst="triangle">
            <a:avLst>
              <a:gd name="adj" fmla="val 0"/>
            </a:avLst>
          </a:prstGeom>
          <a:solidFill>
            <a:srgbClr val="FFFF00">
              <a:alpha val="3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21"/>
          <p:cNvGrpSpPr/>
          <p:nvPr/>
        </p:nvGrpSpPr>
        <p:grpSpPr>
          <a:xfrm>
            <a:off x="73026" y="1736665"/>
            <a:ext cx="1417637" cy="1295400"/>
            <a:chOff x="20638" y="2057400"/>
            <a:chExt cx="1417637" cy="1295400"/>
          </a:xfrm>
        </p:grpSpPr>
        <p:sp>
          <p:nvSpPr>
            <p:cNvPr id="18" name="Rectangle 157"/>
            <p:cNvSpPr>
              <a:spLocks noChangeArrowheads="1"/>
            </p:cNvSpPr>
            <p:nvPr/>
          </p:nvSpPr>
          <p:spPr bwMode="auto">
            <a:xfrm>
              <a:off x="20638" y="2057400"/>
              <a:ext cx="1246187" cy="1295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Rectangle 158"/>
            <p:cNvSpPr>
              <a:spLocks noChangeArrowheads="1"/>
            </p:cNvSpPr>
            <p:nvPr/>
          </p:nvSpPr>
          <p:spPr bwMode="auto">
            <a:xfrm>
              <a:off x="76200" y="2590800"/>
              <a:ext cx="13620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dirty="0" smtClean="0">
                  <a:latin typeface="Arial" charset="0"/>
                  <a:cs typeface="Arial" charset="0"/>
                </a:rPr>
                <a:t>$75,000,000</a:t>
              </a:r>
              <a:endParaRPr lang="en-US" sz="800" dirty="0">
                <a:latin typeface="Arial" charset="0"/>
                <a:cs typeface="Arial" charset="0"/>
              </a:endParaRPr>
            </a:p>
            <a:p>
              <a:r>
                <a:rPr lang="en-US" sz="800" dirty="0">
                  <a:latin typeface="Arial" charset="0"/>
                  <a:cs typeface="Arial" charset="0"/>
                </a:rPr>
                <a:t>Subordinated Debt</a:t>
              </a:r>
            </a:p>
            <a:p>
              <a:r>
                <a:rPr lang="en-US" sz="800" dirty="0">
                  <a:latin typeface="Arial" charset="0"/>
                  <a:cs typeface="Arial" charset="0"/>
                </a:rPr>
                <a:t>and Debt</a:t>
              </a:r>
            </a:p>
          </p:txBody>
        </p:sp>
        <p:sp>
          <p:nvSpPr>
            <p:cNvPr id="20" name="Rectangle 159"/>
            <p:cNvSpPr>
              <a:spLocks noChangeArrowheads="1"/>
            </p:cNvSpPr>
            <p:nvPr/>
          </p:nvSpPr>
          <p:spPr bwMode="auto">
            <a:xfrm>
              <a:off x="838200" y="2087562"/>
              <a:ext cx="349455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 i="1" dirty="0" smtClean="0">
                  <a:latin typeface="Arial" charset="0"/>
                  <a:cs typeface="Arial" charset="0"/>
                </a:rPr>
                <a:t>Mexico</a:t>
              </a:r>
              <a:endParaRPr lang="en-US" sz="800" b="1" i="1" dirty="0">
                <a:latin typeface="Arial" charset="0"/>
                <a:cs typeface="Arial" charset="0"/>
              </a:endParaRPr>
            </a:p>
          </p:txBody>
        </p:sp>
        <p:sp>
          <p:nvSpPr>
            <p:cNvPr id="21" name="Rectangle 159"/>
            <p:cNvSpPr>
              <a:spLocks noChangeArrowheads="1"/>
            </p:cNvSpPr>
            <p:nvPr/>
          </p:nvSpPr>
          <p:spPr bwMode="auto">
            <a:xfrm>
              <a:off x="84673" y="2086688"/>
              <a:ext cx="25006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 i="1" dirty="0" smtClean="0">
                  <a:latin typeface="Arial" charset="0"/>
                  <a:cs typeface="Arial" charset="0"/>
                </a:rPr>
                <a:t>Wind</a:t>
              </a:r>
              <a:endParaRPr lang="en-US" sz="800" b="1" i="1" dirty="0">
                <a:latin typeface="Arial" charset="0"/>
                <a:cs typeface="Arial" charset="0"/>
              </a:endParaRPr>
            </a:p>
          </p:txBody>
        </p:sp>
        <p:pic>
          <p:nvPicPr>
            <p:cNvPr id="22" name="Picture 2" descr="Acciona - Pioneers in development and sustainability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2224144"/>
              <a:ext cx="685800" cy="290456"/>
            </a:xfrm>
            <a:prstGeom prst="rect">
              <a:avLst/>
            </a:prstGeom>
            <a:noFill/>
          </p:spPr>
        </p:pic>
        <p:sp>
          <p:nvSpPr>
            <p:cNvPr id="23" name="Rectangle 161"/>
            <p:cNvSpPr>
              <a:spLocks noChangeArrowheads="1"/>
            </p:cNvSpPr>
            <p:nvPr/>
          </p:nvSpPr>
          <p:spPr bwMode="auto">
            <a:xfrm>
              <a:off x="457200" y="2438400"/>
              <a:ext cx="26930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dirty="0" smtClean="0">
                  <a:solidFill>
                    <a:srgbClr val="9B341A"/>
                  </a:solidFill>
                  <a:latin typeface="Arial" charset="0"/>
                  <a:cs typeface="Arial" charset="0"/>
                </a:rPr>
                <a:t>Eurus</a:t>
              </a:r>
              <a:endParaRPr lang="en-US" sz="8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4" name="Rectangle 157"/>
          <p:cNvSpPr>
            <a:spLocks noChangeArrowheads="1"/>
          </p:cNvSpPr>
          <p:nvPr/>
        </p:nvSpPr>
        <p:spPr bwMode="auto">
          <a:xfrm>
            <a:off x="682626" y="5241865"/>
            <a:ext cx="1246187" cy="1295400"/>
          </a:xfrm>
          <a:prstGeom prst="rect">
            <a:avLst/>
          </a:prstGeom>
          <a:solidFill>
            <a:schemeClr val="bg1"/>
          </a:solidFill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58"/>
          <p:cNvSpPr>
            <a:spLocks noChangeArrowheads="1"/>
          </p:cNvSpPr>
          <p:nvPr/>
        </p:nvSpPr>
        <p:spPr bwMode="auto">
          <a:xfrm>
            <a:off x="738188" y="5789551"/>
            <a:ext cx="13620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800" dirty="0" smtClean="0">
                <a:latin typeface="Arial" charset="0"/>
                <a:cs typeface="Arial" charset="0"/>
              </a:rPr>
              <a:t>$30,750,000</a:t>
            </a:r>
            <a:endParaRPr lang="en-US" sz="800" dirty="0">
              <a:latin typeface="Arial" charset="0"/>
              <a:cs typeface="Arial" charset="0"/>
            </a:endParaRPr>
          </a:p>
          <a:p>
            <a:r>
              <a:rPr lang="en-US" sz="800" dirty="0" smtClean="0">
                <a:latin typeface="Arial" charset="0"/>
                <a:cs typeface="Arial" charset="0"/>
              </a:rPr>
              <a:t>Loan Project Financing</a:t>
            </a:r>
            <a:endParaRPr lang="en-US" sz="800" dirty="0">
              <a:latin typeface="Arial" charset="0"/>
              <a:cs typeface="Arial" charset="0"/>
            </a:endParaRPr>
          </a:p>
        </p:txBody>
      </p:sp>
      <p:sp>
        <p:nvSpPr>
          <p:cNvPr id="26" name="Rectangle 159"/>
          <p:cNvSpPr>
            <a:spLocks noChangeArrowheads="1"/>
          </p:cNvSpPr>
          <p:nvPr/>
        </p:nvSpPr>
        <p:spPr bwMode="auto">
          <a:xfrm>
            <a:off x="1652588" y="5272027"/>
            <a:ext cx="2516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b="1" i="1" dirty="0" smtClean="0">
                <a:latin typeface="Arial" charset="0"/>
                <a:cs typeface="Arial" charset="0"/>
              </a:rPr>
              <a:t>Chile</a:t>
            </a:r>
            <a:endParaRPr lang="en-US" sz="800" b="1" i="1" dirty="0">
              <a:latin typeface="Arial" charset="0"/>
              <a:cs typeface="Arial" charset="0"/>
            </a:endParaRPr>
          </a:p>
        </p:txBody>
      </p:sp>
      <p:sp>
        <p:nvSpPr>
          <p:cNvPr id="27" name="Rectangle 160"/>
          <p:cNvSpPr>
            <a:spLocks noChangeArrowheads="1"/>
          </p:cNvSpPr>
          <p:nvPr/>
        </p:nvSpPr>
        <p:spPr bwMode="auto">
          <a:xfrm>
            <a:off x="433388" y="6003865"/>
            <a:ext cx="1655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 sz="1000" i="1" dirty="0">
              <a:latin typeface="Arial" charset="0"/>
              <a:cs typeface="Arial" charset="0"/>
            </a:endParaRPr>
          </a:p>
          <a:p>
            <a:pPr algn="ctr"/>
            <a:r>
              <a:rPr lang="en-US" sz="800" i="1" dirty="0" smtClean="0">
                <a:latin typeface="Arial" charset="0"/>
                <a:cs typeface="Arial" charset="0"/>
              </a:rPr>
              <a:t>Lead Lender of</a:t>
            </a:r>
          </a:p>
          <a:p>
            <a:pPr algn="ctr"/>
            <a:r>
              <a:rPr lang="en-US" sz="800" i="1" dirty="0" smtClean="0">
                <a:latin typeface="Arial" charset="0"/>
                <a:cs typeface="Arial" charset="0"/>
              </a:rPr>
              <a:t>US$60.75m financing</a:t>
            </a:r>
            <a:endParaRPr lang="en-US" sz="800" i="1" dirty="0">
              <a:latin typeface="Arial" charset="0"/>
              <a:cs typeface="Arial" charset="0"/>
            </a:endParaRPr>
          </a:p>
          <a:p>
            <a:pPr algn="ctr"/>
            <a:r>
              <a:rPr lang="en-US" sz="800" dirty="0" smtClean="0">
                <a:latin typeface="Arial" charset="0"/>
                <a:cs typeface="Arial" charset="0"/>
              </a:rPr>
              <a:t>February 2009</a:t>
            </a:r>
            <a:endParaRPr lang="en-US" sz="800" dirty="0">
              <a:latin typeface="Arial" charset="0"/>
              <a:cs typeface="Arial" charset="0"/>
            </a:endParaRPr>
          </a:p>
        </p:txBody>
      </p:sp>
      <p:sp>
        <p:nvSpPr>
          <p:cNvPr id="28" name="Rectangle 159"/>
          <p:cNvSpPr>
            <a:spLocks noChangeArrowheads="1"/>
          </p:cNvSpPr>
          <p:nvPr/>
        </p:nvSpPr>
        <p:spPr bwMode="auto">
          <a:xfrm>
            <a:off x="746661" y="5271153"/>
            <a:ext cx="25006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b="1" i="1" dirty="0" smtClean="0">
                <a:latin typeface="Arial" charset="0"/>
                <a:cs typeface="Arial" charset="0"/>
              </a:rPr>
              <a:t>Wind</a:t>
            </a:r>
            <a:endParaRPr lang="en-US" sz="800" b="1" i="1" dirty="0">
              <a:latin typeface="Arial" charset="0"/>
              <a:cs typeface="Arial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1423988" y="5775265"/>
            <a:ext cx="1295400" cy="228600"/>
          </a:xfrm>
          <a:prstGeom prst="triangle">
            <a:avLst>
              <a:gd name="adj" fmla="val 23529"/>
            </a:avLst>
          </a:prstGeom>
          <a:solidFill>
            <a:srgbClr val="FFFF00">
              <a:alpha val="3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169"/>
          <p:cNvSpPr>
            <a:spLocks noChangeArrowheads="1"/>
          </p:cNvSpPr>
          <p:nvPr/>
        </p:nvSpPr>
        <p:spPr bwMode="auto">
          <a:xfrm>
            <a:off x="1119188" y="5546665"/>
            <a:ext cx="384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dirty="0">
                <a:solidFill>
                  <a:srgbClr val="9B341A"/>
                </a:solidFill>
                <a:latin typeface="Arial" charset="0"/>
                <a:cs typeface="Arial" charset="0"/>
              </a:rPr>
              <a:t>Norvind</a:t>
            </a:r>
            <a:endParaRPr lang="en-US" sz="800" dirty="0">
              <a:latin typeface="Arial" charset="0"/>
              <a:cs typeface="Arial" charset="0"/>
            </a:endParaRPr>
          </a:p>
        </p:txBody>
      </p:sp>
      <p:pic>
        <p:nvPicPr>
          <p:cNvPr id="31" name="Picture 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6788" y="5394265"/>
            <a:ext cx="704850" cy="1857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  <p:sp>
        <p:nvSpPr>
          <p:cNvPr id="32" name="Rectangle 160"/>
          <p:cNvSpPr>
            <a:spLocks noChangeArrowheads="1"/>
          </p:cNvSpPr>
          <p:nvPr/>
        </p:nvSpPr>
        <p:spPr bwMode="auto">
          <a:xfrm>
            <a:off x="-176212" y="2508845"/>
            <a:ext cx="1655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 sz="1000" i="1" dirty="0">
              <a:latin typeface="Arial" charset="0"/>
              <a:cs typeface="Arial" charset="0"/>
            </a:endParaRPr>
          </a:p>
          <a:p>
            <a:pPr algn="ctr"/>
            <a:r>
              <a:rPr lang="en-US" sz="800" i="1" dirty="0" smtClean="0">
                <a:latin typeface="Arial" charset="0"/>
                <a:cs typeface="Arial" charset="0"/>
              </a:rPr>
              <a:t>Lead Lender of</a:t>
            </a:r>
          </a:p>
          <a:p>
            <a:pPr algn="ctr"/>
            <a:r>
              <a:rPr lang="en-US" sz="800" i="1" dirty="0" smtClean="0">
                <a:latin typeface="Arial" charset="0"/>
                <a:cs typeface="Arial" charset="0"/>
              </a:rPr>
              <a:t>US$375m financing</a:t>
            </a:r>
            <a:endParaRPr lang="en-US" sz="800" i="1" dirty="0">
              <a:latin typeface="Arial" charset="0"/>
              <a:cs typeface="Arial" charset="0"/>
            </a:endParaRPr>
          </a:p>
          <a:p>
            <a:pPr algn="ctr"/>
            <a:r>
              <a:rPr lang="en-US" sz="800" dirty="0">
                <a:latin typeface="Arial" charset="0"/>
                <a:cs typeface="Arial" charset="0"/>
              </a:rPr>
              <a:t>May </a:t>
            </a:r>
            <a:r>
              <a:rPr lang="en-US" sz="800" dirty="0" smtClean="0">
                <a:latin typeface="Arial" charset="0"/>
                <a:cs typeface="Arial" charset="0"/>
              </a:rPr>
              <a:t>2010</a:t>
            </a:r>
            <a:endParaRPr lang="en-US" sz="800" dirty="0">
              <a:latin typeface="Arial" charset="0"/>
              <a:cs typeface="Arial" charset="0"/>
            </a:endParaRPr>
          </a:p>
        </p:txBody>
      </p:sp>
      <p:grpSp>
        <p:nvGrpSpPr>
          <p:cNvPr id="7" name="Group 140"/>
          <p:cNvGrpSpPr/>
          <p:nvPr/>
        </p:nvGrpSpPr>
        <p:grpSpPr>
          <a:xfrm>
            <a:off x="2414588" y="1889065"/>
            <a:ext cx="1655763" cy="1295400"/>
            <a:chOff x="2590800" y="1676400"/>
            <a:chExt cx="1655763" cy="1295400"/>
          </a:xfrm>
        </p:grpSpPr>
        <p:sp>
          <p:nvSpPr>
            <p:cNvPr id="34" name="Rectangle 157"/>
            <p:cNvSpPr>
              <a:spLocks noChangeArrowheads="1"/>
            </p:cNvSpPr>
            <p:nvPr/>
          </p:nvSpPr>
          <p:spPr bwMode="auto">
            <a:xfrm>
              <a:off x="2819400" y="1676400"/>
              <a:ext cx="1246187" cy="1295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Rectangle 158"/>
            <p:cNvSpPr>
              <a:spLocks noChangeArrowheads="1"/>
            </p:cNvSpPr>
            <p:nvPr/>
          </p:nvSpPr>
          <p:spPr bwMode="auto">
            <a:xfrm>
              <a:off x="2874962" y="2209800"/>
              <a:ext cx="13620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dirty="0" smtClean="0">
                  <a:latin typeface="Arial" charset="0"/>
                  <a:cs typeface="Arial" charset="0"/>
                </a:rPr>
                <a:t>US$52,000,000</a:t>
              </a:r>
            </a:p>
            <a:p>
              <a:r>
                <a:rPr lang="en-US" sz="800" dirty="0" smtClean="0">
                  <a:latin typeface="Arial" charset="0"/>
                  <a:cs typeface="Arial" charset="0"/>
                </a:rPr>
                <a:t>Loan Project Financing</a:t>
              </a:r>
              <a:endParaRPr lang="en-US" sz="800" dirty="0">
                <a:latin typeface="Arial" charset="0"/>
                <a:cs typeface="Arial" charset="0"/>
              </a:endParaRPr>
            </a:p>
          </p:txBody>
        </p:sp>
        <p:sp>
          <p:nvSpPr>
            <p:cNvPr id="36" name="Rectangle 159"/>
            <p:cNvSpPr>
              <a:spLocks noChangeArrowheads="1"/>
            </p:cNvSpPr>
            <p:nvPr/>
          </p:nvSpPr>
          <p:spPr bwMode="auto">
            <a:xfrm>
              <a:off x="3636962" y="1706562"/>
              <a:ext cx="411972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 i="1" dirty="0" smtClean="0">
                  <a:latin typeface="Arial" charset="0"/>
                  <a:cs typeface="Arial" charset="0"/>
                </a:rPr>
                <a:t>Bulgaria</a:t>
              </a:r>
              <a:endParaRPr lang="en-US" sz="800" b="1" i="1" dirty="0">
                <a:latin typeface="Arial" charset="0"/>
                <a:cs typeface="Arial" charset="0"/>
              </a:endParaRPr>
            </a:p>
          </p:txBody>
        </p:sp>
        <p:sp>
          <p:nvSpPr>
            <p:cNvPr id="37" name="Rectangle 159"/>
            <p:cNvSpPr>
              <a:spLocks noChangeArrowheads="1"/>
            </p:cNvSpPr>
            <p:nvPr/>
          </p:nvSpPr>
          <p:spPr bwMode="auto">
            <a:xfrm>
              <a:off x="2883435" y="1705688"/>
              <a:ext cx="25006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 i="1" dirty="0" smtClean="0">
                  <a:latin typeface="Arial" charset="0"/>
                  <a:cs typeface="Arial" charset="0"/>
                </a:rPr>
                <a:t>Wind</a:t>
              </a:r>
              <a:endParaRPr lang="en-US" sz="800" b="1" i="1" dirty="0">
                <a:latin typeface="Arial" charset="0"/>
                <a:cs typeface="Arial" charset="0"/>
              </a:endParaRPr>
            </a:p>
          </p:txBody>
        </p:sp>
        <p:sp>
          <p:nvSpPr>
            <p:cNvPr id="38" name="Rectangle 160"/>
            <p:cNvSpPr>
              <a:spLocks noChangeArrowheads="1"/>
            </p:cNvSpPr>
            <p:nvPr/>
          </p:nvSpPr>
          <p:spPr bwMode="auto">
            <a:xfrm>
              <a:off x="2590800" y="2514600"/>
              <a:ext cx="16557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 sz="1000" i="1" dirty="0">
                <a:latin typeface="Arial" charset="0"/>
                <a:cs typeface="Arial" charset="0"/>
              </a:endParaRPr>
            </a:p>
            <a:p>
              <a:pPr algn="ctr"/>
              <a:r>
                <a:rPr lang="en-US" sz="800" i="1" dirty="0" smtClean="0">
                  <a:latin typeface="Arial" charset="0"/>
                  <a:cs typeface="Arial" charset="0"/>
                </a:rPr>
                <a:t>Lender</a:t>
              </a:r>
              <a:endParaRPr lang="en-US" sz="800" i="1" dirty="0">
                <a:latin typeface="Arial" charset="0"/>
                <a:cs typeface="Arial" charset="0"/>
              </a:endParaRPr>
            </a:p>
            <a:p>
              <a:pPr algn="ctr"/>
              <a:r>
                <a:rPr lang="en-US" sz="800" dirty="0" smtClean="0">
                  <a:latin typeface="Arial" charset="0"/>
                  <a:cs typeface="Arial" charset="0"/>
                </a:rPr>
                <a:t>December 2008</a:t>
              </a:r>
              <a:endParaRPr lang="en-US" sz="800" dirty="0"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88"/>
            <p:cNvSpPr>
              <a:spLocks noChangeArrowheads="1"/>
            </p:cNvSpPr>
            <p:nvPr/>
          </p:nvSpPr>
          <p:spPr bwMode="auto">
            <a:xfrm>
              <a:off x="3124200" y="1985962"/>
              <a:ext cx="64135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dirty="0">
                  <a:solidFill>
                    <a:srgbClr val="9B341A"/>
                  </a:solidFill>
                  <a:latin typeface="Arial" charset="0"/>
                  <a:cs typeface="Arial" charset="0"/>
                </a:rPr>
                <a:t>AES Kavarna</a:t>
              </a:r>
              <a:endParaRPr lang="en-US" sz="800" dirty="0">
                <a:latin typeface="Arial" charset="0"/>
                <a:cs typeface="Arial" charset="0"/>
              </a:endParaRPr>
            </a:p>
          </p:txBody>
        </p:sp>
        <p:pic>
          <p:nvPicPr>
            <p:cNvPr id="40" name="Picture 29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0" y="1828800"/>
              <a:ext cx="773113" cy="142875"/>
            </a:xfrm>
            <a:prstGeom prst="rect">
              <a:avLst/>
            </a:prstGeom>
            <a:noFill/>
          </p:spPr>
        </p:pic>
      </p:grpSp>
      <p:sp>
        <p:nvSpPr>
          <p:cNvPr id="41" name="Isosceles Triangle 40"/>
          <p:cNvSpPr/>
          <p:nvPr/>
        </p:nvSpPr>
        <p:spPr>
          <a:xfrm rot="5400000">
            <a:off x="3633788" y="2193865"/>
            <a:ext cx="1295400" cy="685800"/>
          </a:xfrm>
          <a:prstGeom prst="triangle">
            <a:avLst>
              <a:gd name="adj" fmla="val 77206"/>
            </a:avLst>
          </a:prstGeom>
          <a:solidFill>
            <a:srgbClr val="FFFF00">
              <a:alpha val="3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49"/>
          <p:cNvGrpSpPr/>
          <p:nvPr/>
        </p:nvGrpSpPr>
        <p:grpSpPr>
          <a:xfrm>
            <a:off x="7467600" y="1905000"/>
            <a:ext cx="1655763" cy="1295400"/>
            <a:chOff x="2590800" y="1676400"/>
            <a:chExt cx="1655763" cy="1295400"/>
          </a:xfrm>
        </p:grpSpPr>
        <p:sp>
          <p:nvSpPr>
            <p:cNvPr id="43" name="Rectangle 157"/>
            <p:cNvSpPr>
              <a:spLocks noChangeArrowheads="1"/>
            </p:cNvSpPr>
            <p:nvPr/>
          </p:nvSpPr>
          <p:spPr bwMode="auto">
            <a:xfrm>
              <a:off x="2819400" y="1676400"/>
              <a:ext cx="1246187" cy="1295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Rectangle 158"/>
            <p:cNvSpPr>
              <a:spLocks noChangeArrowheads="1"/>
            </p:cNvSpPr>
            <p:nvPr/>
          </p:nvSpPr>
          <p:spPr bwMode="auto">
            <a:xfrm>
              <a:off x="2737485" y="2286000"/>
              <a:ext cx="13620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dirty="0" smtClean="0">
                  <a:latin typeface="Arial" charset="0"/>
                  <a:cs typeface="Arial" charset="0"/>
                </a:rPr>
                <a:t>US$75,000,000</a:t>
              </a:r>
            </a:p>
            <a:p>
              <a:r>
                <a:rPr lang="en-US" sz="800" dirty="0" smtClean="0">
                  <a:latin typeface="Arial" charset="0"/>
                  <a:cs typeface="Arial" charset="0"/>
                </a:rPr>
                <a:t>Equity</a:t>
              </a:r>
              <a:endParaRPr lang="en-US" sz="800" dirty="0">
                <a:latin typeface="Arial" charset="0"/>
                <a:cs typeface="Arial" charset="0"/>
              </a:endParaRPr>
            </a:p>
          </p:txBody>
        </p:sp>
        <p:sp>
          <p:nvSpPr>
            <p:cNvPr id="45" name="Rectangle 159"/>
            <p:cNvSpPr>
              <a:spLocks noChangeArrowheads="1"/>
            </p:cNvSpPr>
            <p:nvPr/>
          </p:nvSpPr>
          <p:spPr bwMode="auto">
            <a:xfrm>
              <a:off x="3636962" y="1706562"/>
              <a:ext cx="285335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 i="1" dirty="0" smtClean="0">
                  <a:latin typeface="Arial" charset="0"/>
                  <a:cs typeface="Arial" charset="0"/>
                </a:rPr>
                <a:t>China</a:t>
              </a:r>
              <a:endParaRPr lang="en-US" sz="800" b="1" i="1" dirty="0">
                <a:latin typeface="Arial" charset="0"/>
                <a:cs typeface="Arial" charset="0"/>
              </a:endParaRPr>
            </a:p>
          </p:txBody>
        </p:sp>
        <p:sp>
          <p:nvSpPr>
            <p:cNvPr id="46" name="Rectangle 159"/>
            <p:cNvSpPr>
              <a:spLocks noChangeArrowheads="1"/>
            </p:cNvSpPr>
            <p:nvPr/>
          </p:nvSpPr>
          <p:spPr bwMode="auto">
            <a:xfrm>
              <a:off x="2883435" y="1705688"/>
              <a:ext cx="25006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 i="1" dirty="0" smtClean="0">
                  <a:latin typeface="Arial" charset="0"/>
                  <a:cs typeface="Arial" charset="0"/>
                </a:rPr>
                <a:t>Wind</a:t>
              </a:r>
              <a:endParaRPr lang="en-US" sz="800" b="1" i="1" dirty="0">
                <a:latin typeface="Arial" charset="0"/>
                <a:cs typeface="Arial" charset="0"/>
              </a:endParaRPr>
            </a:p>
          </p:txBody>
        </p:sp>
        <p:sp>
          <p:nvSpPr>
            <p:cNvPr id="47" name="Rectangle 160"/>
            <p:cNvSpPr>
              <a:spLocks noChangeArrowheads="1"/>
            </p:cNvSpPr>
            <p:nvPr/>
          </p:nvSpPr>
          <p:spPr bwMode="auto">
            <a:xfrm>
              <a:off x="2590800" y="2514600"/>
              <a:ext cx="16557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 sz="1000" i="1" dirty="0" smtClean="0">
                <a:latin typeface="Arial" charset="0"/>
                <a:cs typeface="Arial" charset="0"/>
              </a:endParaRPr>
            </a:p>
            <a:p>
              <a:pPr algn="ctr"/>
              <a:r>
                <a:rPr lang="en-US" sz="800" dirty="0" smtClean="0"/>
                <a:t>October 2010</a:t>
              </a:r>
              <a:endParaRPr lang="en-US" sz="8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49" name="Rectangle 71"/>
          <p:cNvSpPr>
            <a:spLocks noChangeArrowheads="1"/>
          </p:cNvSpPr>
          <p:nvPr/>
        </p:nvSpPr>
        <p:spPr bwMode="auto">
          <a:xfrm>
            <a:off x="8125046" y="2296632"/>
            <a:ext cx="46807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dirty="0" err="1" smtClean="0">
                <a:solidFill>
                  <a:srgbClr val="9B341A"/>
                </a:solidFill>
              </a:rPr>
              <a:t>Goldwind</a:t>
            </a:r>
            <a:endParaRPr lang="en-US" sz="800" dirty="0">
              <a:latin typeface="Arial" charset="0"/>
              <a:cs typeface="Arial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 flipH="1">
            <a:off x="6629399" y="2209800"/>
            <a:ext cx="1295400" cy="685800"/>
          </a:xfrm>
          <a:prstGeom prst="triangle">
            <a:avLst>
              <a:gd name="adj" fmla="val 77206"/>
            </a:avLst>
          </a:prstGeom>
          <a:solidFill>
            <a:srgbClr val="FFFF00">
              <a:alpha val="3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336" name="Group 178"/>
          <p:cNvGrpSpPr/>
          <p:nvPr/>
        </p:nvGrpSpPr>
        <p:grpSpPr>
          <a:xfrm>
            <a:off x="5206407" y="4495800"/>
            <a:ext cx="1991833" cy="1295400"/>
            <a:chOff x="5206407" y="4648200"/>
            <a:chExt cx="1991833" cy="1295400"/>
          </a:xfrm>
        </p:grpSpPr>
        <p:sp>
          <p:nvSpPr>
            <p:cNvPr id="52" name="Rectangle 157"/>
            <p:cNvSpPr>
              <a:spLocks noChangeArrowheads="1"/>
            </p:cNvSpPr>
            <p:nvPr/>
          </p:nvSpPr>
          <p:spPr bwMode="auto">
            <a:xfrm>
              <a:off x="5562600" y="4648200"/>
              <a:ext cx="1246187" cy="1295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Rectangle 158"/>
            <p:cNvSpPr>
              <a:spLocks noChangeArrowheads="1"/>
            </p:cNvSpPr>
            <p:nvPr/>
          </p:nvSpPr>
          <p:spPr bwMode="auto">
            <a:xfrm>
              <a:off x="5510096" y="5279066"/>
              <a:ext cx="136207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dirty="0" smtClean="0">
                  <a:latin typeface="Arial" charset="0"/>
                  <a:cs typeface="Arial" charset="0"/>
                </a:rPr>
                <a:t>US$11,000,000</a:t>
              </a:r>
            </a:p>
            <a:p>
              <a:r>
                <a:rPr lang="en-US" sz="800" dirty="0" smtClean="0">
                  <a:latin typeface="Arial" charset="0"/>
                  <a:cs typeface="Arial" charset="0"/>
                </a:rPr>
                <a:t>Loan Financing for </a:t>
              </a:r>
            </a:p>
            <a:p>
              <a:r>
                <a:rPr lang="en-US" sz="800" dirty="0" smtClean="0"/>
                <a:t>800MW manufacturing</a:t>
              </a:r>
            </a:p>
            <a:p>
              <a:r>
                <a:rPr lang="en-US" sz="800" dirty="0" smtClean="0"/>
                <a:t>plant</a:t>
              </a:r>
              <a:endParaRPr lang="en-US" sz="800" dirty="0">
                <a:latin typeface="Arial" charset="0"/>
                <a:cs typeface="Arial" charset="0"/>
              </a:endParaRPr>
            </a:p>
          </p:txBody>
        </p:sp>
        <p:sp>
          <p:nvSpPr>
            <p:cNvPr id="55" name="Rectangle 160"/>
            <p:cNvSpPr>
              <a:spLocks noChangeArrowheads="1"/>
            </p:cNvSpPr>
            <p:nvPr/>
          </p:nvSpPr>
          <p:spPr bwMode="auto">
            <a:xfrm>
              <a:off x="5206407" y="5635256"/>
              <a:ext cx="19918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endParaRPr lang="en-US" sz="1000" i="1" dirty="0">
                <a:latin typeface="Arial" charset="0"/>
                <a:cs typeface="Arial" charset="0"/>
              </a:endParaRPr>
            </a:p>
            <a:p>
              <a:pPr algn="ctr"/>
              <a:r>
                <a:rPr lang="en-US" sz="800" i="1" dirty="0" smtClean="0">
                  <a:latin typeface="Arial" charset="0"/>
                  <a:cs typeface="Arial" charset="0"/>
                </a:rPr>
                <a:t>Lender</a:t>
              </a:r>
              <a:r>
                <a:rPr lang="en-US" sz="800" dirty="0"/>
                <a:t> </a:t>
              </a:r>
              <a:r>
                <a:rPr lang="en-US" sz="800" dirty="0" smtClean="0">
                  <a:latin typeface="Arial" charset="0"/>
                  <a:cs typeface="Arial" charset="0"/>
                </a:rPr>
                <a:t>2011</a:t>
              </a:r>
              <a:endParaRPr lang="en-US" sz="800" dirty="0">
                <a:latin typeface="Arial" charset="0"/>
                <a:cs typeface="Arial" charset="0"/>
              </a:endParaRPr>
            </a:p>
          </p:txBody>
        </p:sp>
        <p:sp>
          <p:nvSpPr>
            <p:cNvPr id="57" name="Rectangle 159"/>
            <p:cNvSpPr>
              <a:spLocks noChangeArrowheads="1"/>
            </p:cNvSpPr>
            <p:nvPr/>
          </p:nvSpPr>
          <p:spPr bwMode="auto">
            <a:xfrm>
              <a:off x="5626635" y="4677488"/>
              <a:ext cx="25006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 i="1" dirty="0" smtClean="0">
                  <a:latin typeface="Arial" charset="0"/>
                  <a:cs typeface="Arial" charset="0"/>
                </a:rPr>
                <a:t>Wind</a:t>
              </a:r>
              <a:endParaRPr lang="en-US" sz="800" b="1" i="1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Rectangle 71"/>
            <p:cNvSpPr>
              <a:spLocks noChangeArrowheads="1"/>
            </p:cNvSpPr>
            <p:nvPr/>
          </p:nvSpPr>
          <p:spPr bwMode="auto">
            <a:xfrm>
              <a:off x="5955165" y="5105400"/>
              <a:ext cx="40235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dirty="0" err="1" smtClean="0">
                  <a:solidFill>
                    <a:srgbClr val="9B341A"/>
                  </a:solidFill>
                </a:rPr>
                <a:t>Gamesa</a:t>
              </a:r>
              <a:endParaRPr lang="en-US" sz="800" dirty="0">
                <a:latin typeface="Arial" charset="0"/>
                <a:cs typeface="Arial" charset="0"/>
              </a:endParaRPr>
            </a:p>
          </p:txBody>
        </p:sp>
        <p:sp>
          <p:nvSpPr>
            <p:cNvPr id="54" name="Rectangle 159"/>
            <p:cNvSpPr>
              <a:spLocks noChangeArrowheads="1"/>
            </p:cNvSpPr>
            <p:nvPr/>
          </p:nvSpPr>
          <p:spPr bwMode="auto">
            <a:xfrm>
              <a:off x="6553200" y="4678362"/>
              <a:ext cx="240450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 i="1" dirty="0" smtClean="0">
                  <a:latin typeface="Arial" charset="0"/>
                  <a:cs typeface="Arial" charset="0"/>
                </a:rPr>
                <a:t>India</a:t>
              </a:r>
              <a:endParaRPr lang="en-US" sz="800" b="1" i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59" name="Isosceles Triangle 58"/>
          <p:cNvSpPr/>
          <p:nvPr/>
        </p:nvSpPr>
        <p:spPr>
          <a:xfrm rot="10800000" flipV="1">
            <a:off x="5562600" y="3886200"/>
            <a:ext cx="1219200" cy="533400"/>
          </a:xfrm>
          <a:prstGeom prst="triangle">
            <a:avLst>
              <a:gd name="adj" fmla="val 46875"/>
            </a:avLst>
          </a:prstGeom>
          <a:solidFill>
            <a:srgbClr val="FFFF00">
              <a:alpha val="3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39" name="Picture 2" descr="Gamesa"/>
          <p:cNvPicPr>
            <a:picLocks noChangeAspect="1" noChangeArrowheads="1"/>
          </p:cNvPicPr>
          <p:nvPr/>
        </p:nvPicPr>
        <p:blipFill>
          <a:blip r:embed="rId7" cstate="print"/>
          <a:srcRect t="31184"/>
          <a:stretch>
            <a:fillRect/>
          </a:stretch>
        </p:blipFill>
        <p:spPr bwMode="auto">
          <a:xfrm>
            <a:off x="5890142" y="4635795"/>
            <a:ext cx="762000" cy="288408"/>
          </a:xfrm>
          <a:prstGeom prst="rect">
            <a:avLst/>
          </a:prstGeom>
          <a:noFill/>
        </p:spPr>
      </p:pic>
      <p:pic>
        <p:nvPicPr>
          <p:cNvPr id="14340" name="Picture 4" descr="http://www.goldwindglobal.com/web/images/glogo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90560" y="2094613"/>
            <a:ext cx="876317" cy="1858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72720" y="1351280"/>
            <a:ext cx="8971280" cy="5506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Two Case Studies of IFC’s Wind Transactions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431F5B3-9E83-4BE5-930E-9AA5AA7944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7591" y="1193799"/>
          <a:ext cx="8888817" cy="5548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534"/>
                <a:gridCol w="4059028"/>
                <a:gridCol w="3349255"/>
              </a:tblGrid>
              <a:tr h="28134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Gansu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Guazhou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Xiehe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Eurus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3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Country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China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Mexico</a:t>
                      </a:r>
                    </a:p>
                  </a:txBody>
                  <a:tcPr/>
                </a:tc>
              </a:tr>
              <a:tr h="2813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201MW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250MW</a:t>
                      </a:r>
                      <a:endParaRPr lang="en-US" sz="1400" dirty="0"/>
                    </a:p>
                  </a:txBody>
                  <a:tcPr/>
                </a:tc>
              </a:tr>
              <a:tr h="2813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Sponsor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China Wind Power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Acciona</a:t>
                      </a:r>
                      <a:r>
                        <a:rPr lang="en-US" sz="1400" baseline="0" dirty="0" smtClean="0"/>
                        <a:t> (Spain)</a:t>
                      </a:r>
                      <a:endParaRPr lang="en-US" sz="1400" dirty="0"/>
                    </a:p>
                  </a:txBody>
                  <a:tcPr/>
                </a:tc>
              </a:tr>
              <a:tr h="2813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Turbines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Sinovel</a:t>
                      </a:r>
                      <a:r>
                        <a:rPr lang="en-US" sz="1400" dirty="0" smtClean="0"/>
                        <a:t> 1.5MW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Acciona</a:t>
                      </a:r>
                      <a:r>
                        <a:rPr lang="en-US" sz="1400" dirty="0" smtClean="0"/>
                        <a:t> AW70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1.5MW</a:t>
                      </a:r>
                    </a:p>
                  </a:txBody>
                  <a:tcPr/>
                </a:tc>
              </a:tr>
              <a:tr h="2813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 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 S</a:t>
                      </a:r>
                    </a:p>
                  </a:txBody>
                  <a:tcPr/>
                </a:tc>
              </a:tr>
              <a:tr h="2813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Off-Take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5yr PPA to Sate Grid-owned Gansu Electric Power, NDRC approved tariff for 30,000 operating hours (10-15 years)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20yr PPA to </a:t>
                      </a:r>
                      <a:r>
                        <a:rPr lang="en-US" sz="1400" dirty="0" err="1" smtClean="0"/>
                        <a:t>Cemex</a:t>
                      </a:r>
                      <a:endParaRPr lang="en-US" sz="1400" dirty="0" smtClean="0"/>
                    </a:p>
                  </a:txBody>
                  <a:tcPr/>
                </a:tc>
              </a:tr>
              <a:tr h="2813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Project Cost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US$240m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US$560m</a:t>
                      </a:r>
                    </a:p>
                  </a:txBody>
                  <a:tcPr/>
                </a:tc>
              </a:tr>
              <a:tr h="2813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IFC Role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Lead Lender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Lead Lender</a:t>
                      </a:r>
                    </a:p>
                  </a:txBody>
                  <a:tcPr/>
                </a:tc>
              </a:tr>
              <a:tr h="2813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IFC Investment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US$45m Senior Loan (12yr), $95m</a:t>
                      </a:r>
                      <a:r>
                        <a:rPr lang="en-US" sz="1400" baseline="0" dirty="0" smtClean="0"/>
                        <a:t> syndicated loan (10yr)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US$71m Senior</a:t>
                      </a:r>
                      <a:r>
                        <a:rPr lang="en-US" sz="1400" baseline="0" dirty="0" smtClean="0"/>
                        <a:t> and Mezzanine (15yr)</a:t>
                      </a:r>
                      <a:endParaRPr lang="en-US" sz="1400" dirty="0" smtClean="0"/>
                    </a:p>
                  </a:txBody>
                  <a:tcPr/>
                </a:tc>
              </a:tr>
              <a:tr h="2813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IFC Value Add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First project financing with int’l commercial debt syndication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Cumulative</a:t>
                      </a:r>
                      <a:r>
                        <a:rPr lang="en-US" sz="1400" baseline="0" dirty="0" smtClean="0"/>
                        <a:t> bird study, regional development</a:t>
                      </a:r>
                      <a:endParaRPr lang="en-US" sz="1400" dirty="0" smtClean="0"/>
                    </a:p>
                  </a:txBody>
                  <a:tcPr/>
                </a:tc>
              </a:tr>
              <a:tr h="198195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612" t="5797" b="14888"/>
          <a:stretch>
            <a:fillRect/>
          </a:stretch>
        </p:blipFill>
        <p:spPr bwMode="auto">
          <a:xfrm>
            <a:off x="6139823" y="4917226"/>
            <a:ext cx="2483124" cy="167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WP turbines low 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721" y="4840358"/>
            <a:ext cx="2224585" cy="186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 Support to the Wind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investment</a:t>
            </a:r>
          </a:p>
          <a:p>
            <a:pPr lvl="1"/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Generation assets</a:t>
            </a:r>
          </a:p>
          <a:p>
            <a:r>
              <a:rPr lang="en-US" dirty="0" smtClean="0"/>
              <a:t>Wholesale support via Financial Intermediaries</a:t>
            </a:r>
          </a:p>
          <a:p>
            <a:r>
              <a:rPr lang="en-US" dirty="0" smtClean="0"/>
              <a:t>Concessionary finance (Clean Technology Fund, Canadian Funds, Global Environment Facility)</a:t>
            </a:r>
          </a:p>
          <a:p>
            <a:r>
              <a:rPr lang="en-US" dirty="0" smtClean="0"/>
              <a:t>Advisory services</a:t>
            </a:r>
          </a:p>
          <a:p>
            <a:r>
              <a:rPr lang="en-US" dirty="0" smtClean="0"/>
              <a:t>PPP Concession structuring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431F5B3-9E83-4BE5-930E-9AA5AA7944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89097" y="3533082"/>
            <a:ext cx="8195733" cy="64346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628" y="2237098"/>
            <a:ext cx="5764109" cy="411479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IFC RE Track Record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Asia Wind Market Drivers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Financing Challenges ~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431F5B3-9E83-4BE5-930E-9AA5AA7944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n-US" sz="2400" b="1" dirty="0" smtClean="0"/>
              <a:t>Asia has seen the most dramatic ramp up in installed wind capacity in the last decade…and its market dominance is expected to continue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431F5B3-9E83-4BE5-930E-9AA5AA7944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282" y="1414130"/>
            <a:ext cx="4773713" cy="297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391" y="3415813"/>
            <a:ext cx="4588281" cy="276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2073349" y="1839432"/>
            <a:ext cx="935665" cy="298774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357341" y="5508171"/>
            <a:ext cx="4275048" cy="21771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61" y="5908664"/>
            <a:ext cx="29322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GWEC, Global Wind Report 2010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Drivers of the Wind Sector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30" y="1743622"/>
            <a:ext cx="8229600" cy="4525963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2400" dirty="0" smtClean="0"/>
              <a:t>Competitive natural resource</a:t>
            </a:r>
          </a:p>
          <a:p>
            <a:pPr marL="914400" lvl="1" indent="-514350">
              <a:buClrTx/>
            </a:pPr>
            <a:r>
              <a:rPr lang="en-US" sz="2000" dirty="0" err="1" smtClean="0"/>
              <a:t>eg</a:t>
            </a:r>
            <a:r>
              <a:rPr lang="en-US" sz="2000" dirty="0" smtClean="0"/>
              <a:t> Inner Mongolia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400" dirty="0" smtClean="0"/>
              <a:t>Competitively priced equipment</a:t>
            </a:r>
          </a:p>
          <a:p>
            <a:pPr marL="914400" lvl="1" indent="-514350">
              <a:buClrTx/>
            </a:pPr>
            <a:r>
              <a:rPr lang="en-US" sz="2000" dirty="0" smtClean="0"/>
              <a:t>Asia strength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400" dirty="0" smtClean="0"/>
              <a:t>Sufficiently high power prices and/or suitable regulations: (“TLC”)</a:t>
            </a:r>
          </a:p>
          <a:p>
            <a:pPr marL="914400" lvl="1" indent="-514350">
              <a:buClrTx/>
            </a:pPr>
            <a:r>
              <a:rPr lang="en-US" sz="2000" dirty="0" smtClean="0"/>
              <a:t>Fundamental &amp; defines market in region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400" dirty="0" smtClean="0"/>
              <a:t>Availability of long, cheap financing</a:t>
            </a:r>
          </a:p>
          <a:p>
            <a:pPr marL="914400" lvl="1" indent="-514350">
              <a:buClrTx/>
            </a:pPr>
            <a:r>
              <a:rPr lang="en-US" sz="2400" dirty="0" smtClean="0"/>
              <a:t>A function of country risk, regulatory environment with TLC &amp; creditworthy off-takers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431F5B3-9E83-4BE5-930E-9AA5AA7944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14669</TotalTime>
  <Words>1131</Words>
  <Application>Microsoft Office PowerPoint</Application>
  <PresentationFormat>On-screen Show (4:3)</PresentationFormat>
  <Paragraphs>228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Money Money Everywhere….. ……..Why can’t I get my project financed? </vt:lpstr>
      <vt:lpstr>Slide 2</vt:lpstr>
      <vt:lpstr>IFC was established in 1956 to promote private sector development and is a member of the World Bank Group</vt:lpstr>
      <vt:lpstr>Selected recent IFC Wind Investments</vt:lpstr>
      <vt:lpstr>Two Case Studies of IFC’s Wind Transactions</vt:lpstr>
      <vt:lpstr>IFC Support to the Wind Sector</vt:lpstr>
      <vt:lpstr>Slide 7</vt:lpstr>
      <vt:lpstr>Asia has seen the most dramatic ramp up in installed wind capacity in the last decade…and its market dominance is expected to continue</vt:lpstr>
      <vt:lpstr>Drivers of the Wind Sector</vt:lpstr>
      <vt:lpstr>But resource is site specific and equipment and capital markets are dynamic</vt:lpstr>
      <vt:lpstr>Slide 11</vt:lpstr>
      <vt:lpstr>Key drivers of available, low cost financing</vt:lpstr>
      <vt:lpstr>Annex – support slides for discussion</vt:lpstr>
      <vt:lpstr>Pros and Cons of regulatory support systems used for wind in different regions of the world</vt:lpstr>
      <vt:lpstr>If we accept reliance on national regulatory support, we need to know it is politically &amp; financially sustainable?</vt:lpstr>
      <vt:lpstr>Wind resource risk?</vt:lpstr>
      <vt:lpstr>Wind resource risk?</vt:lpstr>
      <vt:lpstr>Wind resource risk?</vt:lpstr>
    </vt:vector>
  </TitlesOfParts>
  <Company>World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IFC User</dc:creator>
  <cp:lastModifiedBy>AFondevilla</cp:lastModifiedBy>
  <cp:revision>289</cp:revision>
  <dcterms:created xsi:type="dcterms:W3CDTF">2005-06-27T20:50:27Z</dcterms:created>
  <dcterms:modified xsi:type="dcterms:W3CDTF">2011-06-13T07:54:19Z</dcterms:modified>
</cp:coreProperties>
</file>